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35"/>
  </p:notesMasterIdLst>
  <p:sldIdLst>
    <p:sldId id="257" r:id="rId3"/>
    <p:sldId id="295" r:id="rId4"/>
    <p:sldId id="258" r:id="rId5"/>
    <p:sldId id="263" r:id="rId6"/>
    <p:sldId id="264" r:id="rId7"/>
    <p:sldId id="259" r:id="rId8"/>
    <p:sldId id="265" r:id="rId9"/>
    <p:sldId id="277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5" r:id="rId18"/>
    <p:sldId id="276" r:id="rId19"/>
    <p:sldId id="292" r:id="rId20"/>
    <p:sldId id="287" r:id="rId21"/>
    <p:sldId id="288" r:id="rId22"/>
    <p:sldId id="272" r:id="rId23"/>
    <p:sldId id="290" r:id="rId24"/>
    <p:sldId id="261" r:id="rId25"/>
    <p:sldId id="297" r:id="rId26"/>
    <p:sldId id="311" r:id="rId27"/>
    <p:sldId id="304" r:id="rId28"/>
    <p:sldId id="306" r:id="rId29"/>
    <p:sldId id="307" r:id="rId30"/>
    <p:sldId id="308" r:id="rId31"/>
    <p:sldId id="320" r:id="rId32"/>
    <p:sldId id="324" r:id="rId33"/>
    <p:sldId id="32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66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712104-A932-47D0-95B5-79830F37F9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46D4B-871C-4164-9E0E-5BE41E8438DD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B1DD7-0467-41F1-AF1F-761385FB12A0}" type="slidenum">
              <a:rPr lang="en-US"/>
              <a:pPr/>
              <a:t>28</a:t>
            </a:fld>
            <a:endParaRPr 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F0F9C-3792-4BDD-AF12-1253F428787C}" type="slidenum">
              <a:rPr lang="en-US"/>
              <a:pPr/>
              <a:t>29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52428-751A-4702-B203-7E0F72DF3B46}" type="slidenum">
              <a:rPr lang="en-US"/>
              <a:pPr/>
              <a:t>30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1D5A2-8CEC-48CF-BC42-634556DF3382}" type="slidenum">
              <a:rPr lang="en-US"/>
              <a:pPr/>
              <a:t>31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197AF-C264-4851-91F4-5AD9EB889D80}" type="slidenum">
              <a:rPr lang="en-US"/>
              <a:pPr/>
              <a:t>32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4CE23-0AF2-4687-A1B8-E36918877827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D700F-9D7B-419F-9F48-DF43BBA88486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2756C-E09E-4280-AAF2-6427EEEF46E8}" type="slidenum">
              <a:rPr lang="en-US"/>
              <a:pPr/>
              <a:t>17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BB0EF-3865-4C85-A4AC-A0539A7BACE9}" type="slidenum">
              <a:rPr lang="en-US"/>
              <a:pPr/>
              <a:t>18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DD025-C529-4B55-9A32-CE4B76ABDBB6}" type="slidenum">
              <a:rPr lang="en-US"/>
              <a:pPr/>
              <a:t>20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96F22-B0AC-412E-A021-8FEC89699001}" type="slidenum">
              <a:rPr lang="en-US"/>
              <a:pPr/>
              <a:t>22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9F22D-8E97-4510-8604-944B189BC19E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u="sn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5B974-0E00-43EF-9068-7DDD19052098}" type="slidenum">
              <a:rPr lang="en-US"/>
              <a:pPr/>
              <a:t>27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758F4-A3E7-436B-AC8A-634239FAD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00050-B1E9-4811-9AD7-37F709E84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E512F-86DE-4879-9330-E9C49ED8C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7D66FF-7BEA-4E8E-AAFC-E7738C1369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B5CB-34F6-4569-AB85-1DBC3022D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448C-ABB1-409F-BA14-FA56E898E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9E159-C5FA-426B-952B-046659625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CC8B-74F6-451A-B99B-4678338FA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64602-052D-4FDC-B627-42D031E58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3EAC5-AD6C-4442-BB28-8EC43D3A4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6F292-861E-450A-A6F5-4D638E8FB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87385-38BC-4D82-85E0-C5CF17C11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B4C4-4DC6-463D-9BEF-D9231D028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5C689-98FC-4B4C-B89F-282CE41D4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AB58D-885D-43AE-858A-CCC4B4548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4BC72-DBA2-4283-A772-E72F98843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813EA-B622-4910-BAC5-4CB54CADE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DF46D-76EB-485B-8B37-EEF1221CF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5094C-43CD-4B83-9B48-C81310860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347C6-37A1-4E6D-9265-097B79170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73567-7C05-4F5F-9870-DD2751652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9130A-D6B6-4764-A51D-EF6243385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DDAB3E-858C-4E14-B15E-5581113378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C5D59DE-D038-490C-A3DA-E932CB1C252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r>
              <a:rPr lang="en-US" sz="4000"/>
              <a:t>      </a:t>
            </a:r>
            <a:r>
              <a:rPr lang="en-US" sz="6000" b="1" u="sng"/>
              <a:t>Welcome to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4836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487362"/>
          </a:xfrm>
        </p:spPr>
        <p:txBody>
          <a:bodyPr/>
          <a:lstStyle/>
          <a:p>
            <a:r>
              <a:rPr lang="en-US" sz="2800" b="1" u="sng"/>
              <a:t>Setting of Auto close ON/OFF.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91600" cy="5135563"/>
          </a:xfrm>
        </p:spPr>
        <p:txBody>
          <a:bodyPr/>
          <a:lstStyle/>
          <a:p>
            <a:r>
              <a:rPr lang="en-US" sz="2000" u="sng">
                <a:solidFill>
                  <a:srgbClr val="FF0000"/>
                </a:solidFill>
              </a:rPr>
              <a:t>IMPORTANT</a:t>
            </a:r>
            <a:r>
              <a:rPr lang="en-US" sz="2000">
                <a:solidFill>
                  <a:srgbClr val="FF0000"/>
                </a:solidFill>
              </a:rPr>
              <a:t>: This function must not be activated if no beams are fitted.</a:t>
            </a:r>
          </a:p>
          <a:p>
            <a:r>
              <a:rPr lang="en-US" sz="2000"/>
              <a:t>Press and hold UP (K3) button until LED displays a -.</a:t>
            </a:r>
          </a:p>
          <a:p>
            <a:r>
              <a:rPr lang="en-US" sz="2000"/>
              <a:t>Press UP (K3) button, the auto close time will increase by 1 minute each time the UP (K3) button is pushed, the LED will display figures 1 to 9 with 9 being maximum.</a:t>
            </a:r>
          </a:p>
          <a:p>
            <a:r>
              <a:rPr lang="en-US" sz="2000"/>
              <a:t>Press DOWN (K4) button to de-crease the time by 1 minute on each push with the minimum being 1 minute.</a:t>
            </a:r>
          </a:p>
          <a:p>
            <a:r>
              <a:rPr lang="en-US" sz="2000"/>
              <a:t>If DOWN (K4) button is pushed until the figure 0 appears, the auto close is then de-activated.</a:t>
            </a:r>
          </a:p>
          <a:p>
            <a:r>
              <a:rPr lang="en-US" sz="2000"/>
              <a:t>Press SET (K1) to store your setting.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0"/>
            <a:ext cx="3038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553200" y="44196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7467600" y="52578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7848600" y="48768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7772400" y="5334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V="1">
            <a:off x="7391400" y="48768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V="1">
            <a:off x="7315200" y="5334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7391400" y="57150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7543800" y="48006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V="1">
            <a:off x="6553200" y="56388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5791200" y="4495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0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 animBg="1"/>
      <p:bldP spid="40976" grpId="1" animBg="1"/>
      <p:bldP spid="40976" grpId="2" animBg="1"/>
      <p:bldP spid="40976" grpId="3" animBg="1"/>
      <p:bldP spid="40977" grpId="0" animBg="1"/>
      <p:bldP spid="40977" grpId="1" animBg="1"/>
      <p:bldP spid="40977" grpId="2" animBg="1"/>
      <p:bldP spid="40977" grpId="3" animBg="1"/>
      <p:bldP spid="40978" grpId="0" animBg="1"/>
      <p:bldP spid="40978" grpId="1" animBg="1"/>
      <p:bldP spid="40979" grpId="0" animBg="1"/>
      <p:bldP spid="40979" grpId="1" animBg="1"/>
      <p:bldP spid="40979" grpId="2" animBg="1"/>
      <p:bldP spid="40980" grpId="0" animBg="1"/>
      <p:bldP spid="40980" grpId="1" animBg="1"/>
      <p:bldP spid="40980" grpId="2" animBg="1"/>
      <p:bldP spid="40980" grpId="3" animBg="1"/>
      <p:bldP spid="40981" grpId="0" animBg="1"/>
      <p:bldP spid="40981" grpId="1" animBg="1"/>
      <p:bldP spid="40981" grpId="2" animBg="1"/>
      <p:bldP spid="40982" grpId="0" animBg="1"/>
      <p:bldP spid="40982" grpId="1" animBg="1"/>
      <p:bldP spid="40982" grpId="2" animBg="1"/>
      <p:bldP spid="40982" grpId="3" animBg="1"/>
      <p:bldP spid="40983" grpId="0" animBg="1"/>
      <p:bldP spid="40983" grpId="1" animBg="1"/>
      <p:bldP spid="40983" grpId="2" animBg="1"/>
      <p:bldP spid="40983" grpId="3" animBg="1"/>
      <p:bldP spid="40984" grpId="0" animBg="1"/>
      <p:bldP spid="40984" grpId="1" animBg="1"/>
      <p:bldP spid="40984" grpId="2" animBg="1"/>
      <p:bldP spid="40984" grpId="3" animBg="1"/>
      <p:bldP spid="409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r>
              <a:rPr lang="en-US" sz="2800" b="1" u="sng"/>
              <a:t>Setting of Holiday Lock-out ON/OFF.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r>
              <a:rPr lang="en-US" sz="2000"/>
              <a:t>Press and hold SET (K1) button until the LED displays figure 4.</a:t>
            </a:r>
          </a:p>
          <a:p>
            <a:r>
              <a:rPr lang="en-US" sz="2000"/>
              <a:t>On releasing the button the figure will change automatically to a 1.</a:t>
            </a:r>
          </a:p>
          <a:p>
            <a:r>
              <a:rPr lang="en-US" sz="2000"/>
              <a:t>or a 0.</a:t>
            </a:r>
          </a:p>
          <a:p>
            <a:r>
              <a:rPr lang="en-US" sz="2000"/>
              <a:t>Press UP (K3) button to display figure 1, holiday lock-out activated.</a:t>
            </a:r>
          </a:p>
          <a:p>
            <a:r>
              <a:rPr lang="en-US" sz="2000"/>
              <a:t>Press DOWN (K4) button to display figure 0, holiday lock-out de-activated.</a:t>
            </a:r>
          </a:p>
          <a:p>
            <a:r>
              <a:rPr lang="en-US" sz="2000"/>
              <a:t>Press SET (K1) button to store your required setting.</a:t>
            </a:r>
          </a:p>
          <a:p>
            <a:r>
              <a:rPr lang="en-US" sz="2000"/>
              <a:t>To over ride the holiday lock-out, press button no. 3 on the transmitter before the required  button on the transmitter to open the garage door.</a:t>
            </a:r>
          </a:p>
          <a:p>
            <a:r>
              <a:rPr lang="en-US" sz="2000"/>
              <a:t>This can only be done with the transmitters supplied with the GDO from DTS Security Products. </a:t>
            </a:r>
          </a:p>
          <a:p>
            <a:endParaRPr lang="en-US" sz="20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4724400"/>
            <a:ext cx="3038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5791200" y="4495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7391400" y="50292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7848600" y="50292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7315200" y="54864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7772400" y="54864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7467600" y="54102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543800" y="50292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391400" y="58674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6553200" y="4495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6553200" y="5791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1275" y="4714875"/>
            <a:ext cx="1254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2286000" y="56388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85800" y="4800600"/>
            <a:ext cx="157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/>
              <a:t>Example button no.1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2286000" y="4953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H="1">
            <a:off x="3657600" y="4648200"/>
            <a:ext cx="5334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8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89" grpId="1" animBg="1"/>
      <p:bldP spid="41989" grpId="2" animBg="1"/>
      <p:bldP spid="41989" grpId="3" animBg="1"/>
      <p:bldP spid="41990" grpId="0" animBg="1"/>
      <p:bldP spid="41990" grpId="1" animBg="1"/>
      <p:bldP spid="41990" grpId="2" animBg="1"/>
      <p:bldP spid="41990" grpId="3" animBg="1"/>
      <p:bldP spid="41990" grpId="4" animBg="1"/>
      <p:bldP spid="41990" grpId="5" animBg="1"/>
      <p:bldP spid="41991" grpId="0" animBg="1"/>
      <p:bldP spid="41991" grpId="1" animBg="1"/>
      <p:bldP spid="41992" grpId="0" animBg="1"/>
      <p:bldP spid="41992" grpId="1" animBg="1"/>
      <p:bldP spid="41992" grpId="2" animBg="1"/>
      <p:bldP spid="41992" grpId="3" animBg="1"/>
      <p:bldP spid="41992" grpId="4" animBg="1"/>
      <p:bldP spid="41993" grpId="0" animBg="1"/>
      <p:bldP spid="41994" grpId="0" animBg="1"/>
      <p:bldP spid="41994" grpId="1" animBg="1"/>
      <p:bldP spid="41994" grpId="2" animBg="1"/>
      <p:bldP spid="41995" grpId="0" animBg="1"/>
      <p:bldP spid="41995" grpId="1" animBg="1"/>
      <p:bldP spid="41995" grpId="2" animBg="1"/>
      <p:bldP spid="41995" grpId="3" animBg="1"/>
      <p:bldP spid="41996" grpId="0" animBg="1"/>
      <p:bldP spid="41996" grpId="1" animBg="1"/>
      <p:bldP spid="41996" grpId="2" animBg="1"/>
      <p:bldP spid="41996" grpId="3" animBg="1"/>
      <p:bldP spid="41997" grpId="0" animBg="1"/>
      <p:bldP spid="41997" grpId="1" animBg="1"/>
      <p:bldP spid="41998" grpId="0" animBg="1"/>
      <p:bldP spid="41998" grpId="1" animBg="1"/>
      <p:bldP spid="42000" grpId="0" animBg="1"/>
      <p:bldP spid="42000" grpId="1" animBg="1"/>
      <p:bldP spid="42001" grpId="0"/>
      <p:bldP spid="42001" grpId="1"/>
      <p:bldP spid="42002" grpId="0" animBg="1"/>
      <p:bldP spid="42002" grpId="1" animBg="1"/>
      <p:bldP spid="420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563563"/>
          </a:xfrm>
        </p:spPr>
        <p:txBody>
          <a:bodyPr/>
          <a:lstStyle/>
          <a:p>
            <a:r>
              <a:rPr lang="en-US" sz="2800" b="1" u="sng"/>
              <a:t>Programming of Transmitters.</a:t>
            </a:r>
            <a:r>
              <a:rPr lang="en-US" sz="2000"/>
              <a:t> (Max.20)</a:t>
            </a:r>
            <a:endParaRPr lang="en-US" sz="2800" b="1" u="sng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135563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/>
              <a:t>Press and release CODE (K2) button, a red dot on the screen will light up.</a:t>
            </a:r>
          </a:p>
          <a:p>
            <a:r>
              <a:rPr lang="en-US" sz="2000"/>
              <a:t>Press the required button on the transmitter.</a:t>
            </a:r>
          </a:p>
          <a:p>
            <a:r>
              <a:rPr lang="en-US" sz="2000"/>
              <a:t>The Red dot will go off.</a:t>
            </a:r>
          </a:p>
          <a:p>
            <a:r>
              <a:rPr lang="en-US" sz="2000"/>
              <a:t>Press the same button on the transmitter again.</a:t>
            </a:r>
          </a:p>
          <a:p>
            <a:r>
              <a:rPr lang="en-US" sz="2000"/>
              <a:t>The Red dot will flicker a few times and stay off.</a:t>
            </a:r>
          </a:p>
          <a:p>
            <a:r>
              <a:rPr lang="en-US" sz="2000"/>
              <a:t>The LED display will then show a II.</a:t>
            </a:r>
          </a:p>
          <a:p>
            <a:r>
              <a:rPr lang="en-US" sz="2000"/>
              <a:t>Transmitter programmed successfully.</a:t>
            </a:r>
          </a:p>
          <a:p>
            <a:r>
              <a:rPr lang="en-US" sz="2000"/>
              <a:t>Repeat above to program a maximum of 20 transmitters. </a:t>
            </a:r>
          </a:p>
          <a:p>
            <a:r>
              <a:rPr lang="en-US" sz="2000">
                <a:solidFill>
                  <a:srgbClr val="FF0000"/>
                </a:solidFill>
              </a:rPr>
              <a:t>Please note that button no. 3 </a:t>
            </a:r>
            <a:r>
              <a:rPr lang="en-US" sz="2000" u="sng">
                <a:solidFill>
                  <a:srgbClr val="FF0000"/>
                </a:solidFill>
              </a:rPr>
              <a:t>cannot </a:t>
            </a:r>
            <a:r>
              <a:rPr lang="en-US" sz="2000">
                <a:solidFill>
                  <a:srgbClr val="FF0000"/>
                </a:solidFill>
              </a:rPr>
              <a:t>be programmed onto the on board receiver.</a:t>
            </a:r>
          </a:p>
          <a:p>
            <a:r>
              <a:rPr lang="en-US" sz="2000"/>
              <a:t>This button is used in conjunction with holiday lock-out.</a:t>
            </a:r>
          </a:p>
          <a:p>
            <a:endParaRPr lang="en-US" sz="200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5105400"/>
            <a:ext cx="30289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5181600" y="6019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8001000" y="617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8153400" y="6248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105400"/>
            <a:ext cx="1084263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784225" y="5181600"/>
            <a:ext cx="157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/>
              <a:t>Example button no.1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2438400" y="5334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7467600" y="58674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7924800" y="58674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3352800" y="5943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xit" presetSubtype="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3" grpId="1" animBg="1"/>
      <p:bldP spid="43014" grpId="0" animBg="1"/>
      <p:bldP spid="43014" grpId="1" animBg="1"/>
      <p:bldP spid="43014" grpId="2" animBg="1"/>
      <p:bldP spid="43014" grpId="3" animBg="1"/>
      <p:bldP spid="43014" grpId="4" animBg="1"/>
      <p:bldP spid="43014" grpId="5" animBg="1"/>
      <p:bldP spid="43014" grpId="6" animBg="1"/>
      <p:bldP spid="43014" grpId="7" animBg="1"/>
      <p:bldP spid="43015" grpId="0" animBg="1"/>
      <p:bldP spid="43015" grpId="1" animBg="1"/>
      <p:bldP spid="43015" grpId="2" animBg="1"/>
      <p:bldP spid="43015" grpId="3" animBg="1"/>
      <p:bldP spid="43015" grpId="4" animBg="1"/>
      <p:bldP spid="43015" grpId="5" animBg="1"/>
      <p:bldP spid="43017" grpId="0"/>
      <p:bldP spid="43017" grpId="1"/>
      <p:bldP spid="43018" grpId="0" animBg="1"/>
      <p:bldP spid="43018" grpId="1" animBg="1"/>
      <p:bldP spid="43018" grpId="2" animBg="1"/>
      <p:bldP spid="43018" grpId="3" animBg="1"/>
      <p:bldP spid="43019" grpId="0" animBg="1"/>
      <p:bldP spid="43019" grpId="1" animBg="1"/>
      <p:bldP spid="43019" grpId="2" animBg="1"/>
      <p:bldP spid="43020" grpId="0" animBg="1"/>
      <p:bldP spid="43020" grpId="1" animBg="1"/>
      <p:bldP spid="43020" grpId="2" animBg="1"/>
      <p:bldP spid="430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800" b="1" u="sng"/>
              <a:t>Master erase Receiver.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592763"/>
          </a:xfrm>
        </p:spPr>
        <p:txBody>
          <a:bodyPr/>
          <a:lstStyle/>
          <a:p>
            <a:r>
              <a:rPr lang="en-US" sz="2000"/>
              <a:t>Press and hold CODE (K2) button, the Red dot will flash 14 times followed by the LED display flashing a letter C 4 times.</a:t>
            </a:r>
          </a:p>
          <a:p>
            <a:r>
              <a:rPr lang="en-US" sz="2000"/>
              <a:t>Release the button.</a:t>
            </a:r>
          </a:p>
          <a:p>
            <a:r>
              <a:rPr lang="en-US" sz="2000"/>
              <a:t>The LED display will then automatically show a II.</a:t>
            </a:r>
          </a:p>
          <a:p>
            <a:r>
              <a:rPr lang="en-US" sz="2000"/>
              <a:t>All transmitters are now deleted.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5029200"/>
            <a:ext cx="30384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7543800" y="57912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8001000" y="57912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257800" y="5943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8077200" y="609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8229600" y="61722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7772400" y="53340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7543800" y="61722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7620000" y="5334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grpId="1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xit" presetSubtype="0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grpId="1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xit" presetSubtype="0" fill="hold" grpId="1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grpId="1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" presetClass="exit" presetSubtype="0" fill="hold" grpId="1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" presetClass="entr" presetSubtype="0" fill="hold" grpId="1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" presetClass="exit" presetSubtype="0" fill="hold" grpId="1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" presetClass="entr" presetSubtype="0" fill="hold" grpId="1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" presetClass="exit" presetSubtype="0" fill="hold" grpId="19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" presetClass="entr" presetSubtype="0" fill="hold" grpId="2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" presetClass="exit" presetSubtype="0" fill="hold" grpId="2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" presetClass="entr" presetSubtype="0" fill="hold" grpId="2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1" presetClass="exit" presetSubtype="0" fill="hold" grpId="2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ntr" presetSubtype="0" fill="hold" grpId="2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" presetClass="exit" presetSubtype="0" fill="hold" grpId="2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" presetClass="entr" presetSubtype="0" fill="hold" grpId="2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1" presetClass="exit" presetSubtype="0" fill="hold" grpId="2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1" presetClass="entr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7" grpId="1" animBg="1"/>
      <p:bldP spid="44037" grpId="2" animBg="1"/>
      <p:bldP spid="44037" grpId="3" animBg="1"/>
      <p:bldP spid="44037" grpId="4" animBg="1"/>
      <p:bldP spid="44037" grpId="5" animBg="1"/>
      <p:bldP spid="44037" grpId="6" animBg="1"/>
      <p:bldP spid="44037" grpId="7" animBg="1"/>
      <p:bldP spid="44037" grpId="8" animBg="1"/>
      <p:bldP spid="44037" grpId="9" animBg="1"/>
      <p:bldP spid="44037" grpId="10" animBg="1"/>
      <p:bldP spid="44038" grpId="0" animBg="1"/>
      <p:bldP spid="44038" grpId="1" animBg="1"/>
      <p:bldP spid="44038" grpId="2" animBg="1"/>
      <p:bldP spid="44039" grpId="0" animBg="1"/>
      <p:bldP spid="44039" grpId="1" animBg="1"/>
      <p:bldP spid="44040" grpId="0" animBg="1"/>
      <p:bldP spid="44040" grpId="1" animBg="1"/>
      <p:bldP spid="44040" grpId="2" animBg="1"/>
      <p:bldP spid="44040" grpId="3" animBg="1"/>
      <p:bldP spid="44040" grpId="4" animBg="1"/>
      <p:bldP spid="44040" grpId="5" animBg="1"/>
      <p:bldP spid="44040" grpId="6" animBg="1"/>
      <p:bldP spid="44040" grpId="7" animBg="1"/>
      <p:bldP spid="44040" grpId="8" animBg="1"/>
      <p:bldP spid="44040" grpId="9" animBg="1"/>
      <p:bldP spid="44040" grpId="10" animBg="1"/>
      <p:bldP spid="44040" grpId="11" animBg="1"/>
      <p:bldP spid="44040" grpId="12" animBg="1"/>
      <p:bldP spid="44040" grpId="13" animBg="1"/>
      <p:bldP spid="44040" grpId="14" animBg="1"/>
      <p:bldP spid="44040" grpId="15" animBg="1"/>
      <p:bldP spid="44040" grpId="16" animBg="1"/>
      <p:bldP spid="44040" grpId="17" animBg="1"/>
      <p:bldP spid="44040" grpId="18" animBg="1"/>
      <p:bldP spid="44040" grpId="19" animBg="1"/>
      <p:bldP spid="44040" grpId="20" animBg="1"/>
      <p:bldP spid="44040" grpId="21" animBg="1"/>
      <p:bldP spid="44040" grpId="22" animBg="1"/>
      <p:bldP spid="44040" grpId="23" animBg="1"/>
      <p:bldP spid="44040" grpId="24" animBg="1"/>
      <p:bldP spid="44040" grpId="25" animBg="1"/>
      <p:bldP spid="44040" grpId="26" animBg="1"/>
      <p:bldP spid="44040" grpId="27" animBg="1"/>
      <p:bldP spid="44041" grpId="0" animBg="1"/>
      <p:bldP spid="44041" grpId="1" animBg="1"/>
      <p:bldP spid="44042" grpId="0" animBg="1"/>
      <p:bldP spid="44042" grpId="1" animBg="1"/>
      <p:bldP spid="44042" grpId="2" animBg="1"/>
      <p:bldP spid="44042" grpId="3" animBg="1"/>
      <p:bldP spid="44042" grpId="4" animBg="1"/>
      <p:bldP spid="44042" grpId="5" animBg="1"/>
      <p:bldP spid="44042" grpId="6" animBg="1"/>
      <p:bldP spid="44042" grpId="7" animBg="1"/>
      <p:bldP spid="44043" grpId="0" animBg="1"/>
      <p:bldP spid="44043" grpId="1" animBg="1"/>
      <p:bldP spid="44043" grpId="2" animBg="1"/>
      <p:bldP spid="44043" grpId="3" animBg="1"/>
      <p:bldP spid="44043" grpId="4" animBg="1"/>
      <p:bldP spid="44043" grpId="5" animBg="1"/>
      <p:bldP spid="44043" grpId="6" animBg="1"/>
      <p:bldP spid="44043" grpId="7" animBg="1"/>
      <p:bldP spid="44044" grpId="0" animBg="1"/>
      <p:bldP spid="44044" grpId="1" animBg="1"/>
      <p:bldP spid="44044" grpId="2" animBg="1"/>
      <p:bldP spid="44044" grpId="3" animBg="1"/>
      <p:bldP spid="44044" grpId="4" animBg="1"/>
      <p:bldP spid="44044" grpId="5" animBg="1"/>
      <p:bldP spid="44044" grpId="6" animBg="1"/>
      <p:bldP spid="44044" grpId="7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284956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5400" b="1" u="sng"/>
              <a:t>External connections.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8" name="Line 20"/>
          <p:cNvSpPr>
            <a:spLocks noChangeShapeType="1"/>
          </p:cNvSpPr>
          <p:nvPr/>
        </p:nvSpPr>
        <p:spPr bwMode="auto">
          <a:xfrm flipH="1">
            <a:off x="6934200" y="4495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39763"/>
          </a:xfrm>
        </p:spPr>
        <p:txBody>
          <a:bodyPr/>
          <a:lstStyle/>
          <a:p>
            <a:r>
              <a:rPr lang="en-US" sz="2800" b="1" u="sng"/>
              <a:t>Connecting the battery back-up.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n-US" sz="1800"/>
              <a:t>Fit the battery on top of the motor head, space provided.</a:t>
            </a:r>
          </a:p>
          <a:p>
            <a:r>
              <a:rPr lang="en-US" sz="1800"/>
              <a:t>Clamp battery down with the 2 provided brackets.</a:t>
            </a:r>
          </a:p>
          <a:p>
            <a:r>
              <a:rPr lang="en-US" sz="1800"/>
              <a:t>Connect the battery terminal wires to the provided wires on the motor head.</a:t>
            </a:r>
          </a:p>
          <a:p>
            <a:r>
              <a:rPr lang="en-US" sz="1800"/>
              <a:t>Allow time for batteries to charge fully.</a:t>
            </a:r>
          </a:p>
          <a:p>
            <a:r>
              <a:rPr lang="en-US" sz="1800"/>
              <a:t>The GDO is now ready to be used as a battery back-up system.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47716">
            <a:off x="3657600" y="3429000"/>
            <a:ext cx="2733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6172200" y="3581400"/>
            <a:ext cx="838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1323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5486400" y="35052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>
            <a:off x="6019800" y="3505200"/>
            <a:ext cx="76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6172200" y="35052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248400" y="43434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H="1">
            <a:off x="6477000" y="4800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6934200" y="3505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6400800" y="3505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815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91000"/>
            <a:ext cx="209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54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962400"/>
            <a:ext cx="2381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55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733800"/>
            <a:ext cx="2381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8" grpId="0" animBg="1"/>
      <p:bldP spid="48133" grpId="0" animBg="1"/>
      <p:bldP spid="48133" grpId="1" animBg="1"/>
      <p:bldP spid="48135" grpId="0" animBg="1"/>
      <p:bldP spid="48135" grpId="1" animBg="1"/>
      <p:bldP spid="48136" grpId="0" animBg="1"/>
      <p:bldP spid="48136" grpId="1" animBg="1"/>
      <p:bldP spid="48142" grpId="0" animBg="1"/>
      <p:bldP spid="48145" grpId="0" animBg="1"/>
      <p:bldP spid="48147" grpId="0" animBg="1"/>
      <p:bldP spid="48144" grpId="0" animBg="1"/>
      <p:bldP spid="48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563563"/>
          </a:xfrm>
        </p:spPr>
        <p:txBody>
          <a:bodyPr/>
          <a:lstStyle/>
          <a:p>
            <a:r>
              <a:rPr lang="en-US" sz="3600"/>
              <a:t>  </a:t>
            </a:r>
            <a:r>
              <a:rPr lang="en-US" sz="2800" b="1" u="sng"/>
              <a:t>External receiver connections.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905000" y="2374900"/>
            <a:ext cx="174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905000" y="4254500"/>
            <a:ext cx="174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1905000" y="2374900"/>
            <a:ext cx="0" cy="187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3281363" y="2374900"/>
            <a:ext cx="0" cy="187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3648075" y="2374900"/>
            <a:ext cx="0" cy="187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281363" y="3878263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281363" y="2751138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281363" y="3127375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3281363" y="3502025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2271713" y="3597275"/>
            <a:ext cx="869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900"/>
              <a:t>12 - 24v Neg.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2271713" y="3971925"/>
            <a:ext cx="8556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900"/>
              <a:t>12 - 24v Pos.</a:t>
            </a: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2271713" y="3221038"/>
            <a:ext cx="855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900"/>
              <a:t>CM Common</a:t>
            </a: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363788" y="2844800"/>
            <a:ext cx="773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900"/>
              <a:t>N/C Trigger</a:t>
            </a: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2363788" y="2468563"/>
            <a:ext cx="7810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900"/>
              <a:t>N/O Trigger</a:t>
            </a: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3429000" y="25908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4191000" y="3048000"/>
            <a:ext cx="7938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038600" y="2971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V="1">
            <a:off x="4038600" y="2971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 rot="16200000">
            <a:off x="1634331" y="3305969"/>
            <a:ext cx="815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 b="1" u="sng"/>
              <a:t>Receiver</a:t>
            </a:r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4191000" y="3048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235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1905000"/>
            <a:ext cx="15160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3505200" y="40386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 flipH="1">
            <a:off x="3429000" y="3276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 flipH="1">
            <a:off x="3429000" y="36576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2" grpId="0" animBg="1"/>
      <p:bldP spid="51225" grpId="0" animBg="1"/>
      <p:bldP spid="51228" grpId="0" animBg="1"/>
      <p:bldP spid="51231" grpId="0" animBg="1"/>
      <p:bldP spid="51234" grpId="0" animBg="1"/>
      <p:bldP spid="51224" grpId="0" animBg="1"/>
      <p:bldP spid="51238" grpId="0" animBg="1"/>
      <p:bldP spid="512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2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800" b="1" u="sng"/>
              <a:t>Infra red beam connections.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828800" y="3740150"/>
            <a:ext cx="0" cy="1201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727325" y="3740150"/>
            <a:ext cx="0" cy="1201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971800" y="3740150"/>
            <a:ext cx="0" cy="1201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1828800" y="37401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1828800" y="49418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2727325" y="3981450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2727325" y="4221163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2727325" y="4462463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2727325" y="47021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1812925" y="22463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1812925" y="32893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V="1">
            <a:off x="1812925" y="2246313"/>
            <a:ext cx="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2955925" y="2246313"/>
            <a:ext cx="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2711450" y="2808288"/>
            <a:ext cx="0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2711450" y="280828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2711450" y="3048000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 rot="16200000">
            <a:off x="1404938" y="4251325"/>
            <a:ext cx="1030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u="sng"/>
              <a:t>IR Beam RX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 rot="16200000">
            <a:off x="1328737" y="264953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u="sng"/>
              <a:t>IR Beam TX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1905000" y="3048000"/>
            <a:ext cx="836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12-24v Neg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1982788" y="3981450"/>
            <a:ext cx="836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12-24v Neg</a:t>
            </a: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1920875" y="28082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12-24v Pos</a:t>
            </a: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1981200" y="3740150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12-24v Pos</a:t>
            </a: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1992313" y="42211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 CM Com.</a:t>
            </a: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2073275" y="4702175"/>
            <a:ext cx="698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N/O Trig.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2073275" y="4462463"/>
            <a:ext cx="692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N/C Trig.</a:t>
            </a:r>
          </a:p>
        </p:txBody>
      </p:sp>
      <p:sp>
        <p:nvSpPr>
          <p:cNvPr id="52262" name="Arc 38"/>
          <p:cNvSpPr>
            <a:spLocks/>
          </p:cNvSpPr>
          <p:nvPr/>
        </p:nvSpPr>
        <p:spPr bwMode="auto">
          <a:xfrm rot="2277161">
            <a:off x="3222625" y="3748088"/>
            <a:ext cx="898525" cy="369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8 w 43087"/>
              <a:gd name="T1" fmla="*/ 24799 h 24799"/>
              <a:gd name="T2" fmla="*/ 43087 w 43087"/>
              <a:gd name="T3" fmla="*/ 19389 h 24799"/>
              <a:gd name="T4" fmla="*/ 21600 w 43087"/>
              <a:gd name="T5" fmla="*/ 21600 h 2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87" h="24799" fill="none" extrusionOk="0">
                <a:moveTo>
                  <a:pt x="238" y="24798"/>
                </a:moveTo>
                <a:cubicBezTo>
                  <a:pt x="79" y="23740"/>
                  <a:pt x="0" y="226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673" y="-1"/>
                  <a:pt x="41953" y="8373"/>
                  <a:pt x="43086" y="19389"/>
                </a:cubicBezTo>
              </a:path>
              <a:path w="43087" h="24799" stroke="0" extrusionOk="0">
                <a:moveTo>
                  <a:pt x="238" y="24798"/>
                </a:moveTo>
                <a:cubicBezTo>
                  <a:pt x="79" y="23740"/>
                  <a:pt x="0" y="2267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673" y="-1"/>
                  <a:pt x="41953" y="8373"/>
                  <a:pt x="43086" y="1938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 flipH="1" flipV="1">
            <a:off x="3733800" y="38100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 flipV="1">
            <a:off x="4495800" y="3962400"/>
            <a:ext cx="0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2271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2057400"/>
            <a:ext cx="15335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74" name="Line 50"/>
          <p:cNvSpPr>
            <a:spLocks noChangeShapeType="1"/>
          </p:cNvSpPr>
          <p:nvPr/>
        </p:nvSpPr>
        <p:spPr bwMode="auto">
          <a:xfrm>
            <a:off x="2819400" y="32004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6" name="Line 52"/>
          <p:cNvSpPr>
            <a:spLocks noChangeShapeType="1"/>
          </p:cNvSpPr>
          <p:nvPr/>
        </p:nvSpPr>
        <p:spPr bwMode="auto">
          <a:xfrm flipV="1">
            <a:off x="3505200" y="32766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V="1">
            <a:off x="3581400" y="3352800"/>
            <a:ext cx="1514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8" name="Arc 54"/>
          <p:cNvSpPr>
            <a:spLocks/>
          </p:cNvSpPr>
          <p:nvPr/>
        </p:nvSpPr>
        <p:spPr bwMode="auto">
          <a:xfrm rot="5400000">
            <a:off x="4162425" y="3308351"/>
            <a:ext cx="985837" cy="3413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 w 43200"/>
              <a:gd name="T1" fmla="*/ 22106 h 23865"/>
              <a:gd name="T2" fmla="*/ 43081 w 43200"/>
              <a:gd name="T3" fmla="*/ 23865 h 23865"/>
              <a:gd name="T4" fmla="*/ 21600 w 43200"/>
              <a:gd name="T5" fmla="*/ 21600 h 23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865" fill="none" extrusionOk="0">
                <a:moveTo>
                  <a:pt x="5" y="22106"/>
                </a:moveTo>
                <a:cubicBezTo>
                  <a:pt x="1" y="21937"/>
                  <a:pt x="0" y="217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56"/>
                  <a:pt x="43160" y="23112"/>
                  <a:pt x="43080" y="23864"/>
                </a:cubicBezTo>
              </a:path>
              <a:path w="43200" h="23865" stroke="0" extrusionOk="0">
                <a:moveTo>
                  <a:pt x="5" y="22106"/>
                </a:moveTo>
                <a:cubicBezTo>
                  <a:pt x="1" y="21937"/>
                  <a:pt x="0" y="217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56"/>
                  <a:pt x="43160" y="23112"/>
                  <a:pt x="43080" y="23864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79" name="Line 55"/>
          <p:cNvSpPr>
            <a:spLocks noChangeShapeType="1"/>
          </p:cNvSpPr>
          <p:nvPr/>
        </p:nvSpPr>
        <p:spPr bwMode="auto">
          <a:xfrm flipV="1">
            <a:off x="3505200" y="32766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1" name="Line 57"/>
          <p:cNvSpPr>
            <a:spLocks noChangeShapeType="1"/>
          </p:cNvSpPr>
          <p:nvPr/>
        </p:nvSpPr>
        <p:spPr bwMode="auto">
          <a:xfrm>
            <a:off x="3733800" y="3810000"/>
            <a:ext cx="136207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2" name="Line 58"/>
          <p:cNvSpPr>
            <a:spLocks noChangeShapeType="1"/>
          </p:cNvSpPr>
          <p:nvPr/>
        </p:nvSpPr>
        <p:spPr bwMode="auto">
          <a:xfrm>
            <a:off x="3952875" y="4302125"/>
            <a:ext cx="0" cy="79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 flipH="1">
            <a:off x="3581400" y="33528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4" name="Line 60"/>
          <p:cNvSpPr>
            <a:spLocks noChangeShapeType="1"/>
          </p:cNvSpPr>
          <p:nvPr/>
        </p:nvSpPr>
        <p:spPr bwMode="auto">
          <a:xfrm>
            <a:off x="3952875" y="43815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5" name="Line 61"/>
          <p:cNvSpPr>
            <a:spLocks noChangeShapeType="1"/>
          </p:cNvSpPr>
          <p:nvPr/>
        </p:nvSpPr>
        <p:spPr bwMode="auto">
          <a:xfrm flipH="1">
            <a:off x="4495800" y="2895600"/>
            <a:ext cx="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6" name="Line 62"/>
          <p:cNvSpPr>
            <a:spLocks noChangeShapeType="1"/>
          </p:cNvSpPr>
          <p:nvPr/>
        </p:nvSpPr>
        <p:spPr bwMode="auto">
          <a:xfrm>
            <a:off x="4495800" y="4267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91" name="Line 67"/>
          <p:cNvSpPr>
            <a:spLocks noChangeShapeType="1"/>
          </p:cNvSpPr>
          <p:nvPr/>
        </p:nvSpPr>
        <p:spPr bwMode="auto">
          <a:xfrm>
            <a:off x="2819400" y="28956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92" name="Line 68"/>
          <p:cNvSpPr>
            <a:spLocks noChangeShapeType="1"/>
          </p:cNvSpPr>
          <p:nvPr/>
        </p:nvSpPr>
        <p:spPr bwMode="auto">
          <a:xfrm>
            <a:off x="2819400" y="38100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93" name="Line 69"/>
          <p:cNvSpPr>
            <a:spLocks noChangeShapeType="1"/>
          </p:cNvSpPr>
          <p:nvPr/>
        </p:nvSpPr>
        <p:spPr bwMode="auto">
          <a:xfrm>
            <a:off x="2819400" y="4114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94" name="Line 70"/>
          <p:cNvSpPr>
            <a:spLocks noChangeShapeType="1"/>
          </p:cNvSpPr>
          <p:nvPr/>
        </p:nvSpPr>
        <p:spPr bwMode="auto">
          <a:xfrm>
            <a:off x="2819400" y="4343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95" name="Line 71"/>
          <p:cNvSpPr>
            <a:spLocks noChangeShapeType="1"/>
          </p:cNvSpPr>
          <p:nvPr/>
        </p:nvSpPr>
        <p:spPr bwMode="auto">
          <a:xfrm>
            <a:off x="2819400" y="45720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96" name="Rectangle 72"/>
          <p:cNvSpPr>
            <a:spLocks noChangeArrowheads="1"/>
          </p:cNvSpPr>
          <p:nvPr/>
        </p:nvSpPr>
        <p:spPr bwMode="auto">
          <a:xfrm>
            <a:off x="762000" y="5715000"/>
            <a:ext cx="621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b="1" u="sng"/>
              <a:t>If sentry beams are being used, connect N/O Trig to PE.</a:t>
            </a:r>
          </a:p>
        </p:txBody>
      </p:sp>
      <p:sp>
        <p:nvSpPr>
          <p:cNvPr id="52297" name="Line 73"/>
          <p:cNvSpPr>
            <a:spLocks noChangeShapeType="1"/>
          </p:cNvSpPr>
          <p:nvPr/>
        </p:nvSpPr>
        <p:spPr bwMode="auto">
          <a:xfrm flipV="1">
            <a:off x="3733800" y="38100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98" name="Line 74"/>
          <p:cNvSpPr>
            <a:spLocks noChangeShapeType="1"/>
          </p:cNvSpPr>
          <p:nvPr/>
        </p:nvSpPr>
        <p:spPr bwMode="auto">
          <a:xfrm>
            <a:off x="3733800" y="38100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99" name="Line 75"/>
          <p:cNvSpPr>
            <a:spLocks noChangeShapeType="1"/>
          </p:cNvSpPr>
          <p:nvPr/>
        </p:nvSpPr>
        <p:spPr bwMode="auto">
          <a:xfrm>
            <a:off x="2819400" y="4800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2" grpId="0" animBg="1"/>
      <p:bldP spid="52263" grpId="0" animBg="1"/>
      <p:bldP spid="52263" grpId="1" animBg="1"/>
      <p:bldP spid="52268" grpId="0" animBg="1"/>
      <p:bldP spid="52274" grpId="0" animBg="1"/>
      <p:bldP spid="52276" grpId="0" animBg="1"/>
      <p:bldP spid="52277" grpId="0" animBg="1"/>
      <p:bldP spid="52278" grpId="0" animBg="1"/>
      <p:bldP spid="52279" grpId="0" animBg="1"/>
      <p:bldP spid="52281" grpId="0" animBg="1"/>
      <p:bldP spid="52281" grpId="1" animBg="1"/>
      <p:bldP spid="52282" grpId="0" animBg="1"/>
      <p:bldP spid="52283" grpId="0" animBg="1"/>
      <p:bldP spid="52284" grpId="0" animBg="1"/>
      <p:bldP spid="52285" grpId="0" animBg="1"/>
      <p:bldP spid="52286" grpId="0" animBg="1"/>
      <p:bldP spid="52291" grpId="0" animBg="1"/>
      <p:bldP spid="52292" grpId="0" animBg="1"/>
      <p:bldP spid="52293" grpId="0" animBg="1"/>
      <p:bldP spid="52294" grpId="0" animBg="1"/>
      <p:bldP spid="52295" grpId="0" animBg="1"/>
      <p:bldP spid="52295" grpId="1" animBg="1"/>
      <p:bldP spid="52296" grpId="0"/>
      <p:bldP spid="52297" grpId="0" animBg="1"/>
      <p:bldP spid="52298" grpId="0" animBg="1"/>
      <p:bldP spid="522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r>
              <a:rPr lang="en-US" sz="2800" b="1" u="sng"/>
              <a:t>Connecting of wall mount bracket.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3657600" y="2895600"/>
            <a:ext cx="18684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>
            <a:off x="3657600" y="3429000"/>
            <a:ext cx="18526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092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0"/>
            <a:ext cx="15160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28" name="Rectangle 32"/>
          <p:cNvSpPr>
            <a:spLocks noChangeArrowheads="1"/>
          </p:cNvSpPr>
          <p:nvPr/>
        </p:nvSpPr>
        <p:spPr bwMode="auto">
          <a:xfrm>
            <a:off x="2278063" y="2209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 b="1" u="sng"/>
              <a:t>Wall mount push button N/O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H="1" flipV="1">
            <a:off x="2354263" y="2743200"/>
            <a:ext cx="381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>
            <a:off x="1820863" y="2819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2735263" y="2667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auto">
          <a:xfrm>
            <a:off x="2963863" y="3276600"/>
            <a:ext cx="735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 b="1"/>
              <a:t>Common</a:t>
            </a:r>
          </a:p>
        </p:txBody>
      </p:sp>
      <p:sp>
        <p:nvSpPr>
          <p:cNvPr id="80931" name="Rectangle 35"/>
          <p:cNvSpPr>
            <a:spLocks noChangeArrowheads="1"/>
          </p:cNvSpPr>
          <p:nvPr/>
        </p:nvSpPr>
        <p:spPr bwMode="auto">
          <a:xfrm>
            <a:off x="3268663" y="2743200"/>
            <a:ext cx="409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 b="1"/>
              <a:t>N/O</a:t>
            </a:r>
          </a:p>
        </p:txBody>
      </p:sp>
      <p:sp>
        <p:nvSpPr>
          <p:cNvPr id="80932" name="Rectangle 36"/>
          <p:cNvSpPr>
            <a:spLocks noChangeArrowheads="1"/>
          </p:cNvSpPr>
          <p:nvPr/>
        </p:nvSpPr>
        <p:spPr bwMode="auto">
          <a:xfrm>
            <a:off x="2506663" y="2743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6" grpId="0" animBg="1"/>
      <p:bldP spid="809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 u="sng"/>
              <a:t>Fault finding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879725" y="3135313"/>
            <a:ext cx="4359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en-US" sz="2000" b="1">
              <a:solidFill>
                <a:srgbClr val="FF3300"/>
              </a:solidFill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546225" y="1447800"/>
            <a:ext cx="5967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/>
              <a:t>The </a:t>
            </a:r>
            <a:r>
              <a:rPr lang="en-US" sz="2000" b="1">
                <a:solidFill>
                  <a:srgbClr val="FF3300"/>
                </a:solidFill>
              </a:rPr>
              <a:t>DTS Garage door</a:t>
            </a:r>
            <a:r>
              <a:rPr lang="en-US" sz="2000" b="1"/>
              <a:t> </a:t>
            </a:r>
            <a:r>
              <a:rPr lang="en-US" sz="2000" b="1">
                <a:solidFill>
                  <a:srgbClr val="FF3300"/>
                </a:solidFill>
              </a:rPr>
              <a:t>openers</a:t>
            </a:r>
            <a:r>
              <a:rPr lang="en-US" sz="2000" b="1">
                <a:solidFill>
                  <a:schemeClr val="accent1"/>
                </a:solidFill>
              </a:rPr>
              <a:t> </a:t>
            </a:r>
            <a:r>
              <a:rPr lang="en-US" sz="2000" b="1"/>
              <a:t> are imported by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</a:rPr>
              <a:t>DTS Security Products CC</a:t>
            </a:r>
            <a:r>
              <a:rPr lang="en-US" sz="2000" b="1"/>
              <a:t> .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36638" y="3733800"/>
            <a:ext cx="6883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/>
              <a:t>We continue to upgrade our products via our suppliers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b="1"/>
              <a:t>to meet the consumers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Disconnect external connections (Green connector block).</a:t>
            </a:r>
          </a:p>
          <a:p>
            <a:pPr>
              <a:lnSpc>
                <a:spcPct val="80000"/>
              </a:lnSpc>
            </a:pPr>
            <a:r>
              <a:rPr lang="en-US" sz="1800"/>
              <a:t>If the GDO now operates, reconnect the externals one at a time until the fault re-occurs.</a:t>
            </a:r>
          </a:p>
          <a:p>
            <a:pPr>
              <a:lnSpc>
                <a:spcPct val="80000"/>
              </a:lnSpc>
            </a:pPr>
            <a:r>
              <a:rPr lang="en-US" sz="1800"/>
              <a:t>That external unit is then faulty or incorrectly wired onto the GDO.</a:t>
            </a:r>
          </a:p>
          <a:p>
            <a:pPr>
              <a:lnSpc>
                <a:spcPct val="80000"/>
              </a:lnSpc>
            </a:pPr>
            <a:r>
              <a:rPr lang="en-US" sz="1800"/>
              <a:t>If a line in the middle of the LED display is on and nothing wants to operate.</a:t>
            </a:r>
          </a:p>
          <a:p>
            <a:pPr>
              <a:lnSpc>
                <a:spcPct val="80000"/>
              </a:lnSpc>
            </a:pPr>
            <a:r>
              <a:rPr lang="en-US" sz="1800"/>
              <a:t>The GDO was put into a none programmable mode.</a:t>
            </a:r>
          </a:p>
          <a:p>
            <a:pPr>
              <a:lnSpc>
                <a:spcPct val="80000"/>
              </a:lnSpc>
            </a:pPr>
            <a:r>
              <a:rPr lang="en-US" sz="1800"/>
              <a:t>Follow the normal open and close program procedure to over come this problem.</a:t>
            </a:r>
          </a:p>
          <a:p>
            <a:pPr>
              <a:lnSpc>
                <a:spcPct val="80000"/>
              </a:lnSpc>
            </a:pPr>
            <a:r>
              <a:rPr lang="en-US" sz="1800"/>
              <a:t>If the door closes but will not open, it is in holiday lock-out.</a:t>
            </a:r>
          </a:p>
          <a:p>
            <a:pPr>
              <a:lnSpc>
                <a:spcPct val="80000"/>
              </a:lnSpc>
            </a:pPr>
            <a:r>
              <a:rPr lang="en-US" sz="1800"/>
              <a:t>Follow the holiday lock-out procedure to unlock the GDO or utilize button number 3 on the DTS transmitter .</a:t>
            </a:r>
          </a:p>
          <a:p>
            <a:pPr>
              <a:lnSpc>
                <a:spcPct val="80000"/>
              </a:lnSpc>
            </a:pPr>
            <a:r>
              <a:rPr lang="en-US" sz="1800"/>
              <a:t>If the door opens but will not close, the beam function is enabled with no infra red beams fitted.</a:t>
            </a:r>
          </a:p>
          <a:p>
            <a:pPr>
              <a:lnSpc>
                <a:spcPct val="80000"/>
              </a:lnSpc>
            </a:pPr>
            <a:r>
              <a:rPr lang="en-US" sz="1800"/>
              <a:t>Follow the de-activate procedure to over come this problem, </a:t>
            </a:r>
            <a:r>
              <a:rPr lang="en-US" sz="1800" b="1" u="sng"/>
              <a:t>or</a:t>
            </a:r>
            <a:r>
              <a:rPr lang="en-US" sz="1800"/>
              <a:t> bridge out the GND and PE  connection on the green connector block.</a:t>
            </a:r>
          </a:p>
          <a:p>
            <a:pPr>
              <a:lnSpc>
                <a:spcPct val="80000"/>
              </a:lnSpc>
            </a:pPr>
            <a:r>
              <a:rPr lang="en-US" sz="1800"/>
              <a:t>If the door closes by itself, the auto close is activated.</a:t>
            </a:r>
          </a:p>
          <a:p>
            <a:pPr>
              <a:lnSpc>
                <a:spcPct val="80000"/>
              </a:lnSpc>
            </a:pPr>
            <a:r>
              <a:rPr lang="en-US" sz="1800"/>
              <a:t>Follow the auto close procedures to de-activate auto close.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r>
              <a:rPr lang="en-US"/>
              <a:t> </a:t>
            </a:r>
            <a:endParaRPr lang="en-US" sz="16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029200"/>
            <a:ext cx="28194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 flipV="1">
            <a:off x="4114800" y="4876800"/>
            <a:ext cx="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4572000" y="4876800"/>
            <a:ext cx="0" cy="914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V="1">
            <a:off x="5562600" y="4495800"/>
            <a:ext cx="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5029200" y="44958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2057400" y="4546600"/>
            <a:ext cx="2511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 b="1" u="sng"/>
              <a:t>Trigger wires, EG: Intercom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962400" y="4191000"/>
            <a:ext cx="238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u="sng"/>
              <a:t>Wires from infra red beam</a:t>
            </a:r>
          </a:p>
        </p:txBody>
      </p:sp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048250"/>
            <a:ext cx="3009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5410200" y="57912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5943600" y="5791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V="1">
            <a:off x="4648200" y="4495800"/>
            <a:ext cx="0" cy="1295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57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105400"/>
            <a:ext cx="1084263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2895600" y="5943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4572000" y="57912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5029200" y="57912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4572000" y="61722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3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2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4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5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9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1" grpId="1" animBg="1"/>
      <p:bldP spid="75781" grpId="2" animBg="1"/>
      <p:bldP spid="75781" grpId="3" animBg="1"/>
      <p:bldP spid="75782" grpId="0" animBg="1"/>
      <p:bldP spid="75782" grpId="1" animBg="1"/>
      <p:bldP spid="75782" grpId="2" animBg="1"/>
      <p:bldP spid="75782" grpId="3" animBg="1"/>
      <p:bldP spid="75783" grpId="0" animBg="1"/>
      <p:bldP spid="75783" grpId="1" animBg="1"/>
      <p:bldP spid="75783" grpId="2" animBg="1"/>
      <p:bldP spid="75783" grpId="3" animBg="1"/>
      <p:bldP spid="75784" grpId="0" animBg="1"/>
      <p:bldP spid="75784" grpId="1" animBg="1"/>
      <p:bldP spid="75784" grpId="2" animBg="1"/>
      <p:bldP spid="75784" grpId="3" animBg="1"/>
      <p:bldP spid="75785" grpId="0"/>
      <p:bldP spid="75785" grpId="1"/>
      <p:bldP spid="75786" grpId="0"/>
      <p:bldP spid="75786" grpId="1"/>
      <p:bldP spid="75788" grpId="0" animBg="1"/>
      <p:bldP spid="75788" grpId="1" animBg="1"/>
      <p:bldP spid="75789" grpId="0" animBg="1"/>
      <p:bldP spid="75789" grpId="1" animBg="1"/>
      <p:bldP spid="75790" grpId="0" animBg="1"/>
      <p:bldP spid="75790" grpId="1" animBg="1"/>
      <p:bldP spid="75790" grpId="2" animBg="1"/>
      <p:bldP spid="75790" grpId="3" animBg="1"/>
      <p:bldP spid="75792" grpId="0" animBg="1"/>
      <p:bldP spid="75792" grpId="1" animBg="1"/>
      <p:bldP spid="75794" grpId="0" animBg="1"/>
      <p:bldP spid="75794" grpId="1" animBg="1"/>
      <p:bldP spid="75795" grpId="0" animBg="1"/>
      <p:bldP spid="75795" grpId="1" animBg="1"/>
      <p:bldP spid="75796" grpId="0" animBg="1"/>
      <p:bldP spid="7579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en-US" sz="2800" b="1" u="sng">
                <a:solidFill>
                  <a:srgbClr val="FF0000"/>
                </a:solidFill>
              </a:rPr>
              <a:t>Important.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The DTS600/800 garage door operator described in this training session is designed for </a:t>
            </a:r>
            <a:r>
              <a:rPr lang="en-US" sz="2000" u="sng">
                <a:solidFill>
                  <a:srgbClr val="FF0000"/>
                </a:solidFill>
              </a:rPr>
              <a:t>Sectional</a:t>
            </a:r>
            <a:r>
              <a:rPr lang="en-US" sz="2000">
                <a:solidFill>
                  <a:srgbClr val="FF0000"/>
                </a:solidFill>
              </a:rPr>
              <a:t>, </a:t>
            </a:r>
            <a:r>
              <a:rPr lang="en-US" sz="2000" u="sng">
                <a:solidFill>
                  <a:srgbClr val="FF0000"/>
                </a:solidFill>
              </a:rPr>
              <a:t>Tip-up</a:t>
            </a:r>
            <a:r>
              <a:rPr lang="en-US" sz="2000">
                <a:solidFill>
                  <a:srgbClr val="FF0000"/>
                </a:solidFill>
              </a:rPr>
              <a:t> and </a:t>
            </a:r>
            <a:r>
              <a:rPr lang="en-US" sz="2000" u="sng">
                <a:solidFill>
                  <a:srgbClr val="FF0000"/>
                </a:solidFill>
              </a:rPr>
              <a:t>Double</a:t>
            </a:r>
            <a:r>
              <a:rPr lang="en-US" sz="2000">
                <a:solidFill>
                  <a:srgbClr val="FF0000"/>
                </a:solidFill>
              </a:rPr>
              <a:t> garage doors. </a:t>
            </a:r>
          </a:p>
          <a:p>
            <a:pPr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r>
              <a:rPr lang="en-US" sz="2000">
                <a:solidFill>
                  <a:srgbClr val="FF0000"/>
                </a:solidFill>
              </a:rPr>
              <a:t>Any other use is considered improper and </a:t>
            </a:r>
            <a:r>
              <a:rPr lang="en-US" sz="2000" u="sng">
                <a:solidFill>
                  <a:srgbClr val="FF0000"/>
                </a:solidFill>
              </a:rPr>
              <a:t>WILL</a:t>
            </a:r>
            <a:r>
              <a:rPr lang="en-US" sz="2000">
                <a:solidFill>
                  <a:srgbClr val="FF0000"/>
                </a:solidFill>
              </a:rPr>
              <a:t> void the warranty.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400" b="1" u="sng"/>
              <a:t>End of DTS600/800 training.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sz="2800" b="1" u="sng"/>
              <a:t>12R</a:t>
            </a:r>
          </a:p>
          <a:p>
            <a:r>
              <a:rPr lang="en-US" sz="2000"/>
              <a:t>24 volt DC motor designed.</a:t>
            </a:r>
          </a:p>
          <a:p>
            <a:r>
              <a:rPr lang="en-US" sz="2000"/>
              <a:t>Anti crush mechanism.</a:t>
            </a:r>
          </a:p>
          <a:p>
            <a:r>
              <a:rPr lang="en-US" sz="2000"/>
              <a:t>Optional 24 volt battery back up. </a:t>
            </a:r>
          </a:p>
          <a:p>
            <a:r>
              <a:rPr lang="en-US" sz="2000"/>
              <a:t>On board rolling code receiver. (RX).</a:t>
            </a:r>
          </a:p>
          <a:p>
            <a:r>
              <a:rPr lang="en-US" sz="2000"/>
              <a:t>Maximum of 20 remotes.</a:t>
            </a:r>
          </a:p>
          <a:p>
            <a:r>
              <a:rPr lang="en-US" sz="2000"/>
              <a:t>Auto close facility.</a:t>
            </a:r>
          </a:p>
          <a:p>
            <a:r>
              <a:rPr lang="en-US" sz="2000"/>
              <a:t>Manual release facility.</a:t>
            </a:r>
          </a:p>
          <a:p>
            <a:r>
              <a:rPr lang="en-US" sz="2000"/>
              <a:t>Easy to install.</a:t>
            </a:r>
          </a:p>
          <a:p>
            <a:r>
              <a:rPr lang="en-US" sz="2000"/>
              <a:t>Works with most roller doors.</a:t>
            </a:r>
          </a:p>
          <a:p>
            <a:r>
              <a:rPr lang="en-US" sz="2000"/>
              <a:t>Operates smooth and quietly. </a:t>
            </a:r>
          </a:p>
          <a:p>
            <a:r>
              <a:rPr lang="en-US" sz="2000"/>
              <a:t>Safety Infra Red Beams can be connected.</a:t>
            </a:r>
          </a:p>
          <a:p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14400"/>
            <a:ext cx="3133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639762"/>
          </a:xfrm>
          <a:noFill/>
          <a:ln/>
        </p:spPr>
        <p:txBody>
          <a:bodyPr/>
          <a:lstStyle/>
          <a:p>
            <a:r>
              <a:rPr lang="en-US" sz="3200" b="1" u="sng"/>
              <a:t>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r>
              <a:rPr lang="en-US" sz="3200" b="1" u="sng"/>
              <a:t>Programming.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62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 programming is required for the DTS 12R GDO.</a:t>
            </a:r>
          </a:p>
          <a:p>
            <a:pPr>
              <a:lnSpc>
                <a:spcPct val="90000"/>
              </a:lnSpc>
            </a:pPr>
            <a:r>
              <a:rPr lang="en-US" sz="2000"/>
              <a:t>Fit the motor to the garage door.</a:t>
            </a:r>
          </a:p>
          <a:p>
            <a:pPr>
              <a:lnSpc>
                <a:spcPct val="90000"/>
              </a:lnSpc>
            </a:pPr>
            <a:r>
              <a:rPr lang="en-US" sz="2000"/>
              <a:t>Check the motor and limit switch cord length and fit the Control panel box.</a:t>
            </a:r>
          </a:p>
          <a:p>
            <a:pPr>
              <a:lnSpc>
                <a:spcPct val="90000"/>
              </a:lnSpc>
            </a:pPr>
            <a:r>
              <a:rPr lang="en-US" sz="2000"/>
              <a:t>Connect the motor and limit switch cord to the PCB (Process control board).</a:t>
            </a:r>
          </a:p>
          <a:p>
            <a:pPr>
              <a:lnSpc>
                <a:spcPct val="90000"/>
              </a:lnSpc>
            </a:pPr>
            <a:r>
              <a:rPr lang="en-US" sz="2000"/>
              <a:t>Remove the side cover on the motor.</a:t>
            </a:r>
          </a:p>
          <a:p>
            <a:pPr>
              <a:lnSpc>
                <a:spcPct val="90000"/>
              </a:lnSpc>
            </a:pPr>
            <a:r>
              <a:rPr lang="en-US" sz="2000"/>
              <a:t>Close the door manually by hand.</a:t>
            </a:r>
          </a:p>
          <a:p>
            <a:pPr>
              <a:lnSpc>
                <a:spcPct val="90000"/>
              </a:lnSpc>
            </a:pPr>
            <a:r>
              <a:rPr lang="en-US" sz="2000"/>
              <a:t>Set the back (Bottom) cam to activate the back limit switch.</a:t>
            </a:r>
          </a:p>
          <a:p>
            <a:pPr>
              <a:lnSpc>
                <a:spcPct val="90000"/>
              </a:lnSpc>
            </a:pPr>
            <a:r>
              <a:rPr lang="en-US" sz="2000"/>
              <a:t>Open the door manually by hand.</a:t>
            </a:r>
          </a:p>
          <a:p>
            <a:pPr>
              <a:lnSpc>
                <a:spcPct val="90000"/>
              </a:lnSpc>
            </a:pPr>
            <a:r>
              <a:rPr lang="en-US" sz="2000"/>
              <a:t>Set the front (Top) cam to activate the front limit switch.</a:t>
            </a:r>
          </a:p>
          <a:p>
            <a:pPr>
              <a:lnSpc>
                <a:spcPct val="90000"/>
              </a:lnSpc>
            </a:pPr>
            <a:r>
              <a:rPr lang="en-US" sz="2000"/>
              <a:t>Set dipswitch number 1 to ON “D” disable position. (Auto close OFF).</a:t>
            </a:r>
          </a:p>
          <a:p>
            <a:pPr>
              <a:lnSpc>
                <a:spcPct val="90000"/>
              </a:lnSpc>
            </a:pPr>
            <a:r>
              <a:rPr lang="en-US" sz="2000"/>
              <a:t>Set dipswitch number 2 to the required position.</a:t>
            </a:r>
          </a:p>
          <a:p>
            <a:pPr>
              <a:lnSpc>
                <a:spcPct val="90000"/>
              </a:lnSpc>
            </a:pPr>
            <a:r>
              <a:rPr lang="en-US" sz="2000"/>
              <a:t>Standing inside the garage looking at the door.</a:t>
            </a:r>
          </a:p>
          <a:p>
            <a:pPr>
              <a:lnSpc>
                <a:spcPct val="90000"/>
              </a:lnSpc>
            </a:pPr>
            <a:r>
              <a:rPr lang="en-US" sz="2000"/>
              <a:t>Motor on left hand side of door, dipswitch 2 Down, towards L.</a:t>
            </a:r>
          </a:p>
          <a:p>
            <a:pPr>
              <a:lnSpc>
                <a:spcPct val="90000"/>
              </a:lnSpc>
            </a:pPr>
            <a:r>
              <a:rPr lang="en-US" sz="2000"/>
              <a:t>Motor on right hand side of door, dipswitch 2 Up, towards R.</a:t>
            </a:r>
          </a:p>
          <a:p>
            <a:pPr>
              <a:lnSpc>
                <a:spcPct val="90000"/>
              </a:lnSpc>
            </a:pPr>
            <a:r>
              <a:rPr lang="en-US" sz="2000"/>
              <a:t>Push the Red button on the control box to trigger the door.</a:t>
            </a:r>
          </a:p>
          <a:p>
            <a:pPr>
              <a:lnSpc>
                <a:spcPct val="90000"/>
              </a:lnSpc>
            </a:pPr>
            <a:r>
              <a:rPr lang="en-US" sz="2000"/>
              <a:t>Check and fine set the BACK and FRONT cam to the desired door open and close positions.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82880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4953000" y="6248400"/>
            <a:ext cx="32004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4953000" y="3886200"/>
            <a:ext cx="32004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 rot="16200000">
            <a:off x="6362700" y="2019300"/>
            <a:ext cx="914400" cy="3733800"/>
          </a:xfrm>
          <a:prstGeom prst="can">
            <a:avLst>
              <a:gd name="adj" fmla="val 734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4953000" y="5638800"/>
            <a:ext cx="32004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4953000" y="5029200"/>
            <a:ext cx="32004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4953000" y="4419600"/>
            <a:ext cx="32004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AutoShape 22"/>
          <p:cNvSpPr>
            <a:spLocks noChangeArrowheads="1"/>
          </p:cNvSpPr>
          <p:nvPr/>
        </p:nvSpPr>
        <p:spPr bwMode="auto">
          <a:xfrm rot="39656" flipH="1">
            <a:off x="5105400" y="3733800"/>
            <a:ext cx="381000" cy="304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8" name="AutoShape 26"/>
          <p:cNvSpPr>
            <a:spLocks noChangeArrowheads="1"/>
          </p:cNvSpPr>
          <p:nvPr/>
        </p:nvSpPr>
        <p:spPr bwMode="auto">
          <a:xfrm>
            <a:off x="5105400" y="3733800"/>
            <a:ext cx="381000" cy="304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762000" y="5562600"/>
            <a:ext cx="32004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61" name="AutoShape 29"/>
          <p:cNvSpPr>
            <a:spLocks noChangeArrowheads="1"/>
          </p:cNvSpPr>
          <p:nvPr/>
        </p:nvSpPr>
        <p:spPr bwMode="auto">
          <a:xfrm rot="16200000">
            <a:off x="2171700" y="3695700"/>
            <a:ext cx="914400" cy="3733800"/>
          </a:xfrm>
          <a:prstGeom prst="can">
            <a:avLst>
              <a:gd name="adj" fmla="val 734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1371600" y="5257800"/>
            <a:ext cx="1304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 b="1" u="sng">
                <a:solidFill>
                  <a:srgbClr val="FF0000"/>
                </a:solidFill>
              </a:rPr>
              <a:t>Motor on left.</a:t>
            </a:r>
          </a:p>
          <a:p>
            <a:pPr>
              <a:spcBef>
                <a:spcPct val="30000"/>
              </a:spcBef>
            </a:pP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3048000" y="5257800"/>
            <a:ext cx="1433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 b="1" u="sng">
                <a:solidFill>
                  <a:srgbClr val="FF0000"/>
                </a:solidFill>
              </a:rPr>
              <a:t>Motor on right.</a:t>
            </a:r>
          </a:p>
          <a:p>
            <a:pPr>
              <a:spcBef>
                <a:spcPct val="30000"/>
              </a:spcBef>
            </a:pPr>
            <a:endParaRPr lang="en-US" sz="1000">
              <a:solidFill>
                <a:srgbClr val="FF0000"/>
              </a:solidFill>
            </a:endParaRPr>
          </a:p>
        </p:txBody>
      </p:sp>
      <p:pic>
        <p:nvPicPr>
          <p:cNvPr id="95277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638" y="5248275"/>
            <a:ext cx="11223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78" name="Line 46"/>
          <p:cNvSpPr>
            <a:spLocks noChangeShapeType="1"/>
          </p:cNvSpPr>
          <p:nvPr/>
        </p:nvSpPr>
        <p:spPr bwMode="auto">
          <a:xfrm>
            <a:off x="7696200" y="5867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5285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590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4876800" y="1905000"/>
            <a:ext cx="3048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5286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239963"/>
            <a:ext cx="18288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75" name="Line 43"/>
          <p:cNvSpPr>
            <a:spLocks noChangeShapeType="1"/>
          </p:cNvSpPr>
          <p:nvPr/>
        </p:nvSpPr>
        <p:spPr bwMode="auto">
          <a:xfrm>
            <a:off x="7086600" y="2590800"/>
            <a:ext cx="1447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76" name="Line 44"/>
          <p:cNvSpPr>
            <a:spLocks noChangeShapeType="1"/>
          </p:cNvSpPr>
          <p:nvPr/>
        </p:nvSpPr>
        <p:spPr bwMode="auto">
          <a:xfrm flipV="1">
            <a:off x="6781800" y="2819400"/>
            <a:ext cx="1752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87" name="Line 55"/>
          <p:cNvSpPr>
            <a:spLocks noChangeShapeType="1"/>
          </p:cNvSpPr>
          <p:nvPr/>
        </p:nvSpPr>
        <p:spPr bwMode="auto">
          <a:xfrm flipV="1">
            <a:off x="6934200" y="2819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5288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4038600"/>
            <a:ext cx="5270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89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4648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90" name="Picture 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0" y="4648200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67" name="Line 35"/>
          <p:cNvSpPr>
            <a:spLocks noChangeShapeType="1"/>
          </p:cNvSpPr>
          <p:nvPr/>
        </p:nvSpPr>
        <p:spPr bwMode="auto">
          <a:xfrm flipV="1">
            <a:off x="85344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>
            <a:off x="7315200" y="3886200"/>
            <a:ext cx="1371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>
            <a:off x="8686800" y="4495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71" name="Line 39"/>
          <p:cNvSpPr>
            <a:spLocks noChangeShapeType="1"/>
          </p:cNvSpPr>
          <p:nvPr/>
        </p:nvSpPr>
        <p:spPr bwMode="auto">
          <a:xfrm>
            <a:off x="7924800" y="4419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>
            <a:off x="7924800" y="4191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 flipV="1">
            <a:off x="86868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2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2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2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2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1" dur="2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5" dur="2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9" dur="2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3" dur="2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4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9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0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3" dur="500"/>
                                        <p:tgtEl>
                                          <p:spTgt spid="9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8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0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42" dur="500"/>
                                        <p:tgtEl>
                                          <p:spTgt spid="95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8" dur="500"/>
                                        <p:tgtEl>
                                          <p:spTgt spid="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6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4" dur="500"/>
                                        <p:tgtEl>
                                          <p:spTgt spid="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8" grpId="0" animBg="1"/>
      <p:bldP spid="95248" grpId="1" animBg="1"/>
      <p:bldP spid="95249" grpId="0" animBg="1"/>
      <p:bldP spid="95249" grpId="1" animBg="1"/>
      <p:bldP spid="95250" grpId="0" animBg="1"/>
      <p:bldP spid="95250" grpId="1" animBg="1"/>
      <p:bldP spid="95251" grpId="0" animBg="1"/>
      <p:bldP spid="95251" grpId="1" animBg="1"/>
      <p:bldP spid="95252" grpId="0" animBg="1"/>
      <p:bldP spid="95252" grpId="1" animBg="1"/>
      <p:bldP spid="95253" grpId="0" animBg="1"/>
      <p:bldP spid="95253" grpId="1" animBg="1"/>
      <p:bldP spid="95254" grpId="0" animBg="1"/>
      <p:bldP spid="95254" grpId="1" animBg="1"/>
      <p:bldP spid="95258" grpId="0" animBg="1"/>
      <p:bldP spid="95258" grpId="1" animBg="1"/>
      <p:bldP spid="95262" grpId="0" animBg="1"/>
      <p:bldP spid="95262" grpId="1" animBg="1"/>
      <p:bldP spid="95261" grpId="0" animBg="1"/>
      <p:bldP spid="95261" grpId="1" animBg="1"/>
      <p:bldP spid="95263" grpId="0"/>
      <p:bldP spid="95263" grpId="1"/>
      <p:bldP spid="95264" grpId="0"/>
      <p:bldP spid="95264" grpId="1"/>
      <p:bldP spid="95278" grpId="0" animBg="1"/>
      <p:bldP spid="95278" grpId="1" animBg="1"/>
      <p:bldP spid="95237" grpId="0" animBg="1"/>
      <p:bldP spid="95237" grpId="1" animBg="1"/>
      <p:bldP spid="95275" grpId="0" animBg="1"/>
      <p:bldP spid="95275" grpId="1" animBg="1"/>
      <p:bldP spid="95276" grpId="0" animBg="1"/>
      <p:bldP spid="95276" grpId="1" animBg="1"/>
      <p:bldP spid="95287" grpId="0" animBg="1"/>
      <p:bldP spid="95267" grpId="0" animBg="1"/>
      <p:bldP spid="95267" grpId="1" animBg="1"/>
      <p:bldP spid="95268" grpId="0" animBg="1"/>
      <p:bldP spid="95268" grpId="1" animBg="1"/>
      <p:bldP spid="95269" grpId="0" animBg="1"/>
      <p:bldP spid="95269" grpId="1" animBg="1"/>
      <p:bldP spid="95271" grpId="0" animBg="1"/>
      <p:bldP spid="95271" grpId="1" animBg="1"/>
      <p:bldP spid="95272" grpId="0" animBg="1"/>
      <p:bldP spid="95272" grpId="1" animBg="1"/>
      <p:bldP spid="95270" grpId="0" animBg="1"/>
      <p:bldP spid="9527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u="sng">
                <a:solidFill>
                  <a:schemeClr val="tx2"/>
                </a:solidFill>
              </a:rPr>
              <a:t>Load setting.</a:t>
            </a:r>
            <a:br>
              <a:rPr lang="en-US" sz="2400" b="1" u="sng">
                <a:solidFill>
                  <a:schemeClr val="tx2"/>
                </a:solidFill>
              </a:rPr>
            </a:br>
            <a:endParaRPr lang="en-US" sz="2400" b="1" u="sng">
              <a:solidFill>
                <a:schemeClr val="tx2"/>
              </a:solidFill>
            </a:endParaRPr>
          </a:p>
        </p:txBody>
      </p:sp>
      <p:sp>
        <p:nvSpPr>
          <p:cNvPr id="13312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The load setting for open and close must be set manually by the load pots marked as UP for opening and DOWN for closing.</a:t>
            </a:r>
          </a:p>
          <a:p>
            <a:pPr>
              <a:lnSpc>
                <a:spcPct val="80000"/>
              </a:lnSpc>
            </a:pPr>
            <a:r>
              <a:rPr lang="en-US" sz="1800"/>
              <a:t>Turning the pots anti clock wise, decreases the load force.</a:t>
            </a:r>
          </a:p>
          <a:p>
            <a:pPr>
              <a:lnSpc>
                <a:spcPct val="80000"/>
              </a:lnSpc>
            </a:pPr>
            <a:r>
              <a:rPr lang="en-US" sz="1800"/>
              <a:t>Turning the pots clock wise, increases the load force.</a:t>
            </a:r>
          </a:p>
          <a:p>
            <a:pPr>
              <a:lnSpc>
                <a:spcPct val="80000"/>
              </a:lnSpc>
            </a:pPr>
            <a:r>
              <a:rPr lang="en-US" sz="1800"/>
              <a:t>The open and close load setting must be set individually.</a:t>
            </a:r>
          </a:p>
        </p:txBody>
      </p:sp>
      <p:pic>
        <p:nvPicPr>
          <p:cNvPr id="13313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2362200"/>
            <a:ext cx="4667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5" name="AutoShape 15"/>
          <p:cNvSpPr>
            <a:spLocks noChangeArrowheads="1"/>
          </p:cNvSpPr>
          <p:nvPr/>
        </p:nvSpPr>
        <p:spPr bwMode="auto">
          <a:xfrm>
            <a:off x="3581400" y="2971800"/>
            <a:ext cx="681038" cy="381000"/>
          </a:xfrm>
          <a:prstGeom prst="curvedDownArrow">
            <a:avLst>
              <a:gd name="adj1" fmla="val 35750"/>
              <a:gd name="adj2" fmla="val 715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AutoShape 13"/>
          <p:cNvSpPr>
            <a:spLocks noChangeArrowheads="1"/>
          </p:cNvSpPr>
          <p:nvPr/>
        </p:nvSpPr>
        <p:spPr bwMode="auto">
          <a:xfrm>
            <a:off x="3581400" y="3352800"/>
            <a:ext cx="685800" cy="304800"/>
          </a:xfrm>
          <a:prstGeom prst="curvedUp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>
            <a:off x="2209800" y="33528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2209800" y="41910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6" name="AutoShape 16"/>
          <p:cNvSpPr>
            <a:spLocks noChangeArrowheads="1"/>
          </p:cNvSpPr>
          <p:nvPr/>
        </p:nvSpPr>
        <p:spPr bwMode="auto">
          <a:xfrm>
            <a:off x="3581400" y="3810000"/>
            <a:ext cx="681038" cy="381000"/>
          </a:xfrm>
          <a:prstGeom prst="curvedDownArrow">
            <a:avLst>
              <a:gd name="adj1" fmla="val 35750"/>
              <a:gd name="adj2" fmla="val 715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AutoShape 14"/>
          <p:cNvSpPr>
            <a:spLocks noChangeArrowheads="1"/>
          </p:cNvSpPr>
          <p:nvPr/>
        </p:nvSpPr>
        <p:spPr bwMode="auto">
          <a:xfrm>
            <a:off x="3581400" y="4191000"/>
            <a:ext cx="685800" cy="304800"/>
          </a:xfrm>
          <a:prstGeom prst="curvedUp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 animBg="1"/>
      <p:bldP spid="133135" grpId="1" animBg="1"/>
      <p:bldP spid="133133" grpId="0" animBg="1"/>
      <p:bldP spid="133133" grpId="1" animBg="1"/>
      <p:bldP spid="133131" grpId="0" animBg="1"/>
      <p:bldP spid="133131" grpId="1" animBg="1"/>
      <p:bldP spid="133132" grpId="0" animBg="1"/>
      <p:bldP spid="133132" grpId="1" animBg="1"/>
      <p:bldP spid="133136" grpId="0" animBg="1"/>
      <p:bldP spid="133136" grpId="1" animBg="1"/>
      <p:bldP spid="133134" grpId="0" animBg="1"/>
      <p:bldP spid="13313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457200"/>
          </a:xfrm>
        </p:spPr>
        <p:txBody>
          <a:bodyPr/>
          <a:lstStyle/>
          <a:p>
            <a:r>
              <a:rPr lang="en-US" sz="2400" b="1" u="sng"/>
              <a:t>Programming of Transmitters. </a:t>
            </a:r>
            <a:r>
              <a:rPr lang="en-US" sz="1800" u="sng"/>
              <a:t>(Max. 20)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r>
              <a:rPr lang="en-US" sz="2000"/>
              <a:t>Press and release the K1 learning button below the red LED.</a:t>
            </a:r>
          </a:p>
          <a:p>
            <a:r>
              <a:rPr lang="en-US" sz="2000"/>
              <a:t>The LED will go ON.</a:t>
            </a:r>
          </a:p>
          <a:p>
            <a:r>
              <a:rPr lang="en-US" sz="2000"/>
              <a:t>Press and release one of the four transmitter buttons.</a:t>
            </a:r>
          </a:p>
          <a:p>
            <a:r>
              <a:rPr lang="en-US" sz="2000"/>
              <a:t>The LED will go OFF.</a:t>
            </a:r>
          </a:p>
          <a:p>
            <a:r>
              <a:rPr lang="en-US" sz="2000"/>
              <a:t>Press and release the same button on the transmitter again.</a:t>
            </a:r>
          </a:p>
          <a:p>
            <a:r>
              <a:rPr lang="en-US" sz="2000"/>
              <a:t>The LED will flash fast 8 times.</a:t>
            </a:r>
          </a:p>
          <a:p>
            <a:r>
              <a:rPr lang="en-US" sz="2000"/>
              <a:t>That transmitter is now programmed.</a:t>
            </a:r>
          </a:p>
          <a:p>
            <a:r>
              <a:rPr lang="en-US" sz="2000"/>
              <a:t>Repeat the above steps for more transmitters.</a:t>
            </a:r>
          </a:p>
          <a:p>
            <a:r>
              <a:rPr lang="en-US" sz="2000"/>
              <a:t>If the LED on pressing and releasing of the K1 button flashes 4 double flashes, it is an indication that the Receiver is FULL.</a:t>
            </a:r>
          </a:p>
          <a:p>
            <a:pPr>
              <a:buFontTx/>
              <a:buNone/>
            </a:pPr>
            <a:r>
              <a:rPr lang="en-US" sz="2000"/>
              <a:t> </a:t>
            </a:r>
          </a:p>
          <a:p>
            <a:endParaRPr lang="en-US" sz="2000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5029200" y="5486400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K1 Learning button</a:t>
            </a:r>
          </a:p>
        </p:txBody>
      </p:sp>
      <p:pic>
        <p:nvPicPr>
          <p:cNvPr id="10753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24475"/>
            <a:ext cx="1084263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7540" name="Line 20"/>
          <p:cNvSpPr>
            <a:spLocks noChangeShapeType="1"/>
          </p:cNvSpPr>
          <p:nvPr/>
        </p:nvSpPr>
        <p:spPr bwMode="auto">
          <a:xfrm flipH="1">
            <a:off x="1066800" y="5172075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1295400" y="4940300"/>
            <a:ext cx="1311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200" u="sng"/>
              <a:t>EG: Button no. 1</a:t>
            </a:r>
          </a:p>
        </p:txBody>
      </p:sp>
      <p:pic>
        <p:nvPicPr>
          <p:cNvPr id="10754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48200"/>
            <a:ext cx="1514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4114800" y="57150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7" name="AutoShape 27"/>
          <p:cNvSpPr>
            <a:spLocks noChangeArrowheads="1"/>
          </p:cNvSpPr>
          <p:nvPr/>
        </p:nvSpPr>
        <p:spPr bwMode="auto">
          <a:xfrm>
            <a:off x="3886200" y="4953000"/>
            <a:ext cx="381000" cy="3810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xit" presetSubtype="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ntr" presetSubtype="0" fill="hold" grpId="1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xit" presetSubtype="0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" presetClass="entr" presetSubtype="0" fill="hold" grpId="1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" presetClass="exit" presetSubtype="0" fill="hold" grpId="1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" presetClass="entr" presetSubtype="0" fill="hold" grpId="1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" presetClass="exit" presetSubtype="0" fill="hold" grpId="1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1" presetClass="entr" presetSubtype="0" fill="hold" grpId="1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" presetClass="exit" presetSubtype="0" fill="hold" grpId="1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  <p:bldP spid="107540" grpId="0" animBg="1"/>
      <p:bldP spid="107540" grpId="1" animBg="1"/>
      <p:bldP spid="107541" grpId="0"/>
      <p:bldP spid="107541" grpId="1"/>
      <p:bldP spid="107525" grpId="0" animBg="1"/>
      <p:bldP spid="107547" grpId="0" animBg="1"/>
      <p:bldP spid="107547" grpId="1" animBg="1"/>
      <p:bldP spid="107547" grpId="2" animBg="1"/>
      <p:bldP spid="107547" grpId="3" animBg="1"/>
      <p:bldP spid="107547" grpId="4" animBg="1"/>
      <p:bldP spid="107547" grpId="5" animBg="1"/>
      <p:bldP spid="107547" grpId="6" animBg="1"/>
      <p:bldP spid="107547" grpId="7" animBg="1"/>
      <p:bldP spid="107547" grpId="8" animBg="1"/>
      <p:bldP spid="107547" grpId="9" animBg="1"/>
      <p:bldP spid="107547" grpId="10" animBg="1"/>
      <p:bldP spid="107547" grpId="11" animBg="1"/>
      <p:bldP spid="107547" grpId="12" animBg="1"/>
      <p:bldP spid="107547" grpId="13" animBg="1"/>
      <p:bldP spid="107547" grpId="14" animBg="1"/>
      <p:bldP spid="107547" grpId="15" animBg="1"/>
      <p:bldP spid="107547" grpId="16" animBg="1"/>
      <p:bldP spid="107547" grpId="17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b="1" u="sng"/>
              <a:t>Master erase Receiver.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sz="2000"/>
              <a:t>Press and hold the K1 button, the led will flash 10 slow flashes.</a:t>
            </a:r>
          </a:p>
          <a:p>
            <a:r>
              <a:rPr lang="en-US" sz="2000"/>
              <a:t>All transmitters are now deleted from the on board receiver.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3295650" y="3505200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K1 Learning button</a:t>
            </a:r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67000"/>
            <a:ext cx="1514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3" name="Line 5"/>
          <p:cNvSpPr>
            <a:spLocks noChangeShapeType="1"/>
          </p:cNvSpPr>
          <p:nvPr/>
        </p:nvSpPr>
        <p:spPr bwMode="auto">
          <a:xfrm flipH="1">
            <a:off x="2209800" y="37338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2057400" y="2971800"/>
            <a:ext cx="381000" cy="3810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" presetClass="entr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grpId="1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grpId="1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" presetClass="entr" presetSubtype="0" fill="hold" grpId="1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" presetClass="exit" presetSubtype="0" fill="hold" grpId="1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" presetClass="entr" presetSubtype="0" fill="hold" grpId="1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1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" presetClass="entr" presetSubtype="0" fill="hold" grpId="1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1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73" grpId="0" animBg="1"/>
      <p:bldP spid="109578" grpId="0" animBg="1"/>
      <p:bldP spid="109578" grpId="1" animBg="1"/>
      <p:bldP spid="109578" grpId="2" animBg="1"/>
      <p:bldP spid="109578" grpId="3" animBg="1"/>
      <p:bldP spid="109578" grpId="4" animBg="1"/>
      <p:bldP spid="109578" grpId="5" animBg="1"/>
      <p:bldP spid="109578" grpId="6" animBg="1"/>
      <p:bldP spid="109578" grpId="7" animBg="1"/>
      <p:bldP spid="109578" grpId="8" animBg="1"/>
      <p:bldP spid="109578" grpId="9" animBg="1"/>
      <p:bldP spid="109578" grpId="10" animBg="1"/>
      <p:bldP spid="109578" grpId="11" animBg="1"/>
      <p:bldP spid="109578" grpId="12" animBg="1"/>
      <p:bldP spid="109578" grpId="13" animBg="1"/>
      <p:bldP spid="109578" grpId="14" animBg="1"/>
      <p:bldP spid="109578" grpId="15" animBg="1"/>
      <p:bldP spid="109578" grpId="16" animBg="1"/>
      <p:bldP spid="109578" grpId="17" animBg="1"/>
      <p:bldP spid="109578" grpId="18" animBg="1"/>
      <p:bldP spid="109578" grpId="19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6410325" y="2362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6715125" y="2362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7858125" y="2362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6410325" y="2362200"/>
            <a:ext cx="1447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6410325" y="3505200"/>
            <a:ext cx="1447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6410325" y="3276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6410325" y="30480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6410325" y="28194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6410325" y="25908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 rot="5400000">
            <a:off x="7367588" y="2844800"/>
            <a:ext cx="782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u="sng"/>
              <a:t>Receiver</a:t>
            </a:r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6707188" y="2590800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12-24V Neg.</a:t>
            </a: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6707188" y="2362200"/>
            <a:ext cx="877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12-24V Pos.</a:t>
            </a: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6715125" y="2819400"/>
            <a:ext cx="73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Common.</a:t>
            </a:r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6707188" y="3048000"/>
            <a:ext cx="409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N/O</a:t>
            </a:r>
          </a:p>
        </p:txBody>
      </p:sp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6707188" y="3276600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N/C</a:t>
            </a:r>
          </a:p>
        </p:txBody>
      </p:sp>
      <p:sp>
        <p:nvSpPr>
          <p:cNvPr id="11062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noFill/>
          <a:ln/>
        </p:spPr>
        <p:txBody>
          <a:bodyPr/>
          <a:lstStyle/>
          <a:p>
            <a:r>
              <a:rPr lang="en-US" sz="3200"/>
              <a:t>       </a:t>
            </a:r>
            <a:r>
              <a:rPr lang="en-US" sz="3200" b="1" u="sng"/>
              <a:t>External Receiver Connection.</a:t>
            </a:r>
          </a:p>
        </p:txBody>
      </p:sp>
      <p:sp>
        <p:nvSpPr>
          <p:cNvPr id="110632" name="Rectangle 40"/>
          <p:cNvSpPr>
            <a:spLocks noChangeArrowheads="1"/>
          </p:cNvSpPr>
          <p:nvPr/>
        </p:nvSpPr>
        <p:spPr bwMode="auto">
          <a:xfrm>
            <a:off x="990600" y="53340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/>
              <a:t>DC power for the External receiver can also be obtained from the battery back-up terminals SP- and SP+</a:t>
            </a:r>
          </a:p>
        </p:txBody>
      </p:sp>
      <p:sp>
        <p:nvSpPr>
          <p:cNvPr id="110634" name="Arc 42"/>
          <p:cNvSpPr>
            <a:spLocks/>
          </p:cNvSpPr>
          <p:nvPr/>
        </p:nvSpPr>
        <p:spPr bwMode="auto">
          <a:xfrm rot="5400000">
            <a:off x="5947568" y="3072607"/>
            <a:ext cx="220663" cy="228600"/>
          </a:xfrm>
          <a:custGeom>
            <a:avLst/>
            <a:gdLst>
              <a:gd name="G0" fmla="+- 21462 0 0"/>
              <a:gd name="G1" fmla="+- 21600 0 0"/>
              <a:gd name="G2" fmla="+- 21600 0 0"/>
              <a:gd name="T0" fmla="*/ 0 w 43060"/>
              <a:gd name="T1" fmla="*/ 19161 h 21600"/>
              <a:gd name="T2" fmla="*/ 43060 w 43060"/>
              <a:gd name="T3" fmla="*/ 21337 h 21600"/>
              <a:gd name="T4" fmla="*/ 21462 w 430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0" h="21600" fill="none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</a:path>
              <a:path w="43060" h="21600" stroke="0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  <a:lnTo>
                  <a:pt x="21462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Line 43"/>
          <p:cNvSpPr>
            <a:spLocks noChangeShapeType="1"/>
          </p:cNvSpPr>
          <p:nvPr/>
        </p:nvSpPr>
        <p:spPr bwMode="auto">
          <a:xfrm>
            <a:off x="5943600" y="2924175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36" name="Line 44"/>
          <p:cNvSpPr>
            <a:spLocks noChangeShapeType="1"/>
          </p:cNvSpPr>
          <p:nvPr/>
        </p:nvSpPr>
        <p:spPr bwMode="auto">
          <a:xfrm>
            <a:off x="5943600" y="3305175"/>
            <a:ext cx="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37" name="Line 45"/>
          <p:cNvSpPr>
            <a:spLocks noChangeShapeType="1"/>
          </p:cNvSpPr>
          <p:nvPr/>
        </p:nvSpPr>
        <p:spPr bwMode="auto">
          <a:xfrm flipH="1">
            <a:off x="5943600" y="292417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0638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914400"/>
            <a:ext cx="4695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612" name="Line 20"/>
          <p:cNvSpPr>
            <a:spLocks noChangeShapeType="1"/>
          </p:cNvSpPr>
          <p:nvPr/>
        </p:nvSpPr>
        <p:spPr bwMode="auto">
          <a:xfrm flipH="1">
            <a:off x="5105400" y="2438400"/>
            <a:ext cx="1447800" cy="106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 flipH="1">
            <a:off x="5105400" y="2667000"/>
            <a:ext cx="1449388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 flipH="1">
            <a:off x="5183188" y="3200400"/>
            <a:ext cx="1371600" cy="1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 flipH="1">
            <a:off x="5181600" y="3381375"/>
            <a:ext cx="762000" cy="1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33" name="Line 41"/>
          <p:cNvSpPr>
            <a:spLocks noChangeShapeType="1"/>
          </p:cNvSpPr>
          <p:nvPr/>
        </p:nvSpPr>
        <p:spPr bwMode="auto">
          <a:xfrm flipV="1">
            <a:off x="3505200" y="47244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39" name="Rectangle 47"/>
          <p:cNvSpPr>
            <a:spLocks noChangeArrowheads="1"/>
          </p:cNvSpPr>
          <p:nvPr/>
        </p:nvSpPr>
        <p:spPr bwMode="auto">
          <a:xfrm>
            <a:off x="977900" y="6019800"/>
            <a:ext cx="749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solidFill>
                  <a:srgbClr val="FF0000"/>
                </a:solidFill>
              </a:rPr>
              <a:t>Please note – N/O from receiver MUST be connected to +A on the PCB.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2" grpId="0"/>
      <p:bldP spid="110634" grpId="0" animBg="1"/>
      <p:bldP spid="110635" grpId="0" animBg="1"/>
      <p:bldP spid="110636" grpId="0" animBg="1"/>
      <p:bldP spid="110637" grpId="0" animBg="1"/>
      <p:bldP spid="110612" grpId="0" animBg="1"/>
      <p:bldP spid="110613" grpId="0" animBg="1"/>
      <p:bldP spid="110614" grpId="0" animBg="1"/>
      <p:bldP spid="110615" grpId="0" animBg="1"/>
      <p:bldP spid="110633" grpId="0" animBg="1"/>
      <p:bldP spid="1106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6629400" y="25749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6629400" y="39465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6934200" y="25749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934200" y="4632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8077200" y="25749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8077200" y="39465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6629400" y="25749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6629400" y="37179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6629400" y="39465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6629400" y="50895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6629400" y="46323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6629400" y="4860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>
            <a:off x="6629400" y="34893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6629400" y="3260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5" name="Line 19"/>
          <p:cNvSpPr>
            <a:spLocks noChangeShapeType="1"/>
          </p:cNvSpPr>
          <p:nvPr/>
        </p:nvSpPr>
        <p:spPr bwMode="auto">
          <a:xfrm>
            <a:off x="6629400" y="3032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6" name="Line 20"/>
          <p:cNvSpPr>
            <a:spLocks noChangeShapeType="1"/>
          </p:cNvSpPr>
          <p:nvPr/>
        </p:nvSpPr>
        <p:spPr bwMode="auto">
          <a:xfrm>
            <a:off x="6629400" y="2803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 rot="5400000">
            <a:off x="7553325" y="3022600"/>
            <a:ext cx="819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u="sng"/>
              <a:t>IR Beam RX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 rot="5400000">
            <a:off x="7559675" y="4387850"/>
            <a:ext cx="806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u="sng"/>
              <a:t>IR Beam TX</a:t>
            </a: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6934200" y="4860925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12-24V Neg.</a:t>
            </a: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6934200" y="3489325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12-24V Neg.</a:t>
            </a:r>
          </a:p>
        </p:txBody>
      </p:sp>
      <p:sp>
        <p:nvSpPr>
          <p:cNvPr id="111641" name="Rectangle 25"/>
          <p:cNvSpPr>
            <a:spLocks noChangeArrowheads="1"/>
          </p:cNvSpPr>
          <p:nvPr/>
        </p:nvSpPr>
        <p:spPr bwMode="auto">
          <a:xfrm>
            <a:off x="6934200" y="4632325"/>
            <a:ext cx="877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12-24V Pos.</a:t>
            </a:r>
          </a:p>
        </p:txBody>
      </p:sp>
      <p:sp>
        <p:nvSpPr>
          <p:cNvPr id="111642" name="Rectangle 26"/>
          <p:cNvSpPr>
            <a:spLocks noChangeArrowheads="1"/>
          </p:cNvSpPr>
          <p:nvPr/>
        </p:nvSpPr>
        <p:spPr bwMode="auto">
          <a:xfrm>
            <a:off x="6934200" y="3260725"/>
            <a:ext cx="877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12-24V Pos.</a:t>
            </a:r>
          </a:p>
        </p:txBody>
      </p:sp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6934200" y="3032125"/>
            <a:ext cx="73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Common.</a:t>
            </a:r>
          </a:p>
        </p:txBody>
      </p:sp>
      <p:sp>
        <p:nvSpPr>
          <p:cNvPr id="111644" name="Rectangle 28"/>
          <p:cNvSpPr>
            <a:spLocks noChangeArrowheads="1"/>
          </p:cNvSpPr>
          <p:nvPr/>
        </p:nvSpPr>
        <p:spPr bwMode="auto">
          <a:xfrm>
            <a:off x="6934200" y="2803525"/>
            <a:ext cx="409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N/O</a:t>
            </a:r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6934200" y="2574925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000"/>
              <a:t>N/C</a:t>
            </a:r>
          </a:p>
        </p:txBody>
      </p:sp>
      <p:sp>
        <p:nvSpPr>
          <p:cNvPr id="111647" name="Line 31"/>
          <p:cNvSpPr>
            <a:spLocks noChangeShapeType="1"/>
          </p:cNvSpPr>
          <p:nvPr/>
        </p:nvSpPr>
        <p:spPr bwMode="auto">
          <a:xfrm flipH="1">
            <a:off x="6400800" y="31845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49" name="Arc 33"/>
          <p:cNvSpPr>
            <a:spLocks/>
          </p:cNvSpPr>
          <p:nvPr/>
        </p:nvSpPr>
        <p:spPr bwMode="auto">
          <a:xfrm rot="5400000">
            <a:off x="6406356" y="2874169"/>
            <a:ext cx="144463" cy="155575"/>
          </a:xfrm>
          <a:custGeom>
            <a:avLst/>
            <a:gdLst>
              <a:gd name="G0" fmla="+- 21462 0 0"/>
              <a:gd name="G1" fmla="+- 21600 0 0"/>
              <a:gd name="G2" fmla="+- 21600 0 0"/>
              <a:gd name="T0" fmla="*/ 0 w 43060"/>
              <a:gd name="T1" fmla="*/ 19161 h 21600"/>
              <a:gd name="T2" fmla="*/ 43060 w 43060"/>
              <a:gd name="T3" fmla="*/ 21337 h 21600"/>
              <a:gd name="T4" fmla="*/ 21462 w 430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0" h="21600" fill="none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</a:path>
              <a:path w="43060" h="21600" stroke="0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  <a:lnTo>
                  <a:pt x="21462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Line 34"/>
          <p:cNvSpPr>
            <a:spLocks noChangeShapeType="1"/>
          </p:cNvSpPr>
          <p:nvPr/>
        </p:nvSpPr>
        <p:spPr bwMode="auto">
          <a:xfrm flipV="1">
            <a:off x="6400800" y="3032125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52" name="Line 36"/>
          <p:cNvSpPr>
            <a:spLocks noChangeShapeType="1"/>
          </p:cNvSpPr>
          <p:nvPr/>
        </p:nvSpPr>
        <p:spPr bwMode="auto">
          <a:xfrm flipH="1">
            <a:off x="6324600" y="3413125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54" name="Arc 38"/>
          <p:cNvSpPr>
            <a:spLocks/>
          </p:cNvSpPr>
          <p:nvPr/>
        </p:nvSpPr>
        <p:spPr bwMode="auto">
          <a:xfrm rot="5400000">
            <a:off x="5973762" y="2849563"/>
            <a:ext cx="396875" cy="152400"/>
          </a:xfrm>
          <a:custGeom>
            <a:avLst/>
            <a:gdLst>
              <a:gd name="G0" fmla="+- 21462 0 0"/>
              <a:gd name="G1" fmla="+- 21600 0 0"/>
              <a:gd name="G2" fmla="+- 21600 0 0"/>
              <a:gd name="T0" fmla="*/ 0 w 43060"/>
              <a:gd name="T1" fmla="*/ 19161 h 21600"/>
              <a:gd name="T2" fmla="*/ 43060 w 43060"/>
              <a:gd name="T3" fmla="*/ 21337 h 21600"/>
              <a:gd name="T4" fmla="*/ 21462 w 430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0" h="21600" fill="none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</a:path>
              <a:path w="43060" h="21600" stroke="0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  <a:lnTo>
                  <a:pt x="21462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>
            <a:off x="6096000" y="3124200"/>
            <a:ext cx="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57" name="Arc 41"/>
          <p:cNvSpPr>
            <a:spLocks/>
          </p:cNvSpPr>
          <p:nvPr/>
        </p:nvSpPr>
        <p:spPr bwMode="auto">
          <a:xfrm rot="5400000">
            <a:off x="5834856" y="2912269"/>
            <a:ext cx="220663" cy="155575"/>
          </a:xfrm>
          <a:custGeom>
            <a:avLst/>
            <a:gdLst>
              <a:gd name="G0" fmla="+- 21462 0 0"/>
              <a:gd name="G1" fmla="+- 21600 0 0"/>
              <a:gd name="G2" fmla="+- 21600 0 0"/>
              <a:gd name="T0" fmla="*/ 0 w 43060"/>
              <a:gd name="T1" fmla="*/ 19161 h 21600"/>
              <a:gd name="T2" fmla="*/ 43060 w 43060"/>
              <a:gd name="T3" fmla="*/ 21337 h 21600"/>
              <a:gd name="T4" fmla="*/ 21462 w 430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0" h="21600" fill="none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</a:path>
              <a:path w="43060" h="21600" stroke="0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  <a:lnTo>
                  <a:pt x="21462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8" name="Line 42"/>
          <p:cNvSpPr>
            <a:spLocks noChangeShapeType="1"/>
          </p:cNvSpPr>
          <p:nvPr/>
        </p:nvSpPr>
        <p:spPr bwMode="auto">
          <a:xfrm flipH="1">
            <a:off x="6096000" y="364172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59" name="Line 43"/>
          <p:cNvSpPr>
            <a:spLocks noChangeShapeType="1"/>
          </p:cNvSpPr>
          <p:nvPr/>
        </p:nvSpPr>
        <p:spPr bwMode="auto">
          <a:xfrm flipV="1">
            <a:off x="5867400" y="3108325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62" name="Line 46"/>
          <p:cNvSpPr>
            <a:spLocks noChangeShapeType="1"/>
          </p:cNvSpPr>
          <p:nvPr/>
        </p:nvSpPr>
        <p:spPr bwMode="auto">
          <a:xfrm flipV="1">
            <a:off x="6096000" y="2651125"/>
            <a:ext cx="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64" name="Line 48"/>
          <p:cNvSpPr>
            <a:spLocks noChangeShapeType="1"/>
          </p:cNvSpPr>
          <p:nvPr/>
        </p:nvSpPr>
        <p:spPr bwMode="auto">
          <a:xfrm flipV="1">
            <a:off x="6400800" y="2803525"/>
            <a:ext cx="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66" name="Arc 50"/>
          <p:cNvSpPr>
            <a:spLocks/>
          </p:cNvSpPr>
          <p:nvPr/>
        </p:nvSpPr>
        <p:spPr bwMode="auto">
          <a:xfrm rot="5400000">
            <a:off x="6252368" y="3561557"/>
            <a:ext cx="296863" cy="152400"/>
          </a:xfrm>
          <a:custGeom>
            <a:avLst/>
            <a:gdLst>
              <a:gd name="G0" fmla="+- 21462 0 0"/>
              <a:gd name="G1" fmla="+- 21600 0 0"/>
              <a:gd name="G2" fmla="+- 21600 0 0"/>
              <a:gd name="T0" fmla="*/ 0 w 43060"/>
              <a:gd name="T1" fmla="*/ 19161 h 21600"/>
              <a:gd name="T2" fmla="*/ 43060 w 43060"/>
              <a:gd name="T3" fmla="*/ 21337 h 21600"/>
              <a:gd name="T4" fmla="*/ 21462 w 430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60" h="21600" fill="none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</a:path>
              <a:path w="43060" h="21600" stroke="0" extrusionOk="0">
                <a:moveTo>
                  <a:pt x="0" y="19161"/>
                </a:moveTo>
                <a:cubicBezTo>
                  <a:pt x="1240" y="8245"/>
                  <a:pt x="10476" y="-1"/>
                  <a:pt x="21462" y="0"/>
                </a:cubicBezTo>
                <a:cubicBezTo>
                  <a:pt x="33288" y="0"/>
                  <a:pt x="42916" y="9511"/>
                  <a:pt x="43060" y="21336"/>
                </a:cubicBezTo>
                <a:lnTo>
                  <a:pt x="21462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68" name="Line 52"/>
          <p:cNvSpPr>
            <a:spLocks noChangeShapeType="1"/>
          </p:cNvSpPr>
          <p:nvPr/>
        </p:nvSpPr>
        <p:spPr bwMode="auto">
          <a:xfrm flipV="1">
            <a:off x="6324600" y="3413125"/>
            <a:ext cx="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69" name="Line 53"/>
          <p:cNvSpPr>
            <a:spLocks noChangeShapeType="1"/>
          </p:cNvSpPr>
          <p:nvPr/>
        </p:nvSpPr>
        <p:spPr bwMode="auto">
          <a:xfrm>
            <a:off x="6324600" y="3794125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70" name="Line 54"/>
          <p:cNvSpPr>
            <a:spLocks noChangeShapeType="1"/>
          </p:cNvSpPr>
          <p:nvPr/>
        </p:nvSpPr>
        <p:spPr bwMode="auto">
          <a:xfrm>
            <a:off x="6324600" y="4784725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71" name="Line 55"/>
          <p:cNvSpPr>
            <a:spLocks noChangeShapeType="1"/>
          </p:cNvSpPr>
          <p:nvPr/>
        </p:nvSpPr>
        <p:spPr bwMode="auto">
          <a:xfrm flipH="1">
            <a:off x="6096000" y="501332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72" name="Line 56"/>
          <p:cNvSpPr>
            <a:spLocks noChangeShapeType="1"/>
          </p:cNvSpPr>
          <p:nvPr/>
        </p:nvSpPr>
        <p:spPr bwMode="auto">
          <a:xfrm>
            <a:off x="6096000" y="3641725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73" name="Rectangle 57"/>
          <p:cNvSpPr>
            <a:spLocks noChangeArrowheads="1"/>
          </p:cNvSpPr>
          <p:nvPr/>
        </p:nvSpPr>
        <p:spPr bwMode="auto">
          <a:xfrm>
            <a:off x="990600" y="53340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/>
              <a:t>DC power for the beams can also be obtained from the battery back-up terminals SP- and SP+</a:t>
            </a:r>
          </a:p>
        </p:txBody>
      </p:sp>
      <p:sp>
        <p:nvSpPr>
          <p:cNvPr id="111676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noFill/>
          <a:ln/>
        </p:spPr>
        <p:txBody>
          <a:bodyPr/>
          <a:lstStyle/>
          <a:p>
            <a:r>
              <a:rPr lang="en-US" sz="3200"/>
              <a:t>       </a:t>
            </a:r>
            <a:r>
              <a:rPr lang="en-US" sz="3200" b="1" u="sng"/>
              <a:t>Infra red beam connections.</a:t>
            </a:r>
          </a:p>
        </p:txBody>
      </p:sp>
      <p:sp>
        <p:nvSpPr>
          <p:cNvPr id="111678" name="Line 62"/>
          <p:cNvSpPr>
            <a:spLocks noChangeShapeType="1"/>
          </p:cNvSpPr>
          <p:nvPr/>
        </p:nvSpPr>
        <p:spPr bwMode="auto">
          <a:xfrm flipH="1">
            <a:off x="6096000" y="3413125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79" name="Line 63"/>
          <p:cNvSpPr>
            <a:spLocks noChangeShapeType="1"/>
          </p:cNvSpPr>
          <p:nvPr/>
        </p:nvSpPr>
        <p:spPr bwMode="auto">
          <a:xfrm flipH="1">
            <a:off x="5867400" y="3641725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1682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990600"/>
            <a:ext cx="4695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6" name="Line 30"/>
          <p:cNvSpPr>
            <a:spLocks noChangeShapeType="1"/>
          </p:cNvSpPr>
          <p:nvPr/>
        </p:nvSpPr>
        <p:spPr bwMode="auto">
          <a:xfrm flipH="1">
            <a:off x="5181600" y="2955925"/>
            <a:ext cx="1600200" cy="92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61" name="Line 45"/>
          <p:cNvSpPr>
            <a:spLocks noChangeShapeType="1"/>
          </p:cNvSpPr>
          <p:nvPr/>
        </p:nvSpPr>
        <p:spPr bwMode="auto">
          <a:xfrm flipH="1" flipV="1">
            <a:off x="5257800" y="2803525"/>
            <a:ext cx="685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51" name="Line 35"/>
          <p:cNvSpPr>
            <a:spLocks noChangeShapeType="1"/>
          </p:cNvSpPr>
          <p:nvPr/>
        </p:nvSpPr>
        <p:spPr bwMode="auto">
          <a:xfrm flipH="1">
            <a:off x="5181600" y="28194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 flipH="1">
            <a:off x="5181600" y="2651125"/>
            <a:ext cx="914400" cy="15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77" name="Line 61"/>
          <p:cNvSpPr>
            <a:spLocks noChangeShapeType="1"/>
          </p:cNvSpPr>
          <p:nvPr/>
        </p:nvSpPr>
        <p:spPr bwMode="auto">
          <a:xfrm flipV="1">
            <a:off x="3581400" y="4800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83" name="Rectangle 67"/>
          <p:cNvSpPr>
            <a:spLocks noChangeArrowheads="1"/>
          </p:cNvSpPr>
          <p:nvPr/>
        </p:nvSpPr>
        <p:spPr bwMode="auto">
          <a:xfrm>
            <a:off x="990600" y="6034088"/>
            <a:ext cx="628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solidFill>
                  <a:srgbClr val="FF0000"/>
                </a:solidFill>
              </a:rPr>
              <a:t>Note, the Common from the Beams goes to OV on the PCB.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500"/>
                                        <p:tgtEl>
                                          <p:spTgt spid="11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7" grpId="0" animBg="1"/>
      <p:bldP spid="111649" grpId="0" animBg="1"/>
      <p:bldP spid="111650" grpId="0" animBg="1"/>
      <p:bldP spid="111652" grpId="0" animBg="1"/>
      <p:bldP spid="111654" grpId="0" animBg="1"/>
      <p:bldP spid="111655" grpId="0" animBg="1"/>
      <p:bldP spid="111657" grpId="0" animBg="1"/>
      <p:bldP spid="111658" grpId="0" animBg="1"/>
      <p:bldP spid="111659" grpId="0" animBg="1"/>
      <p:bldP spid="111662" grpId="0" animBg="1"/>
      <p:bldP spid="111664" grpId="0" animBg="1"/>
      <p:bldP spid="111666" grpId="0" animBg="1"/>
      <p:bldP spid="111668" grpId="0" animBg="1"/>
      <p:bldP spid="111669" grpId="0" animBg="1"/>
      <p:bldP spid="111670" grpId="0" animBg="1"/>
      <p:bldP spid="111671" grpId="0" animBg="1"/>
      <p:bldP spid="111672" grpId="0" animBg="1"/>
      <p:bldP spid="111673" grpId="0"/>
      <p:bldP spid="111678" grpId="0" animBg="1"/>
      <p:bldP spid="111679" grpId="0" animBg="1"/>
      <p:bldP spid="111646" grpId="0" animBg="1"/>
      <p:bldP spid="111661" grpId="0" animBg="1"/>
      <p:bldP spid="111651" grpId="0" animBg="1"/>
      <p:bldP spid="111656" grpId="0" animBg="1"/>
      <p:bldP spid="111677" grpId="0" animBg="1"/>
      <p:bldP spid="111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716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/>
              <a:t> </a:t>
            </a:r>
            <a:r>
              <a:rPr lang="en-US" sz="4400" b="1" u="sng"/>
              <a:t>Garage door operator (GDO) Training</a:t>
            </a:r>
          </a:p>
          <a:p>
            <a:r>
              <a:rPr lang="en-US" sz="4000" b="1"/>
              <a:t>                            </a:t>
            </a:r>
            <a:r>
              <a:rPr lang="en-US" sz="4000" b="1" u="sng"/>
              <a:t>on</a:t>
            </a:r>
          </a:p>
          <a:p>
            <a:r>
              <a:rPr lang="en-US" sz="2000"/>
              <a:t>                        </a:t>
            </a:r>
            <a:r>
              <a:rPr lang="en-US" sz="3200" b="1" u="sng"/>
              <a:t>DTS600/800</a:t>
            </a:r>
            <a:r>
              <a:rPr lang="en-US" sz="4400" b="1" u="sng"/>
              <a:t> </a:t>
            </a:r>
            <a:r>
              <a:rPr lang="en-US" sz="3200" b="1" u="sng"/>
              <a:t>–</a:t>
            </a:r>
            <a:r>
              <a:rPr lang="en-US" sz="4400" b="1" u="sng"/>
              <a:t> </a:t>
            </a:r>
            <a:r>
              <a:rPr lang="en-US" sz="3200" b="1" u="sng"/>
              <a:t>12R – 16A</a:t>
            </a:r>
            <a:endParaRPr lang="en-US" sz="5400" b="1" u="sng"/>
          </a:p>
          <a:p>
            <a:endParaRPr lang="en-US" sz="1000" b="1" u="sng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244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925" y="4800600"/>
            <a:ext cx="11334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800600"/>
            <a:ext cx="2362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86000" y="2514600"/>
            <a:ext cx="4751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6000" b="1"/>
              <a:t>Fault finding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r>
              <a:rPr lang="en-US" sz="1800"/>
              <a:t>Disconnect all external connections.</a:t>
            </a:r>
          </a:p>
          <a:p>
            <a:r>
              <a:rPr lang="en-US" sz="1800"/>
              <a:t>If the GDO now operates, reconnect the externals one at a time until the fault re-occurs.</a:t>
            </a:r>
          </a:p>
          <a:p>
            <a:r>
              <a:rPr lang="en-US" sz="1800"/>
              <a:t>That external unit is then faulty or incorrectly wired onto the GDO.</a:t>
            </a:r>
          </a:p>
          <a:p>
            <a:r>
              <a:rPr lang="en-US" sz="1800"/>
              <a:t>If the door coils around the shaft before coming down,</a:t>
            </a:r>
          </a:p>
          <a:p>
            <a:pPr>
              <a:buFontTx/>
              <a:buNone/>
            </a:pPr>
            <a:r>
              <a:rPr lang="en-US" sz="1800"/>
              <a:t>      a) The spring tension is not set right.</a:t>
            </a:r>
          </a:p>
          <a:p>
            <a:pPr>
              <a:buFontTx/>
              <a:buNone/>
            </a:pPr>
            <a:r>
              <a:rPr lang="en-US" sz="1800"/>
              <a:t>	 b) The door might need some counter weights.</a:t>
            </a:r>
          </a:p>
          <a:p>
            <a:r>
              <a:rPr lang="en-US" sz="1800"/>
              <a:t>If the door stops by itself in the opening cycle, the open load setting might be set too low.</a:t>
            </a:r>
          </a:p>
          <a:p>
            <a:r>
              <a:rPr lang="en-US" sz="1800"/>
              <a:t>If the door stops and opens by itself in the closing cycle, the close load setting might be set too low.</a:t>
            </a:r>
          </a:p>
          <a:p>
            <a:r>
              <a:rPr lang="en-US" sz="1800"/>
              <a:t>In both the above situations, it could also be that the door is being obstructed in its guides.</a:t>
            </a:r>
          </a:p>
          <a:p>
            <a:r>
              <a:rPr lang="en-US" sz="1800"/>
              <a:t>If the door closes by itself, dipswitch number 1 is incorrectly selected.</a:t>
            </a:r>
          </a:p>
          <a:p>
            <a:r>
              <a:rPr lang="en-US" sz="1800"/>
              <a:t>If the door opens by itself, dipswitch number 1 &amp; 2 is incorrectly selected.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5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5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5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15962"/>
          </a:xfrm>
        </p:spPr>
        <p:txBody>
          <a:bodyPr/>
          <a:lstStyle/>
          <a:p>
            <a:r>
              <a:rPr lang="en-US" sz="3200" b="1" u="sng"/>
              <a:t>End of training presentation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219200" y="2971800"/>
            <a:ext cx="6770688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30000"/>
              </a:spcBef>
            </a:pPr>
            <a:r>
              <a:rPr lang="en-US" sz="4800"/>
              <a:t>Thank you for attending.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8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200" b="1" u="sng"/>
              <a:t>Checks prior to installation of GDO.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2800" b="1" u="sng"/>
              <a:t>Ensure that the door is installed properly.</a:t>
            </a:r>
          </a:p>
          <a:p>
            <a:r>
              <a:rPr lang="en-US" sz="2000"/>
              <a:t>Make sure that when the garage door is moving, there are no friction points.</a:t>
            </a:r>
          </a:p>
          <a:p>
            <a:r>
              <a:rPr lang="en-US" sz="2000"/>
              <a:t>The tension springs must be set correctly.</a:t>
            </a:r>
          </a:p>
          <a:p>
            <a:r>
              <a:rPr lang="en-US" sz="2000"/>
              <a:t>For sectional and tip-up garage doors, the tension must be set so that the door in override position must stay were it is when left in the ¼, ½ and ¾ open position. </a:t>
            </a:r>
          </a:p>
          <a:p>
            <a:r>
              <a:rPr lang="en-US" sz="2000"/>
              <a:t>For roll-up garage doors, the tension must be set so that the door in the override position must start to roll down slowly by itself from just above the ½ open position. (Sometimes bottoms weights are required to be fitted at the bottom of the garage door).</a:t>
            </a:r>
          </a:p>
          <a:p>
            <a:r>
              <a:rPr lang="en-US" sz="2000"/>
              <a:t>This is to prevent coiling of the garage door when being closed.  </a:t>
            </a:r>
          </a:p>
          <a:p>
            <a:r>
              <a:rPr lang="en-US" sz="2000"/>
              <a:t>The garage door must be properly balanced.</a:t>
            </a:r>
          </a:p>
          <a:p>
            <a:r>
              <a:rPr lang="en-US" sz="2000"/>
              <a:t>The garage door must be level.</a:t>
            </a:r>
          </a:p>
          <a:p>
            <a:r>
              <a:rPr lang="en-US" sz="2000"/>
              <a:t>Should be able to lowered and raise the garage door by hand with ease.</a:t>
            </a:r>
          </a:p>
          <a:p>
            <a:r>
              <a:rPr lang="en-US" sz="2000"/>
              <a:t>Make sure the garage door structure is solid and suitable to be motor driven.</a:t>
            </a:r>
          </a:p>
          <a:p>
            <a:r>
              <a:rPr lang="en-US" sz="2000">
                <a:solidFill>
                  <a:srgbClr val="FF0000"/>
                </a:solidFill>
              </a:rPr>
              <a:t>Note: It is </a:t>
            </a:r>
            <a:r>
              <a:rPr lang="en-US" sz="2000" u="sng">
                <a:solidFill>
                  <a:srgbClr val="FF0000"/>
                </a:solidFill>
              </a:rPr>
              <a:t>illegal</a:t>
            </a:r>
            <a:r>
              <a:rPr lang="en-US" sz="2000">
                <a:solidFill>
                  <a:srgbClr val="FF0000"/>
                </a:solidFill>
              </a:rPr>
              <a:t> to automate a Tip up garage door with counter weights on the side of the door. </a:t>
            </a:r>
          </a:p>
          <a:p>
            <a:endParaRPr lang="en-US" sz="2000"/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r>
              <a:rPr lang="en-US" sz="2800" b="1" u="sng"/>
              <a:t>Installation of GDO.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u="sng"/>
              <a:t>For Sectional Doors.</a:t>
            </a: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Fit the GDO as horizontal as possible.</a:t>
            </a:r>
          </a:p>
          <a:p>
            <a:pPr>
              <a:lnSpc>
                <a:spcPct val="80000"/>
              </a:lnSpc>
            </a:pPr>
            <a:r>
              <a:rPr lang="en-US" sz="1800"/>
              <a:t>Have a 220 volt power plug fitted as close as possible to where the motor head will be.</a:t>
            </a:r>
          </a:p>
          <a:p>
            <a:pPr>
              <a:lnSpc>
                <a:spcPct val="80000"/>
              </a:lnSpc>
            </a:pPr>
            <a:r>
              <a:rPr lang="en-US" sz="1800"/>
              <a:t>Make sure all fittings holding the GDO are secure.</a:t>
            </a:r>
          </a:p>
          <a:p>
            <a:pPr>
              <a:lnSpc>
                <a:spcPct val="80000"/>
              </a:lnSpc>
            </a:pPr>
            <a:r>
              <a:rPr lang="en-US" sz="1800"/>
              <a:t>Ensure that the chain tension on the GDO is correct.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 b="1" u="sng"/>
              <a:t>For Tip-up Doors.</a:t>
            </a: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Fit the GDO with a tilt of approximately 15 degrees with the motor head being the lower part.</a:t>
            </a:r>
          </a:p>
          <a:p>
            <a:pPr>
              <a:lnSpc>
                <a:spcPct val="80000"/>
              </a:lnSpc>
            </a:pPr>
            <a:r>
              <a:rPr lang="en-US" sz="1800"/>
              <a:t>Have a 220 volt power plug fitted as close as possible to where the motor head will be.</a:t>
            </a:r>
          </a:p>
          <a:p>
            <a:pPr>
              <a:lnSpc>
                <a:spcPct val="80000"/>
              </a:lnSpc>
            </a:pPr>
            <a:r>
              <a:rPr lang="en-US" sz="1800"/>
              <a:t>Make sure all fittings holding the GDO are secure.</a:t>
            </a:r>
          </a:p>
          <a:p>
            <a:pPr>
              <a:lnSpc>
                <a:spcPct val="80000"/>
              </a:lnSpc>
            </a:pPr>
            <a:r>
              <a:rPr lang="en-US" sz="1800"/>
              <a:t>Ensure that the chain tension on the GDO is correct.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 b="1" u="sng"/>
              <a:t>For Roll up Doors.</a:t>
            </a: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Make sure the GDO is as close as possible to the adaptor wheel.</a:t>
            </a:r>
          </a:p>
          <a:p>
            <a:pPr>
              <a:lnSpc>
                <a:spcPct val="80000"/>
              </a:lnSpc>
            </a:pPr>
            <a:r>
              <a:rPr lang="en-US" sz="1800"/>
              <a:t>Fit the GDO with the clamping plate parallel to the floor below the garage door shaft.</a:t>
            </a:r>
          </a:p>
          <a:p>
            <a:pPr>
              <a:lnSpc>
                <a:spcPct val="80000"/>
              </a:lnSpc>
            </a:pPr>
            <a:r>
              <a:rPr lang="en-US" sz="1800"/>
              <a:t>Have a 220 volt power plug fitted as close as possible to where the Control box will be.</a:t>
            </a:r>
          </a:p>
          <a:p>
            <a:pPr>
              <a:lnSpc>
                <a:spcPct val="80000"/>
              </a:lnSpc>
            </a:pPr>
            <a:r>
              <a:rPr lang="en-US" sz="1800"/>
              <a:t>Modify the adaptor wheel </a:t>
            </a:r>
            <a:r>
              <a:rPr lang="en-US" sz="1800" b="1" u="sng">
                <a:solidFill>
                  <a:srgbClr val="FF0000"/>
                </a:solidFill>
              </a:rPr>
              <a:t>NOT THE GDO</a:t>
            </a:r>
            <a:r>
              <a:rPr lang="en-US" sz="1800"/>
              <a:t> to fit into each other.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u="sng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r>
              <a:rPr lang="en-US" b="1" u="sng"/>
              <a:t>Features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r>
              <a:rPr lang="en-US" sz="2800" b="1" u="sng"/>
              <a:t>DTS600/800</a:t>
            </a:r>
            <a:r>
              <a:rPr lang="en-US" sz="1800"/>
              <a:t> (800 to be used for Caravan and double garage doors).</a:t>
            </a:r>
            <a:endParaRPr lang="en-US" sz="2800" b="1" u="sng"/>
          </a:p>
          <a:p>
            <a:r>
              <a:rPr lang="en-US" sz="2000"/>
              <a:t>24 volt DC motor designed.</a:t>
            </a:r>
          </a:p>
          <a:p>
            <a:r>
              <a:rPr lang="en-US" sz="2000"/>
              <a:t>Anti crush mechanism.</a:t>
            </a:r>
          </a:p>
          <a:p>
            <a:r>
              <a:rPr lang="en-US" sz="2000"/>
              <a:t>24 volt battery back up. </a:t>
            </a:r>
          </a:p>
          <a:p>
            <a:r>
              <a:rPr lang="en-US" sz="2000"/>
              <a:t>On board rolling code receiver. (RX).</a:t>
            </a:r>
          </a:p>
          <a:p>
            <a:r>
              <a:rPr lang="en-US" sz="2000"/>
              <a:t>Maximum of 20 remotes.</a:t>
            </a:r>
          </a:p>
          <a:p>
            <a:r>
              <a:rPr lang="en-US" sz="2000"/>
              <a:t>Auto close facility.</a:t>
            </a:r>
          </a:p>
          <a:p>
            <a:r>
              <a:rPr lang="en-US" sz="2000"/>
              <a:t>Manual release facility.</a:t>
            </a:r>
          </a:p>
          <a:p>
            <a:r>
              <a:rPr lang="en-US" sz="2000"/>
              <a:t>Easy to install.</a:t>
            </a:r>
          </a:p>
          <a:p>
            <a:r>
              <a:rPr lang="en-US" sz="2000"/>
              <a:t>Simple programming.</a:t>
            </a:r>
          </a:p>
          <a:p>
            <a:r>
              <a:rPr lang="en-US" sz="2000"/>
              <a:t>Can be used for Sectional, Tip up and Caravan Doors.</a:t>
            </a:r>
          </a:p>
          <a:p>
            <a:r>
              <a:rPr lang="en-US" sz="2000"/>
              <a:t>Safety Infra Red Beams can be connected.</a:t>
            </a:r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2291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09675"/>
            <a:ext cx="2819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63563"/>
          </a:xfrm>
        </p:spPr>
        <p:txBody>
          <a:bodyPr/>
          <a:lstStyle/>
          <a:p>
            <a:r>
              <a:rPr lang="en-US" sz="3200" b="1" u="sng"/>
              <a:t>Programming.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/>
              <a:t>Open and Close position.</a:t>
            </a:r>
          </a:p>
          <a:p>
            <a:pPr>
              <a:lnSpc>
                <a:spcPct val="90000"/>
              </a:lnSpc>
            </a:pPr>
            <a:r>
              <a:rPr lang="en-US" sz="1600"/>
              <a:t>Place door in approximately half open position.</a:t>
            </a:r>
          </a:p>
          <a:p>
            <a:pPr>
              <a:lnSpc>
                <a:spcPct val="90000"/>
              </a:lnSpc>
            </a:pPr>
            <a:r>
              <a:rPr lang="en-US" sz="1600"/>
              <a:t>Make sure that the traveler is engaged to the chain link.</a:t>
            </a:r>
          </a:p>
          <a:p>
            <a:pPr>
              <a:lnSpc>
                <a:spcPct val="90000"/>
              </a:lnSpc>
            </a:pPr>
            <a:r>
              <a:rPr lang="en-US" sz="1600"/>
              <a:t>Apply 220 volt power to the unit.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</a:rPr>
              <a:t>Keep all persons and property clear from the door.</a:t>
            </a:r>
          </a:p>
          <a:p>
            <a:pPr>
              <a:lnSpc>
                <a:spcPct val="90000"/>
              </a:lnSpc>
            </a:pPr>
            <a:r>
              <a:rPr lang="en-US" sz="1600"/>
              <a:t>Remove all external connections.</a:t>
            </a:r>
          </a:p>
          <a:p>
            <a:pPr>
              <a:lnSpc>
                <a:spcPct val="90000"/>
              </a:lnSpc>
            </a:pPr>
            <a:r>
              <a:rPr lang="en-US" sz="1600"/>
              <a:t>Press and hold SET (K1) button until LED displays the figure 1.</a:t>
            </a:r>
          </a:p>
          <a:p>
            <a:pPr>
              <a:lnSpc>
                <a:spcPct val="90000"/>
              </a:lnSpc>
            </a:pPr>
            <a:r>
              <a:rPr lang="en-US" sz="1600"/>
              <a:t>Press and hold UP (K3) button, the door </a:t>
            </a:r>
            <a:r>
              <a:rPr lang="en-US" sz="1600" b="1" u="sng"/>
              <a:t>must</a:t>
            </a:r>
            <a:r>
              <a:rPr lang="en-US" sz="1600"/>
              <a:t> move to the open position.</a:t>
            </a:r>
          </a:p>
          <a:p>
            <a:pPr>
              <a:lnSpc>
                <a:spcPct val="90000"/>
              </a:lnSpc>
            </a:pPr>
            <a:r>
              <a:rPr lang="en-US" sz="1600"/>
              <a:t>Release the button when the door has reached the desired open position.</a:t>
            </a:r>
          </a:p>
          <a:p>
            <a:pPr>
              <a:lnSpc>
                <a:spcPct val="90000"/>
              </a:lnSpc>
            </a:pPr>
            <a:r>
              <a:rPr lang="en-US" sz="1600"/>
              <a:t>Can be fine set by using UP (K3) and DOWN (K4) buttons.</a:t>
            </a:r>
          </a:p>
          <a:p>
            <a:pPr>
              <a:lnSpc>
                <a:spcPct val="90000"/>
              </a:lnSpc>
            </a:pPr>
            <a:r>
              <a:rPr lang="en-US" sz="1600"/>
              <a:t>Press and release SET (K1) to store this position.</a:t>
            </a:r>
          </a:p>
          <a:p>
            <a:pPr>
              <a:lnSpc>
                <a:spcPct val="90000"/>
              </a:lnSpc>
            </a:pPr>
            <a:r>
              <a:rPr lang="en-US" sz="1600"/>
              <a:t>The LED will automatically change to the figure 2.</a:t>
            </a:r>
          </a:p>
          <a:p>
            <a:pPr>
              <a:lnSpc>
                <a:spcPct val="90000"/>
              </a:lnSpc>
            </a:pPr>
            <a:r>
              <a:rPr lang="en-US" sz="1600"/>
              <a:t>Press and hold DOWN (K4) button, the door </a:t>
            </a:r>
            <a:r>
              <a:rPr lang="en-US" sz="1600" b="1" u="sng"/>
              <a:t>must</a:t>
            </a:r>
            <a:r>
              <a:rPr lang="en-US" sz="1600"/>
              <a:t> move to the close position.</a:t>
            </a:r>
          </a:p>
          <a:p>
            <a:pPr>
              <a:lnSpc>
                <a:spcPct val="90000"/>
              </a:lnSpc>
            </a:pPr>
            <a:r>
              <a:rPr lang="en-US" sz="1600"/>
              <a:t>Release the button when the door has reached the desired close position.</a:t>
            </a:r>
          </a:p>
          <a:p>
            <a:pPr>
              <a:lnSpc>
                <a:spcPct val="90000"/>
              </a:lnSpc>
            </a:pPr>
            <a:r>
              <a:rPr lang="en-US" sz="1600"/>
              <a:t>Can be fine set again by using UP (K3) and DOWN (K4) buttons.</a:t>
            </a:r>
          </a:p>
          <a:p>
            <a:pPr>
              <a:lnSpc>
                <a:spcPct val="90000"/>
              </a:lnSpc>
            </a:pPr>
            <a:r>
              <a:rPr lang="en-US" sz="1600"/>
              <a:t>Press and release SET (K1) to store this position.</a:t>
            </a:r>
          </a:p>
          <a:p>
            <a:pPr>
              <a:lnSpc>
                <a:spcPct val="90000"/>
              </a:lnSpc>
            </a:pPr>
            <a:r>
              <a:rPr lang="en-US" sz="1600"/>
              <a:t>The door will now automatically open and close to store the required load force. </a:t>
            </a:r>
          </a:p>
          <a:p>
            <a:pPr>
              <a:lnSpc>
                <a:spcPct val="90000"/>
              </a:lnSpc>
            </a:pPr>
            <a:r>
              <a:rPr lang="en-US" sz="1600"/>
              <a:t>Replace all external connections, if any.</a:t>
            </a:r>
          </a:p>
          <a:p>
            <a:pPr>
              <a:lnSpc>
                <a:spcPct val="90000"/>
              </a:lnSpc>
            </a:pPr>
            <a:r>
              <a:rPr lang="en-US" sz="1600"/>
              <a:t>The door is now set for normal operational use. (Note the change on the display)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endParaRPr lang="en-US" sz="160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3124200"/>
            <a:ext cx="76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 rot="5400000">
            <a:off x="1866900" y="571500"/>
            <a:ext cx="76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 rot="4162007">
            <a:off x="1154113" y="639763"/>
            <a:ext cx="8255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 rot="1902086">
            <a:off x="533400" y="1143000"/>
            <a:ext cx="76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04800" y="1905000"/>
            <a:ext cx="76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04800" y="2514600"/>
            <a:ext cx="76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 rot="5400000">
            <a:off x="3086100" y="571500"/>
            <a:ext cx="76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 rot="5400000">
            <a:off x="2476500" y="571500"/>
            <a:ext cx="76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5715000" y="16764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4876800" y="2133600"/>
            <a:ext cx="3124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7543800" y="9906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7467600" y="2209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8610600" y="1524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8534400" y="1905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8382000" y="14478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>
            <a:off x="8153400" y="1905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8305800" y="18288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8153400" y="22860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8305800" y="2362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586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124200"/>
            <a:ext cx="21336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7315200" y="3733800"/>
            <a:ext cx="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7620000" y="3733800"/>
            <a:ext cx="0" cy="762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8001000" y="3733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8382000" y="373380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8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0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84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9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91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6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9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5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1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49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1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56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0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500"/>
                            </p:stCondLst>
                            <p:childTnLst>
                              <p:par>
                                <p:cTn id="262" presetID="12" presetClass="exit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3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7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500"/>
                            </p:stCondLst>
                            <p:childTnLst>
                              <p:par>
                                <p:cTn id="269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0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4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500"/>
                            </p:stCondLst>
                            <p:childTnLst>
                              <p:par>
                                <p:cTn id="276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80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3" presetID="1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5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87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0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2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94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7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9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5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1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4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5" grpId="1" animBg="1"/>
      <p:bldP spid="35845" grpId="2" animBg="1"/>
      <p:bldP spid="35846" grpId="0" animBg="1"/>
      <p:bldP spid="35846" grpId="1" animBg="1"/>
      <p:bldP spid="35846" grpId="2" animBg="1"/>
      <p:bldP spid="35846" grpId="3" animBg="1"/>
      <p:bldP spid="35847" grpId="0" animBg="1"/>
      <p:bldP spid="35847" grpId="1" animBg="1"/>
      <p:bldP spid="35847" grpId="2" animBg="1"/>
      <p:bldP spid="35847" grpId="3" animBg="1"/>
      <p:bldP spid="35848" grpId="0" animBg="1"/>
      <p:bldP spid="35848" grpId="1" animBg="1"/>
      <p:bldP spid="35848" grpId="2" animBg="1"/>
      <p:bldP spid="35848" grpId="3" animBg="1"/>
      <p:bldP spid="35848" grpId="4" animBg="1"/>
      <p:bldP spid="35849" grpId="0" animBg="1"/>
      <p:bldP spid="35849" grpId="1" animBg="1"/>
      <p:bldP spid="35849" grpId="2" animBg="1"/>
      <p:bldP spid="35849" grpId="3" animBg="1"/>
      <p:bldP spid="35849" grpId="4" animBg="1"/>
      <p:bldP spid="35850" grpId="0" animBg="1"/>
      <p:bldP spid="35850" grpId="1" animBg="1"/>
      <p:bldP spid="35850" grpId="2" animBg="1"/>
      <p:bldP spid="35851" grpId="0" animBg="1"/>
      <p:bldP spid="35851" grpId="1" animBg="1"/>
      <p:bldP spid="35851" grpId="2" animBg="1"/>
      <p:bldP spid="35851" grpId="3" animBg="1"/>
      <p:bldP spid="35852" grpId="0" animBg="1"/>
      <p:bldP spid="35852" grpId="1" animBg="1"/>
      <p:bldP spid="35852" grpId="2" animBg="1"/>
      <p:bldP spid="35852" grpId="3" animBg="1"/>
      <p:bldP spid="35854" grpId="0" animBg="1"/>
      <p:bldP spid="35854" grpId="1" animBg="1"/>
      <p:bldP spid="35854" grpId="2" animBg="1"/>
      <p:bldP spid="35854" grpId="3" animBg="1"/>
      <p:bldP spid="35854" grpId="4" animBg="1"/>
      <p:bldP spid="35854" grpId="5" animBg="1"/>
      <p:bldP spid="35855" grpId="0" animBg="1"/>
      <p:bldP spid="35855" grpId="1" animBg="1"/>
      <p:bldP spid="35856" grpId="0" animBg="1"/>
      <p:bldP spid="35856" grpId="1" animBg="1"/>
      <p:bldP spid="35856" grpId="2" animBg="1"/>
      <p:bldP spid="35856" grpId="3" animBg="1"/>
      <p:bldP spid="35856" grpId="4" animBg="1"/>
      <p:bldP spid="35856" grpId="5" animBg="1"/>
      <p:bldP spid="35857" grpId="0" animBg="1"/>
      <p:bldP spid="35857" grpId="1" animBg="1"/>
      <p:bldP spid="35857" grpId="2" animBg="1"/>
      <p:bldP spid="35857" grpId="3" animBg="1"/>
      <p:bldP spid="35857" grpId="4" animBg="1"/>
      <p:bldP spid="35857" grpId="5" animBg="1"/>
      <p:bldP spid="35860" grpId="0" animBg="1"/>
      <p:bldP spid="35860" grpId="1" animBg="1"/>
      <p:bldP spid="35861" grpId="0" animBg="1"/>
      <p:bldP spid="35861" grpId="1" animBg="1"/>
      <p:bldP spid="35861" grpId="2" animBg="1"/>
      <p:bldP spid="35861" grpId="3" animBg="1"/>
      <p:bldP spid="35862" grpId="0" animBg="1"/>
      <p:bldP spid="35862" grpId="1" animBg="1"/>
      <p:bldP spid="35863" grpId="0" animBg="1"/>
      <p:bldP spid="35863" grpId="1" animBg="1"/>
      <p:bldP spid="35863" grpId="2" animBg="1"/>
      <p:bldP spid="35864" grpId="0" animBg="1"/>
      <p:bldP spid="35864" grpId="1" animBg="1"/>
      <p:bldP spid="35865" grpId="0" animBg="1"/>
      <p:bldP spid="35865" grpId="1" animBg="1"/>
      <p:bldP spid="35866" grpId="0" animBg="1"/>
      <p:bldP spid="35868" grpId="0" animBg="1"/>
      <p:bldP spid="35868" grpId="1" animBg="1"/>
      <p:bldP spid="35868" grpId="2" animBg="1"/>
      <p:bldP spid="35868" grpId="3" animBg="1"/>
      <p:bldP spid="35869" grpId="0" animBg="1"/>
      <p:bldP spid="35869" grpId="1" animBg="1"/>
      <p:bldP spid="35869" grpId="2" animBg="1"/>
      <p:bldP spid="35869" grpId="3" animBg="1"/>
      <p:bldP spid="35870" grpId="0" animBg="1"/>
      <p:bldP spid="35870" grpId="1" animBg="1"/>
      <p:bldP spid="35870" grpId="2" animBg="1"/>
      <p:bldP spid="35870" grpId="3" animBg="1"/>
      <p:bldP spid="35871" grpId="0" animBg="1"/>
      <p:bldP spid="35871" grpId="1" animBg="1"/>
      <p:bldP spid="35871" grpId="2" animBg="1"/>
      <p:bldP spid="35871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2800" b="1" u="sng"/>
              <a:t>Manual adjustment on load force for </a:t>
            </a:r>
            <a:br>
              <a:rPr lang="en-US" sz="2800" b="1" u="sng"/>
            </a:br>
            <a:r>
              <a:rPr lang="en-US" sz="2800" b="1" u="sng"/>
              <a:t>special purposes.</a:t>
            </a:r>
            <a:br>
              <a:rPr lang="en-US" sz="2800" b="1" u="sng"/>
            </a:br>
            <a:endParaRPr lang="en-US" sz="2800" b="1" u="sng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8"/>
            <a:ext cx="9144000" cy="4754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FF0000"/>
                </a:solidFill>
              </a:rPr>
              <a:t>Please note that this programming is generally not necessary.</a:t>
            </a:r>
          </a:p>
          <a:p>
            <a:pPr>
              <a:lnSpc>
                <a:spcPct val="80000"/>
              </a:lnSpc>
            </a:pPr>
            <a:r>
              <a:rPr lang="en-US" sz="2000"/>
              <a:t>Press and hold SET (K1) button until the LED displays the figure 3.</a:t>
            </a:r>
          </a:p>
          <a:p>
            <a:pPr>
              <a:lnSpc>
                <a:spcPct val="80000"/>
              </a:lnSpc>
            </a:pPr>
            <a:r>
              <a:rPr lang="en-US" sz="2000"/>
              <a:t>On releasing SET (K1) button the force setting will appear on the display, anything from 1 – 9.</a:t>
            </a:r>
          </a:p>
          <a:p>
            <a:pPr>
              <a:lnSpc>
                <a:spcPct val="80000"/>
              </a:lnSpc>
            </a:pPr>
            <a:r>
              <a:rPr lang="en-US" sz="2000"/>
              <a:t>Press UP (K3) to increase the load to a maximum figure of 9.</a:t>
            </a:r>
          </a:p>
          <a:p>
            <a:pPr>
              <a:lnSpc>
                <a:spcPct val="80000"/>
              </a:lnSpc>
            </a:pPr>
            <a:r>
              <a:rPr lang="en-US" sz="2000"/>
              <a:t>Or press DOWN (K4) to decrease the force to a minimum figure of 1.</a:t>
            </a:r>
          </a:p>
          <a:p>
            <a:pPr>
              <a:lnSpc>
                <a:spcPct val="80000"/>
              </a:lnSpc>
            </a:pPr>
            <a:r>
              <a:rPr lang="en-US" sz="2000"/>
              <a:t>Press and release SET (K1) to store your required setting.</a:t>
            </a:r>
          </a:p>
          <a:p>
            <a:pPr>
              <a:lnSpc>
                <a:spcPct val="80000"/>
              </a:lnSpc>
            </a:pPr>
            <a:r>
              <a:rPr lang="en-US" sz="2000"/>
              <a:t>Should the door meet and hinders it will stop and rebounds 15-20 cm.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4572000"/>
            <a:ext cx="30289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800600" y="5029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7639050" y="4343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 flipV="1">
            <a:off x="6477000" y="5638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6496050" y="4495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7486650" y="48768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7410450" y="5257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7258050" y="57150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H="1">
            <a:off x="7715250" y="4953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H="1">
            <a:off x="7639050" y="5334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H="1">
            <a:off x="7334250" y="4953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>
            <a:off x="7258050" y="53340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4" grpId="1" animBg="1"/>
      <p:bldP spid="53254" grpId="2" animBg="1"/>
      <p:bldP spid="53257" grpId="0" animBg="1"/>
      <p:bldP spid="53257" grpId="1" animBg="1"/>
      <p:bldP spid="53261" grpId="0" animBg="1"/>
      <p:bldP spid="53261" grpId="1" animBg="1"/>
      <p:bldP spid="53262" grpId="0" animBg="1"/>
      <p:bldP spid="53262" grpId="1" animBg="1"/>
      <p:bldP spid="53263" grpId="0" animBg="1"/>
      <p:bldP spid="53263" grpId="1" animBg="1"/>
      <p:bldP spid="53263" grpId="2" animBg="1"/>
      <p:bldP spid="53263" grpId="3" animBg="1"/>
      <p:bldP spid="53264" grpId="0" animBg="1"/>
      <p:bldP spid="53264" grpId="1" animBg="1"/>
      <p:bldP spid="53264" grpId="2" animBg="1"/>
      <p:bldP spid="53264" grpId="3" animBg="1"/>
      <p:bldP spid="53265" grpId="0" animBg="1"/>
      <p:bldP spid="53265" grpId="1" animBg="1"/>
      <p:bldP spid="53265" grpId="2" animBg="1"/>
      <p:bldP spid="53265" grpId="3" animBg="1"/>
      <p:bldP spid="53266" grpId="0" animBg="1"/>
      <p:bldP spid="53266" grpId="1" animBg="1"/>
      <p:bldP spid="53266" grpId="2" animBg="1"/>
      <p:bldP spid="53267" grpId="0" animBg="1"/>
      <p:bldP spid="53267" grpId="1" animBg="1"/>
      <p:bldP spid="53267" grpId="2" animBg="1"/>
      <p:bldP spid="53268" grpId="0" animBg="1"/>
      <p:bldP spid="53268" grpId="1" animBg="1"/>
      <p:bldP spid="53269" grpId="0" animBg="1"/>
      <p:bldP spid="53269" grpId="1" animBg="1"/>
      <p:bldP spid="5326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r>
              <a:rPr lang="en-US" sz="2800" b="1" u="sng"/>
              <a:t>Function modes.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r>
              <a:rPr lang="en-US" sz="2000" b="1" u="sng"/>
              <a:t>Activate and De-activate the Infra Red Beams.</a:t>
            </a:r>
          </a:p>
          <a:p>
            <a:r>
              <a:rPr lang="en-US" sz="2000">
                <a:solidFill>
                  <a:srgbClr val="FF0000"/>
                </a:solidFill>
              </a:rPr>
              <a:t>Make sure that your beams has been installed correctly before activating this function.</a:t>
            </a:r>
          </a:p>
          <a:p>
            <a:r>
              <a:rPr lang="en-US" sz="2000"/>
              <a:t>Press and hold DOWN (K4) button until the LED displays a -.</a:t>
            </a:r>
          </a:p>
          <a:p>
            <a:r>
              <a:rPr lang="en-US" sz="2000"/>
              <a:t>Press DOWN (K4) button once, the LED will display II, beams are now de-activated.</a:t>
            </a:r>
          </a:p>
          <a:p>
            <a:r>
              <a:rPr lang="en-US" sz="2000"/>
              <a:t>Press UP (K3) button once, the LED will display H, beams are now activated.</a:t>
            </a:r>
          </a:p>
          <a:p>
            <a:r>
              <a:rPr lang="en-US" sz="2000">
                <a:solidFill>
                  <a:srgbClr val="FF0000"/>
                </a:solidFill>
              </a:rPr>
              <a:t>Please note: If beams are activated with no beams fitted, the GDO will open but will </a:t>
            </a:r>
            <a:r>
              <a:rPr lang="en-US" sz="2000" u="sng">
                <a:solidFill>
                  <a:srgbClr val="FF0000"/>
                </a:solidFill>
              </a:rPr>
              <a:t>NOT</a:t>
            </a:r>
            <a:r>
              <a:rPr lang="en-US" sz="2000">
                <a:solidFill>
                  <a:srgbClr val="FF0000"/>
                </a:solidFill>
              </a:rPr>
              <a:t> close.</a:t>
            </a:r>
          </a:p>
          <a:p>
            <a:r>
              <a:rPr lang="en-US" sz="2000"/>
              <a:t>Press SET (K1) button to store your settings.</a:t>
            </a:r>
          </a:p>
          <a:p>
            <a:endParaRPr lang="en-US" sz="2000"/>
          </a:p>
          <a:p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00600"/>
            <a:ext cx="3038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7543800" y="5562600"/>
            <a:ext cx="76200" cy="304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8001000" y="5562600"/>
            <a:ext cx="76200" cy="304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6781800" y="5867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7696200" y="54864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8077200" y="51054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7620000" y="5105400"/>
            <a:ext cx="762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6781800" y="45720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257800" y="5257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7" grpId="1" animBg="1"/>
      <p:bldP spid="38917" grpId="2" animBg="1"/>
      <p:bldP spid="38918" grpId="0" animBg="1"/>
      <p:bldP spid="38918" grpId="1" animBg="1"/>
      <p:bldP spid="38918" grpId="2" animBg="1"/>
      <p:bldP spid="38919" grpId="0" animBg="1"/>
      <p:bldP spid="38919" grpId="1" animBg="1"/>
      <p:bldP spid="38919" grpId="2" animBg="1"/>
      <p:bldP spid="38919" grpId="3" animBg="1"/>
      <p:bldP spid="38920" grpId="0" animBg="1"/>
      <p:bldP spid="38920" grpId="1" animBg="1"/>
      <p:bldP spid="38920" grpId="2" animBg="1"/>
      <p:bldP spid="38920" grpId="3" animBg="1"/>
      <p:bldP spid="38921" grpId="0" animBg="1"/>
      <p:bldP spid="38921" grpId="1" animBg="1"/>
      <p:bldP spid="38922" grpId="0" animBg="1"/>
      <p:bldP spid="38922" grpId="1" animBg="1"/>
      <p:bldP spid="38923" grpId="0" animBg="1"/>
      <p:bldP spid="38923" grpId="1" animBg="1"/>
      <p:bldP spid="38924" grpId="0" animBg="1"/>
    </p:bldLst>
  </p:timing>
</p:sld>
</file>

<file path=ppt/theme/theme1.xml><?xml version="1.0" encoding="utf-8"?>
<a:theme xmlns:a="http://schemas.openxmlformats.org/drawingml/2006/main" name="Slide presentation on DTS GDO (new) without music 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presentation on DTS GDO (new) without music </Template>
  <TotalTime>3</TotalTime>
  <Words>2450</Words>
  <Application>Microsoft Office PowerPoint</Application>
  <PresentationFormat>On-screen Show (4:3)</PresentationFormat>
  <Paragraphs>281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Tahoma</vt:lpstr>
      <vt:lpstr>Times New Roman</vt:lpstr>
      <vt:lpstr>Wingdings</vt:lpstr>
      <vt:lpstr>Slide presentation on DTS GDO (new) without music </vt:lpstr>
      <vt:lpstr>Slit</vt:lpstr>
      <vt:lpstr>      Welcome to</vt:lpstr>
      <vt:lpstr>Slide 2</vt:lpstr>
      <vt:lpstr>Slide 3</vt:lpstr>
      <vt:lpstr>Checks prior to installation of GDO.</vt:lpstr>
      <vt:lpstr>Installation of GDO.</vt:lpstr>
      <vt:lpstr>Features</vt:lpstr>
      <vt:lpstr>Programming.</vt:lpstr>
      <vt:lpstr>Manual adjustment on load force for  special purposes. </vt:lpstr>
      <vt:lpstr>Function modes.</vt:lpstr>
      <vt:lpstr>Setting of Auto close ON/OFF.</vt:lpstr>
      <vt:lpstr>Setting of Holiday Lock-out ON/OFF.</vt:lpstr>
      <vt:lpstr>Programming of Transmitters. (Max.20)</vt:lpstr>
      <vt:lpstr>Master erase Receiver.</vt:lpstr>
      <vt:lpstr>Slide 14</vt:lpstr>
      <vt:lpstr>Connecting the battery back-up.</vt:lpstr>
      <vt:lpstr>  External receiver connections.</vt:lpstr>
      <vt:lpstr>Infra red beam connections.</vt:lpstr>
      <vt:lpstr>Connecting of wall mount bracket.</vt:lpstr>
      <vt:lpstr>Slide 19</vt:lpstr>
      <vt:lpstr>Slide 20</vt:lpstr>
      <vt:lpstr>Important.</vt:lpstr>
      <vt:lpstr>Slide 22</vt:lpstr>
      <vt:lpstr>Features</vt:lpstr>
      <vt:lpstr>Programming.</vt:lpstr>
      <vt:lpstr>Slide 25</vt:lpstr>
      <vt:lpstr>Programming of Transmitters. (Max. 20)</vt:lpstr>
      <vt:lpstr>Master erase Receiver.</vt:lpstr>
      <vt:lpstr>       External Receiver Connection.</vt:lpstr>
      <vt:lpstr>       Infra red beam connections.</vt:lpstr>
      <vt:lpstr>Slide 30</vt:lpstr>
      <vt:lpstr>Slide 31</vt:lpstr>
      <vt:lpstr>End of training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Welcome to</dc:title>
  <dc:creator>dtsrep3</dc:creator>
  <cp:lastModifiedBy>dtsrep3</cp:lastModifiedBy>
  <cp:revision>1</cp:revision>
  <dcterms:created xsi:type="dcterms:W3CDTF">2019-02-12T08:13:02Z</dcterms:created>
  <dcterms:modified xsi:type="dcterms:W3CDTF">2019-02-12T08:16:07Z</dcterms:modified>
</cp:coreProperties>
</file>