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84"/>
  </p:notesMasterIdLst>
  <p:handoutMasterIdLst>
    <p:handoutMasterId r:id="rId85"/>
  </p:handoutMasterIdLst>
  <p:sldIdLst>
    <p:sldId id="310" r:id="rId3"/>
    <p:sldId id="277" r:id="rId4"/>
    <p:sldId id="326" r:id="rId5"/>
    <p:sldId id="323" r:id="rId6"/>
    <p:sldId id="264" r:id="rId7"/>
    <p:sldId id="359" r:id="rId8"/>
    <p:sldId id="257" r:id="rId9"/>
    <p:sldId id="295" r:id="rId10"/>
    <p:sldId id="259" r:id="rId11"/>
    <p:sldId id="260" r:id="rId12"/>
    <p:sldId id="261" r:id="rId13"/>
    <p:sldId id="266" r:id="rId14"/>
    <p:sldId id="315" r:id="rId15"/>
    <p:sldId id="339" r:id="rId16"/>
    <p:sldId id="340" r:id="rId17"/>
    <p:sldId id="327" r:id="rId18"/>
    <p:sldId id="360" r:id="rId19"/>
    <p:sldId id="268" r:id="rId20"/>
    <p:sldId id="309" r:id="rId21"/>
    <p:sldId id="270" r:id="rId22"/>
    <p:sldId id="267" r:id="rId23"/>
    <p:sldId id="269" r:id="rId24"/>
    <p:sldId id="271" r:id="rId25"/>
    <p:sldId id="293" r:id="rId26"/>
    <p:sldId id="273" r:id="rId27"/>
    <p:sldId id="345" r:id="rId28"/>
    <p:sldId id="328" r:id="rId29"/>
    <p:sldId id="276" r:id="rId30"/>
    <p:sldId id="278" r:id="rId31"/>
    <p:sldId id="283" r:id="rId32"/>
    <p:sldId id="279" r:id="rId33"/>
    <p:sldId id="296" r:id="rId34"/>
    <p:sldId id="280" r:id="rId35"/>
    <p:sldId id="281" r:id="rId36"/>
    <p:sldId id="284" r:id="rId37"/>
    <p:sldId id="346" r:id="rId38"/>
    <p:sldId id="285" r:id="rId39"/>
    <p:sldId id="286" r:id="rId40"/>
    <p:sldId id="287" r:id="rId41"/>
    <p:sldId id="297" r:id="rId42"/>
    <p:sldId id="301" r:id="rId43"/>
    <p:sldId id="333" r:id="rId44"/>
    <p:sldId id="334" r:id="rId45"/>
    <p:sldId id="335" r:id="rId46"/>
    <p:sldId id="302" r:id="rId47"/>
    <p:sldId id="308" r:id="rId48"/>
    <p:sldId id="303" r:id="rId49"/>
    <p:sldId id="344" r:id="rId50"/>
    <p:sldId id="343" r:id="rId51"/>
    <p:sldId id="330" r:id="rId52"/>
    <p:sldId id="347" r:id="rId53"/>
    <p:sldId id="365" r:id="rId54"/>
    <p:sldId id="348" r:id="rId55"/>
    <p:sldId id="350" r:id="rId56"/>
    <p:sldId id="349" r:id="rId57"/>
    <p:sldId id="361" r:id="rId58"/>
    <p:sldId id="362" r:id="rId59"/>
    <p:sldId id="368" r:id="rId60"/>
    <p:sldId id="369" r:id="rId61"/>
    <p:sldId id="363" r:id="rId62"/>
    <p:sldId id="351" r:id="rId63"/>
    <p:sldId id="352" r:id="rId64"/>
    <p:sldId id="364" r:id="rId65"/>
    <p:sldId id="366" r:id="rId66"/>
    <p:sldId id="370" r:id="rId67"/>
    <p:sldId id="371" r:id="rId68"/>
    <p:sldId id="367" r:id="rId69"/>
    <p:sldId id="324" r:id="rId70"/>
    <p:sldId id="332" r:id="rId71"/>
    <p:sldId id="288" r:id="rId72"/>
    <p:sldId id="289" r:id="rId73"/>
    <p:sldId id="311" r:id="rId74"/>
    <p:sldId id="318" r:id="rId75"/>
    <p:sldId id="338" r:id="rId76"/>
    <p:sldId id="312" r:id="rId77"/>
    <p:sldId id="372" r:id="rId78"/>
    <p:sldId id="374" r:id="rId79"/>
    <p:sldId id="375" r:id="rId80"/>
    <p:sldId id="376" r:id="rId81"/>
    <p:sldId id="377" r:id="rId82"/>
    <p:sldId id="378" r:id="rId83"/>
  </p:sldIdLst>
  <p:sldSz cx="9144000" cy="6858000" type="screen4x3"/>
  <p:notesSz cx="6797675" cy="9928225"/>
  <p:defaultTextStyle>
    <a:defPPr>
      <a:defRPr lang="en-US"/>
    </a:defPPr>
    <a:lvl1pPr algn="ctr" rtl="0" fontAlgn="base">
      <a:spcBef>
        <a:spcPct val="20000"/>
      </a:spcBef>
      <a:spcAft>
        <a:spcPct val="0"/>
      </a:spcAft>
      <a:defRPr sz="2000" b="1" kern="1200">
        <a:solidFill>
          <a:srgbClr val="FF3300"/>
        </a:solidFill>
        <a:latin typeface="Arial" charset="0"/>
        <a:ea typeface="+mn-ea"/>
        <a:cs typeface="+mn-cs"/>
      </a:defRPr>
    </a:lvl1pPr>
    <a:lvl2pPr marL="457200" algn="ctr" rtl="0" fontAlgn="base">
      <a:spcBef>
        <a:spcPct val="20000"/>
      </a:spcBef>
      <a:spcAft>
        <a:spcPct val="0"/>
      </a:spcAft>
      <a:defRPr sz="2000" b="1" kern="1200">
        <a:solidFill>
          <a:srgbClr val="FF3300"/>
        </a:solidFill>
        <a:latin typeface="Arial" charset="0"/>
        <a:ea typeface="+mn-ea"/>
        <a:cs typeface="+mn-cs"/>
      </a:defRPr>
    </a:lvl2pPr>
    <a:lvl3pPr marL="914400" algn="ctr" rtl="0" fontAlgn="base">
      <a:spcBef>
        <a:spcPct val="20000"/>
      </a:spcBef>
      <a:spcAft>
        <a:spcPct val="0"/>
      </a:spcAft>
      <a:defRPr sz="2000" b="1" kern="1200">
        <a:solidFill>
          <a:srgbClr val="FF3300"/>
        </a:solidFill>
        <a:latin typeface="Arial" charset="0"/>
        <a:ea typeface="+mn-ea"/>
        <a:cs typeface="+mn-cs"/>
      </a:defRPr>
    </a:lvl3pPr>
    <a:lvl4pPr marL="1371600" algn="ctr" rtl="0" fontAlgn="base">
      <a:spcBef>
        <a:spcPct val="20000"/>
      </a:spcBef>
      <a:spcAft>
        <a:spcPct val="0"/>
      </a:spcAft>
      <a:defRPr sz="2000" b="1" kern="1200">
        <a:solidFill>
          <a:srgbClr val="FF3300"/>
        </a:solidFill>
        <a:latin typeface="Arial" charset="0"/>
        <a:ea typeface="+mn-ea"/>
        <a:cs typeface="+mn-cs"/>
      </a:defRPr>
    </a:lvl4pPr>
    <a:lvl5pPr marL="1828800" algn="ctr" rtl="0" fontAlgn="base">
      <a:spcBef>
        <a:spcPct val="20000"/>
      </a:spcBef>
      <a:spcAft>
        <a:spcPct val="0"/>
      </a:spcAft>
      <a:defRPr sz="2000" b="1" kern="1200">
        <a:solidFill>
          <a:srgbClr val="FF3300"/>
        </a:solidFill>
        <a:latin typeface="Arial" charset="0"/>
        <a:ea typeface="+mn-ea"/>
        <a:cs typeface="+mn-cs"/>
      </a:defRPr>
    </a:lvl5pPr>
    <a:lvl6pPr marL="2286000" algn="l" defTabSz="914400" rtl="0" eaLnBrk="1" latinLnBrk="0" hangingPunct="1">
      <a:defRPr sz="2000" b="1" kern="1200">
        <a:solidFill>
          <a:srgbClr val="FF3300"/>
        </a:solidFill>
        <a:latin typeface="Arial" charset="0"/>
        <a:ea typeface="+mn-ea"/>
        <a:cs typeface="+mn-cs"/>
      </a:defRPr>
    </a:lvl6pPr>
    <a:lvl7pPr marL="2743200" algn="l" defTabSz="914400" rtl="0" eaLnBrk="1" latinLnBrk="0" hangingPunct="1">
      <a:defRPr sz="2000" b="1" kern="1200">
        <a:solidFill>
          <a:srgbClr val="FF3300"/>
        </a:solidFill>
        <a:latin typeface="Arial" charset="0"/>
        <a:ea typeface="+mn-ea"/>
        <a:cs typeface="+mn-cs"/>
      </a:defRPr>
    </a:lvl7pPr>
    <a:lvl8pPr marL="3200400" algn="l" defTabSz="914400" rtl="0" eaLnBrk="1" latinLnBrk="0" hangingPunct="1">
      <a:defRPr sz="2000" b="1" kern="1200">
        <a:solidFill>
          <a:srgbClr val="FF3300"/>
        </a:solidFill>
        <a:latin typeface="Arial" charset="0"/>
        <a:ea typeface="+mn-ea"/>
        <a:cs typeface="+mn-cs"/>
      </a:defRPr>
    </a:lvl8pPr>
    <a:lvl9pPr marL="3657600" algn="l" defTabSz="914400" rtl="0" eaLnBrk="1" latinLnBrk="0" hangingPunct="1">
      <a:defRPr sz="2000" b="1" kern="1200">
        <a:solidFill>
          <a:srgbClr val="FF33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663300"/>
    <a:srgbClr val="009900"/>
    <a:srgbClr val="996633"/>
    <a:srgbClr val="DBFB19"/>
    <a:srgbClr val="EBF1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66" autoAdjust="0"/>
    <p:restoredTop sz="95683" autoAdjust="0"/>
  </p:normalViewPr>
  <p:slideViewPr>
    <p:cSldViewPr>
      <p:cViewPr>
        <p:scale>
          <a:sx n="80" d="100"/>
          <a:sy n="80" d="100"/>
        </p:scale>
        <p:origin x="-1002" y="1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2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defRPr>
            </a:lvl1pPr>
          </a:lstStyle>
          <a:p>
            <a:endParaRPr lang="en-US" altLang="en-US" dirty="0"/>
          </a:p>
        </p:txBody>
      </p:sp>
      <p:sp>
        <p:nvSpPr>
          <p:cNvPr id="14950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defRPr>
            </a:lvl1pPr>
          </a:lstStyle>
          <a:p>
            <a:endParaRPr lang="en-US" altLang="en-US" dirty="0"/>
          </a:p>
        </p:txBody>
      </p:sp>
      <p:sp>
        <p:nvSpPr>
          <p:cNvPr id="14950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defRPr>
            </a:lvl1pPr>
          </a:lstStyle>
          <a:p>
            <a:endParaRPr lang="en-US" altLang="en-US" dirty="0"/>
          </a:p>
        </p:txBody>
      </p:sp>
      <p:sp>
        <p:nvSpPr>
          <p:cNvPr id="14950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defRPr>
            </a:lvl1pPr>
          </a:lstStyle>
          <a:p>
            <a:fld id="{D9A5651B-A3BF-45CB-B56B-4A4AD1C01FBE}" type="slidenum">
              <a:rPr lang="en-US" altLang="en-US"/>
              <a:pPr/>
              <a:t>‹#›</a:t>
            </a:fld>
            <a:endParaRPr lang="en-US" altLang="en-US" dirty="0"/>
          </a:p>
        </p:txBody>
      </p:sp>
    </p:spTree>
    <p:extLst>
      <p:ext uri="{BB962C8B-B14F-4D97-AF65-F5344CB8AC3E}">
        <p14:creationId xmlns:p14="http://schemas.microsoft.com/office/powerpoint/2010/main" xmlns="" val="310274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defRPr>
            </a:lvl1pPr>
          </a:lstStyle>
          <a:p>
            <a:endParaRPr lang="en-US" altLang="en-US" dirty="0"/>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defRPr>
            </a:lvl1pPr>
          </a:lstStyle>
          <a:p>
            <a:endParaRPr lang="en-US" altLang="en-US" dirty="0"/>
          </a:p>
        </p:txBody>
      </p:sp>
      <p:sp>
        <p:nvSpPr>
          <p:cNvPr id="61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defRPr>
            </a:lvl1pPr>
          </a:lstStyle>
          <a:p>
            <a:endParaRPr lang="en-US" altLang="en-US" dirty="0"/>
          </a:p>
        </p:txBody>
      </p:sp>
      <p:sp>
        <p:nvSpPr>
          <p:cNvPr id="61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defRPr>
            </a:lvl1pPr>
          </a:lstStyle>
          <a:p>
            <a:fld id="{05F53557-0B8E-4AEB-8115-648FD96AC10F}" type="slidenum">
              <a:rPr lang="en-US" altLang="en-US"/>
              <a:pPr/>
              <a:t>‹#›</a:t>
            </a:fld>
            <a:endParaRPr lang="en-US" altLang="en-US" dirty="0"/>
          </a:p>
        </p:txBody>
      </p:sp>
    </p:spTree>
    <p:extLst>
      <p:ext uri="{BB962C8B-B14F-4D97-AF65-F5344CB8AC3E}">
        <p14:creationId xmlns:p14="http://schemas.microsoft.com/office/powerpoint/2010/main" xmlns="" val="15376423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17277-F537-436D-9625-80D2E75C5CED}" type="slidenum">
              <a:rPr lang="en-US" altLang="en-US"/>
              <a:pPr/>
              <a:t>2</a:t>
            </a:fld>
            <a:endParaRPr lang="en-US" alt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84BCD-A718-42E0-A285-46E7875BBDBA}" type="slidenum">
              <a:rPr lang="en-US" altLang="en-US"/>
              <a:pPr/>
              <a:t>15</a:t>
            </a:fld>
            <a:endParaRPr lang="en-US" alt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F972F-857A-4983-A583-A7772B00F81F}" type="slidenum">
              <a:rPr lang="en-US" altLang="en-US"/>
              <a:pPr/>
              <a:t>18</a:t>
            </a:fld>
            <a:endParaRPr lang="en-US" alt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3994E-513F-47F4-BC75-C76BC2D3836F}" type="slidenum">
              <a:rPr lang="en-US" altLang="en-US"/>
              <a:pPr/>
              <a:t>19</a:t>
            </a:fld>
            <a:endParaRPr lang="en-US" alt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44684-CEEA-4133-BA69-75323BB66A3A}" type="slidenum">
              <a:rPr lang="en-US" altLang="en-US"/>
              <a:pPr/>
              <a:t>21</a:t>
            </a:fld>
            <a:endParaRPr lang="en-US" alt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C47E3-1837-4BC2-9C98-83AAAE4AA9F4}" type="slidenum">
              <a:rPr lang="en-US" altLang="en-US"/>
              <a:pPr/>
              <a:t>22</a:t>
            </a:fld>
            <a:endParaRPr lang="en-US" alt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659B2-A5EE-484C-AA7E-AF970494FB5E}" type="slidenum">
              <a:rPr lang="en-US" altLang="en-US"/>
              <a:pPr/>
              <a:t>24</a:t>
            </a:fld>
            <a:endParaRPr lang="en-US" altLang="en-US" dirty="0"/>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F2E07-7F74-4007-958D-7C109C656D51}" type="slidenum">
              <a:rPr lang="en-US" altLang="en-US"/>
              <a:pPr/>
              <a:t>25</a:t>
            </a:fld>
            <a:endParaRPr lang="en-US" alt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b="1" u="sng"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D7D6C-21A7-4CED-89C4-2E0F06064FC9}" type="slidenum">
              <a:rPr lang="en-US" altLang="en-US"/>
              <a:pPr/>
              <a:t>26</a:t>
            </a:fld>
            <a:endParaRPr lang="en-US" altLang="en-US"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4C0CB-9D7D-4517-BDB2-F12761E2D84C}" type="slidenum">
              <a:rPr lang="en-US" altLang="en-US"/>
              <a:pPr/>
              <a:t>27</a:t>
            </a:fld>
            <a:endParaRPr lang="en-US" altLang="en-US" dirty="0"/>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B277B-2F16-4D4D-AD94-145580112D9E}" type="slidenum">
              <a:rPr lang="en-US" altLang="en-US"/>
              <a:pPr/>
              <a:t>28</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3B183-9320-4CE7-8A04-61AC3EDFF465}" type="slidenum">
              <a:rPr lang="en-US" altLang="en-US"/>
              <a:pPr/>
              <a:t>5</a:t>
            </a:fld>
            <a:endParaRPr lang="en-US" alt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2F148-7F4C-41C1-AC23-1F30CEDC4B72}" type="slidenum">
              <a:rPr lang="en-US" altLang="en-US"/>
              <a:pPr/>
              <a:t>29</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C25AF-6C21-475B-9785-884272ACDD3E}" type="slidenum">
              <a:rPr lang="en-US" altLang="en-US"/>
              <a:pPr/>
              <a:t>33</a:t>
            </a:fld>
            <a:endParaRPr lang="en-US" alt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B9386-5349-459F-8689-E682567E20A0}" type="slidenum">
              <a:rPr lang="en-US" altLang="en-US"/>
              <a:pPr/>
              <a:t>36</a:t>
            </a:fld>
            <a:endParaRPr lang="en-US" altLang="en-US" dirty="0"/>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CEDD1-BDC5-4964-B901-C7ED4A14BD92}" type="slidenum">
              <a:rPr lang="en-US" altLang="en-US"/>
              <a:pPr/>
              <a:t>41</a:t>
            </a:fld>
            <a:endParaRPr lang="en-US" alt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b="1" u="sng"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029C4-7D86-4858-972E-EDD20E1AB862}" type="slidenum">
              <a:rPr lang="en-US" altLang="en-US"/>
              <a:pPr/>
              <a:t>44</a:t>
            </a:fld>
            <a:endParaRPr lang="en-US" altLang="en-US" dirty="0"/>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ltLang="en-US" u="sng"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C7021-FBAA-4FE4-9268-5C56811A7E55}" type="slidenum">
              <a:rPr lang="en-US" altLang="en-US"/>
              <a:pPr/>
              <a:t>47</a:t>
            </a:fld>
            <a:endParaRPr lang="en-US" alt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D860-9FA8-45DF-9FC2-FFB871FFD1E5}" type="slidenum">
              <a:rPr lang="en-US" altLang="en-US"/>
              <a:pPr/>
              <a:t>49</a:t>
            </a:fld>
            <a:endParaRPr lang="en-US" altLang="en-US" dirty="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68270-ABB9-4830-A3AE-8B4EFB79784E}" type="slidenum">
              <a:rPr lang="en-US" altLang="en-US"/>
              <a:pPr/>
              <a:t>68</a:t>
            </a:fld>
            <a:endParaRPr lang="en-US" alt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ltLang="en-US" sz="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10564-4831-48F6-9AF5-E8876C32AF24}" type="slidenum">
              <a:rPr lang="en-US" altLang="en-US"/>
              <a:pPr/>
              <a:t>70</a:t>
            </a:fld>
            <a:endParaRPr lang="en-US" alt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CE86C-89ED-4CB9-9FF2-7C66F1D49972}" type="slidenum">
              <a:rPr lang="en-US" altLang="en-US"/>
              <a:pPr/>
              <a:t>71</a:t>
            </a:fld>
            <a:endParaRPr lang="en-US" alt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1041BE53-827B-4108-9A15-6E42D8D8B1BC}" type="slidenum">
              <a:rPr lang="en-US" altLang="en-US" smtClean="0"/>
              <a:pPr/>
              <a:t>6</a:t>
            </a:fld>
            <a:endParaRPr lang="en-US" alt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3EC39-DD22-4B77-B241-527E8A7FB8E7}" type="slidenum">
              <a:rPr lang="en-US" altLang="en-US"/>
              <a:pPr/>
              <a:t>72</a:t>
            </a:fld>
            <a:endParaRPr lang="en-US" alt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99B8A-8E52-4FE1-908B-720C8F7F4B99}" type="slidenum">
              <a:rPr lang="en-US" altLang="en-US"/>
              <a:pPr/>
              <a:t>73</a:t>
            </a:fld>
            <a:endParaRPr lang="en-US" altLang="en-US"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D899B-E827-47CD-997D-2F5A37B93CEE}" type="slidenum">
              <a:rPr lang="en-US" altLang="en-US"/>
              <a:pPr/>
              <a:t>74</a:t>
            </a:fld>
            <a:endParaRPr lang="en-US" alt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C97EF-EFDC-43AC-8FE4-E77BE0757ED7}" type="slidenum">
              <a:rPr lang="en-US" altLang="en-US"/>
              <a:pPr/>
              <a:t>75</a:t>
            </a:fld>
            <a:endParaRPr lang="en-US" alt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BA9BE1EA-543B-4D3F-BB6B-9C180BBE832C}" type="slidenum">
              <a:rPr lang="en-US" altLang="en-US" smtClean="0"/>
              <a:pPr/>
              <a:t>77</a:t>
            </a:fld>
            <a:endParaRPr lang="en-US" alt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altLang="en-US" b="1" u="sng"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p:spPr>
        <p:txBody>
          <a:bodyPr/>
          <a:lstStyle/>
          <a:p>
            <a:endParaRPr lang="en-ZA" altLang="en-US" smtClean="0"/>
          </a:p>
        </p:txBody>
      </p:sp>
      <p:sp>
        <p:nvSpPr>
          <p:cNvPr id="34819" name="Slide Number Placeholder 3"/>
          <p:cNvSpPr>
            <a:spLocks noGrp="1"/>
          </p:cNvSpPr>
          <p:nvPr>
            <p:ph type="sldNum" sz="quarter" idx="5"/>
          </p:nvPr>
        </p:nvSpPr>
        <p:spPr>
          <a:noFill/>
          <a:ln>
            <a:miter lim="800000"/>
            <a:headEnd/>
            <a:tailEnd/>
          </a:ln>
        </p:spPr>
        <p:txBody>
          <a:bodyPr/>
          <a:lstStyle/>
          <a:p>
            <a:fld id="{84DB4F12-A74A-4552-9E7D-33E312072C0F}" type="slidenum">
              <a:rPr lang="en-US" altLang="en-US" smtClean="0"/>
              <a:pPr/>
              <a:t>78</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p:spPr>
        <p:txBody>
          <a:bodyPr/>
          <a:lstStyle/>
          <a:p>
            <a:endParaRPr lang="en-ZA" altLang="en-US" smtClean="0"/>
          </a:p>
        </p:txBody>
      </p:sp>
      <p:sp>
        <p:nvSpPr>
          <p:cNvPr id="36867" name="Slide Number Placeholder 3"/>
          <p:cNvSpPr>
            <a:spLocks noGrp="1"/>
          </p:cNvSpPr>
          <p:nvPr>
            <p:ph type="sldNum" sz="quarter" idx="5"/>
          </p:nvPr>
        </p:nvSpPr>
        <p:spPr>
          <a:noFill/>
          <a:ln>
            <a:miter lim="800000"/>
            <a:headEnd/>
            <a:tailEnd/>
          </a:ln>
        </p:spPr>
        <p:txBody>
          <a:bodyPr/>
          <a:lstStyle/>
          <a:p>
            <a:fld id="{51122408-5714-4F75-8D93-C60FDA462113}" type="slidenum">
              <a:rPr lang="en-US" altLang="en-US" smtClean="0"/>
              <a:pPr/>
              <a:t>79</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p:spPr>
        <p:txBody>
          <a:bodyPr/>
          <a:lstStyle/>
          <a:p>
            <a:endParaRPr lang="en-ZA" altLang="en-US" smtClean="0"/>
          </a:p>
        </p:txBody>
      </p:sp>
      <p:sp>
        <p:nvSpPr>
          <p:cNvPr id="38915" name="Slide Number Placeholder 3"/>
          <p:cNvSpPr>
            <a:spLocks noGrp="1"/>
          </p:cNvSpPr>
          <p:nvPr>
            <p:ph type="sldNum" sz="quarter" idx="5"/>
          </p:nvPr>
        </p:nvSpPr>
        <p:spPr>
          <a:noFill/>
          <a:ln>
            <a:miter lim="800000"/>
            <a:headEnd/>
            <a:tailEnd/>
          </a:ln>
        </p:spPr>
        <p:txBody>
          <a:bodyPr/>
          <a:lstStyle/>
          <a:p>
            <a:fld id="{B86B416E-04DB-418D-975E-6A6F0A806339}" type="slidenum">
              <a:rPr lang="en-US" altLang="en-US" smtClean="0"/>
              <a:pPr/>
              <a:t>80</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a:lstStyle/>
          <a:p>
            <a:endParaRPr lang="en-ZA" altLang="en-US" smtClean="0"/>
          </a:p>
        </p:txBody>
      </p:sp>
      <p:sp>
        <p:nvSpPr>
          <p:cNvPr id="40963" name="Slide Number Placeholder 3"/>
          <p:cNvSpPr>
            <a:spLocks noGrp="1"/>
          </p:cNvSpPr>
          <p:nvPr>
            <p:ph type="sldNum" sz="quarter" idx="5"/>
          </p:nvPr>
        </p:nvSpPr>
        <p:spPr>
          <a:noFill/>
          <a:ln>
            <a:miter lim="800000"/>
            <a:headEnd/>
            <a:tailEnd/>
          </a:ln>
        </p:spPr>
        <p:txBody>
          <a:bodyPr/>
          <a:lstStyle/>
          <a:p>
            <a:fld id="{2DEB05A2-2019-4CAF-9B57-4A7F11F6C72A}" type="slidenum">
              <a:rPr lang="en-US" altLang="en-US" smtClean="0"/>
              <a:pPr/>
              <a:t>81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9C429-964B-4341-B030-52FC7BE0D0F8}" type="slidenum">
              <a:rPr lang="en-US" altLang="en-US"/>
              <a:pPr/>
              <a:t>7</a:t>
            </a:fld>
            <a:endParaRPr lang="en-US" alt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388E7-76FD-4B31-AA2F-819B9AAFE338}" type="slidenum">
              <a:rPr lang="en-US" altLang="en-US"/>
              <a:pPr/>
              <a:t>9</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377A8-5B98-4D56-A7A5-E8E42B16059C}" type="slidenum">
              <a:rPr lang="en-US" altLang="en-US"/>
              <a:pPr/>
              <a:t>10</a:t>
            </a:fld>
            <a:endParaRPr lang="en-US" alt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u="sng"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0582E-D76C-4E90-BB8A-86679E19A31F}" type="slidenum">
              <a:rPr lang="en-US" altLang="en-US"/>
              <a:pPr/>
              <a:t>12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b="1"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6539B-72EF-4C91-A97D-8711834329F5}" type="slidenum">
              <a:rPr lang="en-US" altLang="en-US"/>
              <a:pPr/>
              <a:t>13</a:t>
            </a:fld>
            <a:endParaRPr lang="en-US" altLang="en-US" dirty="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b="1" u="sng"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B9DEB-8255-43AB-B274-D11CD930491E}" type="slidenum">
              <a:rPr lang="en-US" altLang="en-US"/>
              <a:pPr/>
              <a:t>14</a:t>
            </a:fld>
            <a:endParaRPr lang="en-US" altLang="en-US" dirty="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ltLang="en-US" dirty="0"/>
              <a:t>Open actuator - Open the gate with approximately 10 - 20mm gap between gate and stopper. </a:t>
            </a:r>
          </a:p>
          <a:p>
            <a:r>
              <a:rPr lang="en-US" altLang="en-US" dirty="0"/>
              <a:t>Now move the actuator until the open led lights up. Fasten the actuator with provided screw.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1E6613A-58DF-4CCC-BD55-1FDD8E82E645}" type="slidenum">
              <a:rPr lang="en-US" altLang="en-US"/>
              <a:pPr/>
              <a:t>‹#›</a:t>
            </a:fld>
            <a:endParaRPr lang="en-US" altLang="en-US" dirty="0"/>
          </a:p>
        </p:txBody>
      </p:sp>
    </p:spTree>
    <p:extLst>
      <p:ext uri="{BB962C8B-B14F-4D97-AF65-F5344CB8AC3E}">
        <p14:creationId xmlns:p14="http://schemas.microsoft.com/office/powerpoint/2010/main" xmlns="" val="187561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CECA43F-CBDD-4F5E-91F4-F586A669629A}" type="slidenum">
              <a:rPr lang="en-US" altLang="en-US"/>
              <a:pPr/>
              <a:t>‹#›</a:t>
            </a:fld>
            <a:endParaRPr lang="en-US" altLang="en-US" dirty="0"/>
          </a:p>
        </p:txBody>
      </p:sp>
    </p:spTree>
    <p:extLst>
      <p:ext uri="{BB962C8B-B14F-4D97-AF65-F5344CB8AC3E}">
        <p14:creationId xmlns:p14="http://schemas.microsoft.com/office/powerpoint/2010/main" xmlns="" val="72376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692E2D3-2D88-4CAC-8DD4-2D3FAFD58577}" type="slidenum">
              <a:rPr lang="en-US" altLang="en-US"/>
              <a:pPr/>
              <a:t>‹#›</a:t>
            </a:fld>
            <a:endParaRPr lang="en-US" altLang="en-US" dirty="0"/>
          </a:p>
        </p:txBody>
      </p:sp>
    </p:spTree>
    <p:extLst>
      <p:ext uri="{BB962C8B-B14F-4D97-AF65-F5344CB8AC3E}">
        <p14:creationId xmlns:p14="http://schemas.microsoft.com/office/powerpoint/2010/main" xmlns="" val="27918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dirty="0"/>
          </a:p>
        </p:txBody>
      </p:sp>
      <p:sp>
        <p:nvSpPr>
          <p:cNvPr id="19" name="Footer Placeholder 18"/>
          <p:cNvSpPr>
            <a:spLocks noGrp="1"/>
          </p:cNvSpPr>
          <p:nvPr>
            <p:ph type="ftr" sz="quarter" idx="11"/>
          </p:nvPr>
        </p:nvSpPr>
        <p:spPr/>
        <p:txBody>
          <a:bodyPr/>
          <a:lstStyle/>
          <a:p>
            <a:endParaRPr lang="en-US" altLang="en-US" dirty="0"/>
          </a:p>
        </p:txBody>
      </p:sp>
      <p:sp>
        <p:nvSpPr>
          <p:cNvPr id="27" name="Slide Number Placeholder 26"/>
          <p:cNvSpPr>
            <a:spLocks noGrp="1"/>
          </p:cNvSpPr>
          <p:nvPr>
            <p:ph type="sldNum" sz="quarter" idx="12"/>
          </p:nvPr>
        </p:nvSpPr>
        <p:spPr/>
        <p:txBody>
          <a:bodyPr/>
          <a:lstStyle/>
          <a:p>
            <a:fld id="{AB574662-C843-49A0-8626-DDDC87566689}" type="slidenum">
              <a:rPr lang="en-US" altLang="en-US" smtClean="0"/>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2FCEE86F-B82D-4AB2-AB44-FBA54294744E}" type="slidenum">
              <a:rPr lang="en-US" altLang="en-US" smtClean="0"/>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4A0B702-E919-4301-95DD-17B984A42A6D}" type="slidenum">
              <a:rPr lang="en-US" altLang="en-US" smtClean="0"/>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26EC01F9-D882-491B-BF45-88A1597DB936}"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1ECEB68F-9B63-4BBD-B60D-ADC1DE4A78C1}" type="slidenum">
              <a:rPr lang="en-US" altLang="en-US" smtClean="0"/>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D0830722-94D4-4B00-A65C-B355148081A4}" type="slidenum">
              <a:rPr lang="en-US" altLang="en-US" smtClean="0"/>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086390C-EAC3-4915-8335-AB766DBEA9B1}" type="slidenum">
              <a:rPr lang="en-US" altLang="en-US" smtClean="0"/>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1C3EC749-3952-43D1-BB4D-851381C60F9D}"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B89D9C9-F29E-471E-87A7-CD5A93808DA3}" type="slidenum">
              <a:rPr lang="en-US" altLang="en-US"/>
              <a:pPr/>
              <a:t>‹#›</a:t>
            </a:fld>
            <a:endParaRPr lang="en-US" altLang="en-US" dirty="0"/>
          </a:p>
        </p:txBody>
      </p:sp>
    </p:spTree>
    <p:extLst>
      <p:ext uri="{BB962C8B-B14F-4D97-AF65-F5344CB8AC3E}">
        <p14:creationId xmlns:p14="http://schemas.microsoft.com/office/powerpoint/2010/main" xmlns="" val="271764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a:xfrm>
            <a:off x="8077200" y="6356350"/>
            <a:ext cx="609600" cy="365125"/>
          </a:xfrm>
        </p:spPr>
        <p:txBody>
          <a:bodyPr/>
          <a:lstStyle/>
          <a:p>
            <a:fld id="{2632ECD4-DC22-46ED-AA54-B7EEDBDE91AC}" type="slidenum">
              <a:rPr lang="en-US" altLang="en-US" smtClean="0"/>
              <a:pPr/>
              <a:t>‹#›</a:t>
            </a:fld>
            <a:endParaRPr lang="en-US" alt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15E917C-4501-4C64-A1A4-DC5FE8605E3B}" type="slidenum">
              <a:rPr lang="en-US" altLang="en-US" smtClean="0"/>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F1F74F7-67E4-48DF-BCCA-7B0BAA948BD5}"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DCEA86E-102B-4A45-840D-38D193820359}" type="slidenum">
              <a:rPr lang="en-US" altLang="en-US"/>
              <a:pPr/>
              <a:t>‹#›</a:t>
            </a:fld>
            <a:endParaRPr lang="en-US" altLang="en-US" dirty="0"/>
          </a:p>
        </p:txBody>
      </p:sp>
    </p:spTree>
    <p:extLst>
      <p:ext uri="{BB962C8B-B14F-4D97-AF65-F5344CB8AC3E}">
        <p14:creationId xmlns:p14="http://schemas.microsoft.com/office/powerpoint/2010/main" xmlns="" val="324129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39A4B54-2FD5-47A5-868E-3D273BE4654D}" type="slidenum">
              <a:rPr lang="en-US" altLang="en-US"/>
              <a:pPr/>
              <a:t>‹#›</a:t>
            </a:fld>
            <a:endParaRPr lang="en-US" altLang="en-US" dirty="0"/>
          </a:p>
        </p:txBody>
      </p:sp>
    </p:spTree>
    <p:extLst>
      <p:ext uri="{BB962C8B-B14F-4D97-AF65-F5344CB8AC3E}">
        <p14:creationId xmlns:p14="http://schemas.microsoft.com/office/powerpoint/2010/main" xmlns="" val="738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B780EC59-C81F-4EB9-91FF-2A34EB0A6B2B}" type="slidenum">
              <a:rPr lang="en-US" altLang="en-US"/>
              <a:pPr/>
              <a:t>‹#›</a:t>
            </a:fld>
            <a:endParaRPr lang="en-US" altLang="en-US" dirty="0"/>
          </a:p>
        </p:txBody>
      </p:sp>
    </p:spTree>
    <p:extLst>
      <p:ext uri="{BB962C8B-B14F-4D97-AF65-F5344CB8AC3E}">
        <p14:creationId xmlns:p14="http://schemas.microsoft.com/office/powerpoint/2010/main" xmlns="" val="4594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5651EEB-D880-4BDB-A7CE-099B7000A95C}" type="slidenum">
              <a:rPr lang="en-US" altLang="en-US"/>
              <a:pPr/>
              <a:t>‹#›</a:t>
            </a:fld>
            <a:endParaRPr lang="en-US" altLang="en-US" dirty="0"/>
          </a:p>
        </p:txBody>
      </p:sp>
    </p:spTree>
    <p:extLst>
      <p:ext uri="{BB962C8B-B14F-4D97-AF65-F5344CB8AC3E}">
        <p14:creationId xmlns:p14="http://schemas.microsoft.com/office/powerpoint/2010/main" xmlns="" val="187556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7D1BAF4E-B210-44F7-AF52-6240F295D0E6}" type="slidenum">
              <a:rPr lang="en-US" altLang="en-US"/>
              <a:pPr/>
              <a:t>‹#›</a:t>
            </a:fld>
            <a:endParaRPr lang="en-US" altLang="en-US" dirty="0"/>
          </a:p>
        </p:txBody>
      </p:sp>
    </p:spTree>
    <p:extLst>
      <p:ext uri="{BB962C8B-B14F-4D97-AF65-F5344CB8AC3E}">
        <p14:creationId xmlns:p14="http://schemas.microsoft.com/office/powerpoint/2010/main" xmlns="" val="213983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E69799A-D315-4333-9402-B00593EBBE3F}" type="slidenum">
              <a:rPr lang="en-US" altLang="en-US"/>
              <a:pPr/>
              <a:t>‹#›</a:t>
            </a:fld>
            <a:endParaRPr lang="en-US" altLang="en-US" dirty="0"/>
          </a:p>
        </p:txBody>
      </p:sp>
    </p:spTree>
    <p:extLst>
      <p:ext uri="{BB962C8B-B14F-4D97-AF65-F5344CB8AC3E}">
        <p14:creationId xmlns:p14="http://schemas.microsoft.com/office/powerpoint/2010/main" xmlns="" val="35868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B8EECEB-B28A-466B-BAFC-524B1DE99B13}" type="slidenum">
              <a:rPr lang="en-US" altLang="en-US"/>
              <a:pPr/>
              <a:t>‹#›</a:t>
            </a:fld>
            <a:endParaRPr lang="en-US" altLang="en-US" dirty="0"/>
          </a:p>
        </p:txBody>
      </p:sp>
    </p:spTree>
    <p:extLst>
      <p:ext uri="{BB962C8B-B14F-4D97-AF65-F5344CB8AC3E}">
        <p14:creationId xmlns:p14="http://schemas.microsoft.com/office/powerpoint/2010/main" xmlns="" val="151673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4D6EB">
                <a:lumMod val="21000"/>
                <a:lumOff val="79000"/>
              </a:srgbClr>
            </a:gs>
            <a:gs pos="87000">
              <a:schemeClr val="bg1"/>
            </a:gs>
          </a:gsLst>
          <a:lin ang="48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defRPr>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defRPr>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defRPr>
            </a:lvl1pPr>
          </a:lstStyle>
          <a:p>
            <a:fld id="{2DEBCCD0-E54D-4E17-A029-E626050BC98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4D6EB">
                <a:lumMod val="21000"/>
                <a:lumOff val="79000"/>
              </a:srgbClr>
            </a:gs>
            <a:gs pos="87000">
              <a:schemeClr val="bg1"/>
            </a:gs>
          </a:gsLst>
          <a:lin ang="48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EBCCD0-E54D-4E17-A029-E626050BC98D}" type="slidenum">
              <a:rPr lang="en-US" altLang="en-US" smtClean="0"/>
              <a:pPr/>
              <a:t>‹#›</a:t>
            </a:fld>
            <a:endParaRPr lang="en-US" alt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31.png"/><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7.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31.png"/><Relationship Id="rId9" Type="http://schemas.openxmlformats.org/officeDocument/2006/relationships/image" Target="../media/image7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6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90.jpeg"/></Relationships>
</file>

<file path=ppt/slides/_rels/slide64.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6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100.jpeg"/><Relationship Id="rId4" Type="http://schemas.openxmlformats.org/officeDocument/2006/relationships/image" Target="../media/image99.jpeg"/></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7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0" y="274638"/>
            <a:ext cx="8229600" cy="868362"/>
          </a:xfrm>
        </p:spPr>
        <p:txBody>
          <a:bodyPr>
            <a:normAutofit fontScale="90000"/>
          </a:bodyPr>
          <a:lstStyle/>
          <a:p>
            <a:r>
              <a:rPr lang="en-US" altLang="en-US" sz="4000" dirty="0"/>
              <a:t>      </a:t>
            </a:r>
            <a:r>
              <a:rPr lang="en-US" altLang="en-US" sz="6000" b="1" u="sng" dirty="0"/>
              <a:t>Welcome to</a:t>
            </a:r>
          </a:p>
        </p:txBody>
      </p:sp>
      <p:pic>
        <p:nvPicPr>
          <p:cNvPr id="1566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828800"/>
            <a:ext cx="5948363"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3000" advClick="0" advTm="3000"/>
    </mc:Choice>
    <mc:Fallback>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20"/>
          <p:cNvSpPr>
            <a:spLocks noChangeArrowheads="1"/>
          </p:cNvSpPr>
          <p:nvPr/>
        </p:nvSpPr>
        <p:spPr bwMode="auto">
          <a:xfrm>
            <a:off x="3886200" y="1295400"/>
            <a:ext cx="15700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2400" u="sng" dirty="0">
                <a:solidFill>
                  <a:schemeClr val="tx1"/>
                </a:solidFill>
              </a:rPr>
              <a:t>Top view.</a:t>
            </a:r>
          </a:p>
        </p:txBody>
      </p:sp>
      <p:sp>
        <p:nvSpPr>
          <p:cNvPr id="8196" name="Line 4"/>
          <p:cNvSpPr>
            <a:spLocks noChangeShapeType="1"/>
          </p:cNvSpPr>
          <p:nvPr/>
        </p:nvSpPr>
        <p:spPr bwMode="auto">
          <a:xfrm flipH="1">
            <a:off x="29718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198" name="Line 6"/>
          <p:cNvSpPr>
            <a:spLocks noChangeShapeType="1"/>
          </p:cNvSpPr>
          <p:nvPr/>
        </p:nvSpPr>
        <p:spPr bwMode="auto">
          <a:xfrm>
            <a:off x="2971800" y="3352800"/>
            <a:ext cx="30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13" name="Line 21"/>
          <p:cNvSpPr>
            <a:spLocks noChangeShapeType="1"/>
          </p:cNvSpPr>
          <p:nvPr/>
        </p:nvSpPr>
        <p:spPr bwMode="auto">
          <a:xfrm flipH="1">
            <a:off x="3276600" y="28956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14" name="Line 22"/>
          <p:cNvSpPr>
            <a:spLocks noChangeShapeType="1"/>
          </p:cNvSpPr>
          <p:nvPr/>
        </p:nvSpPr>
        <p:spPr bwMode="auto">
          <a:xfrm>
            <a:off x="3276600" y="33528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15" name="Rectangle 23"/>
          <p:cNvSpPr>
            <a:spLocks noChangeArrowheads="1"/>
          </p:cNvSpPr>
          <p:nvPr/>
        </p:nvSpPr>
        <p:spPr bwMode="auto">
          <a:xfrm>
            <a:off x="3048000" y="3048000"/>
            <a:ext cx="419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8218" name="Rectangle 26"/>
          <p:cNvSpPr>
            <a:spLocks noChangeArrowheads="1"/>
          </p:cNvSpPr>
          <p:nvPr/>
        </p:nvSpPr>
        <p:spPr bwMode="auto">
          <a:xfrm>
            <a:off x="2667000" y="2971800"/>
            <a:ext cx="304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8206" name="Rectangle 14"/>
          <p:cNvSpPr>
            <a:spLocks noChangeArrowheads="1"/>
          </p:cNvSpPr>
          <p:nvPr/>
        </p:nvSpPr>
        <p:spPr bwMode="auto">
          <a:xfrm>
            <a:off x="1524000" y="3044825"/>
            <a:ext cx="4873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u="sng" dirty="0">
                <a:solidFill>
                  <a:schemeClr val="tx1"/>
                </a:solidFill>
              </a:rPr>
              <a:t>Pole</a:t>
            </a:r>
          </a:p>
        </p:txBody>
      </p:sp>
      <p:sp>
        <p:nvSpPr>
          <p:cNvPr id="8209" name="Rectangle 17"/>
          <p:cNvSpPr>
            <a:spLocks noChangeArrowheads="1"/>
          </p:cNvSpPr>
          <p:nvPr/>
        </p:nvSpPr>
        <p:spPr bwMode="auto">
          <a:xfrm>
            <a:off x="2667000" y="3886200"/>
            <a:ext cx="10033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u="sng" dirty="0">
                <a:solidFill>
                  <a:schemeClr val="tx1"/>
                </a:solidFill>
              </a:rPr>
              <a:t>Gate guides</a:t>
            </a:r>
          </a:p>
        </p:txBody>
      </p:sp>
      <p:sp>
        <p:nvSpPr>
          <p:cNvPr id="8210" name="Line 18"/>
          <p:cNvSpPr>
            <a:spLocks noChangeShapeType="1"/>
          </p:cNvSpPr>
          <p:nvPr/>
        </p:nvSpPr>
        <p:spPr bwMode="auto">
          <a:xfrm flipV="1">
            <a:off x="3124200" y="34290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16" name="Rectangle 24"/>
          <p:cNvSpPr>
            <a:spLocks noChangeArrowheads="1"/>
          </p:cNvSpPr>
          <p:nvPr/>
        </p:nvSpPr>
        <p:spPr bwMode="auto">
          <a:xfrm>
            <a:off x="4572000" y="3048000"/>
            <a:ext cx="457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u="sng" dirty="0">
                <a:solidFill>
                  <a:schemeClr val="tx1"/>
                </a:solidFill>
              </a:rPr>
              <a:t>Gate</a:t>
            </a:r>
          </a:p>
        </p:txBody>
      </p:sp>
      <p:sp>
        <p:nvSpPr>
          <p:cNvPr id="8217" name="Line 25"/>
          <p:cNvSpPr>
            <a:spLocks noChangeShapeType="1"/>
          </p:cNvSpPr>
          <p:nvPr/>
        </p:nvSpPr>
        <p:spPr bwMode="auto">
          <a:xfrm flipV="1">
            <a:off x="2971800" y="2971800"/>
            <a:ext cx="381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19" name="Line 27"/>
          <p:cNvSpPr>
            <a:spLocks noChangeShapeType="1"/>
          </p:cNvSpPr>
          <p:nvPr/>
        </p:nvSpPr>
        <p:spPr bwMode="auto">
          <a:xfrm>
            <a:off x="1981200" y="3200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8220" name="Rectangle 28"/>
          <p:cNvSpPr>
            <a:spLocks noChangeArrowheads="1"/>
          </p:cNvSpPr>
          <p:nvPr/>
        </p:nvSpPr>
        <p:spPr bwMode="auto">
          <a:xfrm>
            <a:off x="2971800" y="2057400"/>
            <a:ext cx="300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b="0" u="sng" dirty="0">
                <a:solidFill>
                  <a:schemeClr val="tx1"/>
                </a:solidFill>
              </a:rPr>
              <a:t>Close stopper and guide.</a:t>
            </a:r>
          </a:p>
        </p:txBody>
      </p:sp>
    </p:spTree>
  </p:cSld>
  <p:clrMapOvr>
    <a:masterClrMapping/>
  </p:clrMapOvr>
  <mc:AlternateContent xmlns:mc="http://schemas.openxmlformats.org/markup-compatibility/2006">
    <mc:Choice xmlns:p14="http://schemas.microsoft.com/office/powerpoint/2010/main" xmlns="" Requires="p14">
      <p:transition spd="slow" p14:dur="2000" advTm="18000"/>
    </mc:Choice>
    <mc:Fallback>
      <p:transition spd="slow" advTm="18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215"/>
                                        </p:tgtEl>
                                        <p:attrNameLst>
                                          <p:attrName>style.visibility</p:attrName>
                                        </p:attrNameLst>
                                      </p:cBhvr>
                                      <p:to>
                                        <p:strVal val="visible"/>
                                      </p:to>
                                    </p:set>
                                    <p:anim calcmode="lin" valueType="num">
                                      <p:cBhvr additive="base">
                                        <p:cTn id="33" dur="500" fill="hold"/>
                                        <p:tgtEl>
                                          <p:spTgt spid="8215"/>
                                        </p:tgtEl>
                                        <p:attrNameLst>
                                          <p:attrName>ppt_x</p:attrName>
                                        </p:attrNameLst>
                                      </p:cBhvr>
                                      <p:tavLst>
                                        <p:tav tm="0">
                                          <p:val>
                                            <p:strVal val="1+#ppt_w/2"/>
                                          </p:val>
                                        </p:tav>
                                        <p:tav tm="100000">
                                          <p:val>
                                            <p:strVal val="#ppt_x"/>
                                          </p:val>
                                        </p:tav>
                                      </p:tavLst>
                                    </p:anim>
                                    <p:anim calcmode="lin" valueType="num">
                                      <p:cBhvr additive="base">
                                        <p:cTn id="34" dur="500" fill="hold"/>
                                        <p:tgtEl>
                                          <p:spTgt spid="821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216"/>
                                        </p:tgtEl>
                                        <p:attrNameLst>
                                          <p:attrName>style.visibility</p:attrName>
                                        </p:attrNameLst>
                                      </p:cBhvr>
                                      <p:to>
                                        <p:strVal val="visible"/>
                                      </p:to>
                                    </p:set>
                                    <p:anim calcmode="lin" valueType="num">
                                      <p:cBhvr additive="base">
                                        <p:cTn id="37" dur="500" fill="hold"/>
                                        <p:tgtEl>
                                          <p:spTgt spid="8216"/>
                                        </p:tgtEl>
                                        <p:attrNameLst>
                                          <p:attrName>ppt_x</p:attrName>
                                        </p:attrNameLst>
                                      </p:cBhvr>
                                      <p:tavLst>
                                        <p:tav tm="0">
                                          <p:val>
                                            <p:strVal val="1+#ppt_w/2"/>
                                          </p:val>
                                        </p:tav>
                                        <p:tav tm="100000">
                                          <p:val>
                                            <p:strVal val="#ppt_x"/>
                                          </p:val>
                                        </p:tav>
                                      </p:tavLst>
                                    </p:anim>
                                    <p:anim calcmode="lin" valueType="num">
                                      <p:cBhvr additive="base">
                                        <p:cTn id="38" dur="500" fill="hold"/>
                                        <p:tgtEl>
                                          <p:spTgt spid="8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213" grpId="0" animBg="1"/>
      <p:bldP spid="8214" grpId="0" animBg="1"/>
      <p:bldP spid="8215" grpId="0" animBg="1"/>
      <p:bldP spid="8218" grpId="0" animBg="1"/>
      <p:bldP spid="8206" grpId="0"/>
      <p:bldP spid="8209" grpId="0"/>
      <p:bldP spid="8210" grpId="0" animBg="1"/>
      <p:bldP spid="8216" grpId="0"/>
      <p:bldP spid="8217" grpId="0" animBg="1"/>
      <p:bldP spid="8219" grpId="0" animBg="1"/>
      <p:bldP spid="82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563562"/>
          </a:xfrm>
        </p:spPr>
        <p:txBody>
          <a:bodyPr/>
          <a:lstStyle/>
          <a:p>
            <a:r>
              <a:rPr lang="en-US" altLang="en-US" sz="2000" b="1" u="sng" dirty="0"/>
              <a:t>Fitting the rack with </a:t>
            </a:r>
            <a:r>
              <a:rPr lang="en-US" altLang="en-US" sz="2000" b="1" u="sng" dirty="0" smtClean="0"/>
              <a:t>a gap </a:t>
            </a:r>
            <a:r>
              <a:rPr lang="en-US" altLang="en-US" sz="2000" b="1" u="sng" dirty="0"/>
              <a:t>between rack and pinion.</a:t>
            </a:r>
          </a:p>
        </p:txBody>
      </p:sp>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209800"/>
            <a:ext cx="7162800" cy="366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advTm="16000"/>
    </mc:Choice>
    <mc:Fallback>
      <p:transition spd="slow" advTm="16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447800"/>
            <a:ext cx="640080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89" name="Rectangle 5"/>
          <p:cNvSpPr>
            <a:spLocks noChangeArrowheads="1"/>
          </p:cNvSpPr>
          <p:nvPr/>
        </p:nvSpPr>
        <p:spPr bwMode="auto">
          <a:xfrm>
            <a:off x="762000" y="4724400"/>
            <a:ext cx="5907088"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400" b="0" dirty="0">
                <a:solidFill>
                  <a:schemeClr val="tx1"/>
                </a:solidFill>
              </a:rPr>
              <a:t>Place 4 x 2.5mm spacers between the motor and base plate.</a:t>
            </a:r>
          </a:p>
          <a:p>
            <a:pPr algn="l">
              <a:spcBef>
                <a:spcPct val="30000"/>
              </a:spcBef>
            </a:pPr>
            <a:r>
              <a:rPr lang="en-US" altLang="en-US" sz="1400" b="0" dirty="0">
                <a:solidFill>
                  <a:schemeClr val="tx1"/>
                </a:solidFill>
              </a:rPr>
              <a:t>( 2.5mm welding rods can be used for spacers ).</a:t>
            </a:r>
          </a:p>
          <a:p>
            <a:pPr algn="l">
              <a:spcBef>
                <a:spcPct val="30000"/>
              </a:spcBef>
            </a:pPr>
            <a:r>
              <a:rPr lang="en-US" altLang="en-US" sz="1400" b="0" dirty="0">
                <a:solidFill>
                  <a:schemeClr val="tx1"/>
                </a:solidFill>
              </a:rPr>
              <a:t>Hand tighten the fastening screws on the motor.</a:t>
            </a:r>
          </a:p>
          <a:p>
            <a:pPr algn="l">
              <a:spcBef>
                <a:spcPct val="30000"/>
              </a:spcBef>
            </a:pPr>
            <a:r>
              <a:rPr lang="en-US" altLang="en-US" sz="1400" b="0" dirty="0">
                <a:solidFill>
                  <a:schemeClr val="tx1"/>
                </a:solidFill>
              </a:rPr>
              <a:t>Now fit your rack.</a:t>
            </a:r>
          </a:p>
          <a:p>
            <a:pPr algn="l">
              <a:spcBef>
                <a:spcPct val="30000"/>
              </a:spcBef>
            </a:pPr>
            <a:r>
              <a:rPr lang="en-US" altLang="en-US" sz="1400" b="0" dirty="0">
                <a:solidFill>
                  <a:schemeClr val="tx1"/>
                </a:solidFill>
              </a:rPr>
              <a:t>Remove the spacers once the rack is fitted.</a:t>
            </a:r>
          </a:p>
          <a:p>
            <a:pPr algn="l">
              <a:spcBef>
                <a:spcPct val="30000"/>
              </a:spcBef>
            </a:pPr>
            <a:r>
              <a:rPr lang="en-US" altLang="en-US" sz="1400" b="0" dirty="0">
                <a:solidFill>
                  <a:schemeClr val="tx1"/>
                </a:solidFill>
              </a:rPr>
              <a:t>You should now have a even gap of 2.5 – 3mm between rack and pinion.</a:t>
            </a:r>
          </a:p>
        </p:txBody>
      </p:sp>
      <p:sp>
        <p:nvSpPr>
          <p:cNvPr id="16390" name="Rectangle 6"/>
          <p:cNvSpPr>
            <a:spLocks noChangeArrowheads="1"/>
          </p:cNvSpPr>
          <p:nvPr/>
        </p:nvSpPr>
        <p:spPr bwMode="auto">
          <a:xfrm>
            <a:off x="3810000" y="4267200"/>
            <a:ext cx="8747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400" u="sng" dirty="0">
                <a:solidFill>
                  <a:schemeClr val="tx1"/>
                </a:solidFill>
              </a:rPr>
              <a:t>Spacers</a:t>
            </a:r>
          </a:p>
        </p:txBody>
      </p:sp>
      <p:sp>
        <p:nvSpPr>
          <p:cNvPr id="16391" name="Rectangle 7"/>
          <p:cNvSpPr>
            <a:spLocks noChangeArrowheads="1"/>
          </p:cNvSpPr>
          <p:nvPr/>
        </p:nvSpPr>
        <p:spPr bwMode="auto">
          <a:xfrm>
            <a:off x="2209800" y="457200"/>
            <a:ext cx="4826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3200" u="sng" dirty="0">
                <a:solidFill>
                  <a:schemeClr val="tx1"/>
                </a:solidFill>
              </a:rPr>
              <a:t>How do we get the gap?</a:t>
            </a:r>
          </a:p>
        </p:txBody>
      </p:sp>
      <p:sp>
        <p:nvSpPr>
          <p:cNvPr id="16393" name="Line 9"/>
          <p:cNvSpPr>
            <a:spLocks noChangeShapeType="1"/>
          </p:cNvSpPr>
          <p:nvPr/>
        </p:nvSpPr>
        <p:spPr bwMode="auto">
          <a:xfrm flipH="1" flipV="1">
            <a:off x="1981200" y="3886200"/>
            <a:ext cx="167640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394" name="Line 10"/>
          <p:cNvSpPr>
            <a:spLocks noChangeShapeType="1"/>
          </p:cNvSpPr>
          <p:nvPr/>
        </p:nvSpPr>
        <p:spPr bwMode="auto">
          <a:xfrm flipV="1">
            <a:off x="4800600" y="3886200"/>
            <a:ext cx="205740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grpSp>
        <p:nvGrpSpPr>
          <p:cNvPr id="16413" name="Group 29"/>
          <p:cNvGrpSpPr>
            <a:grpSpLocks/>
          </p:cNvGrpSpPr>
          <p:nvPr/>
        </p:nvGrpSpPr>
        <p:grpSpPr bwMode="auto">
          <a:xfrm>
            <a:off x="1295400" y="1752600"/>
            <a:ext cx="6402388" cy="2516188"/>
            <a:chOff x="912" y="2016"/>
            <a:chExt cx="4033" cy="1585"/>
          </a:xfrm>
        </p:grpSpPr>
        <p:pic>
          <p:nvPicPr>
            <p:cNvPr id="16414" name="Picture 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 y="2016"/>
              <a:ext cx="3984" cy="1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415" name="Line 31"/>
            <p:cNvSpPr>
              <a:spLocks noChangeShapeType="1"/>
            </p:cNvSpPr>
            <p:nvPr/>
          </p:nvSpPr>
          <p:spPr bwMode="auto">
            <a:xfrm>
              <a:off x="912" y="3408"/>
              <a:ext cx="40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16" name="Line 32"/>
            <p:cNvSpPr>
              <a:spLocks noChangeShapeType="1"/>
            </p:cNvSpPr>
            <p:nvPr/>
          </p:nvSpPr>
          <p:spPr bwMode="auto">
            <a:xfrm>
              <a:off x="912" y="3552"/>
              <a:ext cx="40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17" name="Line 33"/>
            <p:cNvSpPr>
              <a:spLocks noChangeShapeType="1"/>
            </p:cNvSpPr>
            <p:nvPr/>
          </p:nvSpPr>
          <p:spPr bwMode="auto">
            <a:xfrm flipV="1">
              <a:off x="912" y="3408"/>
              <a:ext cx="1"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18" name="Line 34"/>
            <p:cNvSpPr>
              <a:spLocks noChangeShapeType="1"/>
            </p:cNvSpPr>
            <p:nvPr/>
          </p:nvSpPr>
          <p:spPr bwMode="auto">
            <a:xfrm flipV="1">
              <a:off x="4944" y="3408"/>
              <a:ext cx="1"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19" name="Line 35"/>
            <p:cNvSpPr>
              <a:spLocks noChangeShapeType="1"/>
            </p:cNvSpPr>
            <p:nvPr/>
          </p:nvSpPr>
          <p:spPr bwMode="auto">
            <a:xfrm>
              <a:off x="1104"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0" name="Line 36"/>
            <p:cNvSpPr>
              <a:spLocks noChangeShapeType="1"/>
            </p:cNvSpPr>
            <p:nvPr/>
          </p:nvSpPr>
          <p:spPr bwMode="auto">
            <a:xfrm>
              <a:off x="1152"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1" name="Line 37"/>
            <p:cNvSpPr>
              <a:spLocks noChangeShapeType="1"/>
            </p:cNvSpPr>
            <p:nvPr/>
          </p:nvSpPr>
          <p:spPr bwMode="auto">
            <a:xfrm>
              <a:off x="1056"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2" name="Line 38"/>
            <p:cNvSpPr>
              <a:spLocks noChangeShapeType="1"/>
            </p:cNvSpPr>
            <p:nvPr/>
          </p:nvSpPr>
          <p:spPr bwMode="auto">
            <a:xfrm>
              <a:off x="1200"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3" name="Line 39"/>
            <p:cNvSpPr>
              <a:spLocks noChangeShapeType="1"/>
            </p:cNvSpPr>
            <p:nvPr/>
          </p:nvSpPr>
          <p:spPr bwMode="auto">
            <a:xfrm>
              <a:off x="4704"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4" name="Line 40"/>
            <p:cNvSpPr>
              <a:spLocks noChangeShapeType="1"/>
            </p:cNvSpPr>
            <p:nvPr/>
          </p:nvSpPr>
          <p:spPr bwMode="auto">
            <a:xfrm>
              <a:off x="4752"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5" name="Line 41"/>
            <p:cNvSpPr>
              <a:spLocks noChangeShapeType="1"/>
            </p:cNvSpPr>
            <p:nvPr/>
          </p:nvSpPr>
          <p:spPr bwMode="auto">
            <a:xfrm>
              <a:off x="4800"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6" name="Line 42"/>
            <p:cNvSpPr>
              <a:spLocks noChangeShapeType="1"/>
            </p:cNvSpPr>
            <p:nvPr/>
          </p:nvSpPr>
          <p:spPr bwMode="auto">
            <a:xfrm>
              <a:off x="4656" y="3552"/>
              <a:ext cx="1"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7" name="Line 43"/>
            <p:cNvSpPr>
              <a:spLocks noChangeShapeType="1"/>
            </p:cNvSpPr>
            <p:nvPr/>
          </p:nvSpPr>
          <p:spPr bwMode="auto">
            <a:xfrm>
              <a:off x="1056" y="3600"/>
              <a:ext cx="144" cy="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6428" name="Line 44"/>
            <p:cNvSpPr>
              <a:spLocks noChangeShapeType="1"/>
            </p:cNvSpPr>
            <p:nvPr/>
          </p:nvSpPr>
          <p:spPr bwMode="auto">
            <a:xfrm>
              <a:off x="4656" y="3600"/>
              <a:ext cx="144" cy="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grpSp>
    </p:spTree>
  </p:cSld>
  <p:clrMapOvr>
    <a:masterClrMapping/>
  </p:clrMapOvr>
  <mc:AlternateContent xmlns:mc="http://schemas.openxmlformats.org/markup-compatibility/2006">
    <mc:Choice xmlns:p14="http://schemas.microsoft.com/office/powerpoint/2010/main" xmlns="" Requires="p14">
      <p:transition spd="slow" p14:dur="2000" advTm="23000"/>
    </mc:Choice>
    <mc:Fallback>
      <p:transition spd="slow" advTm="2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 calcmode="lin" valueType="num">
                                      <p:cBhvr>
                                        <p:cTn id="9" dur="500" fill="hold"/>
                                        <p:tgtEl>
                                          <p:spTgt spid="16388"/>
                                        </p:tgtEl>
                                        <p:attrNameLst>
                                          <p:attrName>style.rotation</p:attrName>
                                        </p:attrNameLst>
                                      </p:cBhvr>
                                      <p:tavLst>
                                        <p:tav tm="0">
                                          <p:val>
                                            <p:fltVal val="90"/>
                                          </p:val>
                                        </p:tav>
                                        <p:tav tm="100000">
                                          <p:val>
                                            <p:fltVal val="0"/>
                                          </p:val>
                                        </p:tav>
                                      </p:tavLst>
                                    </p:anim>
                                    <p:animEffect transition="in" filter="fade">
                                      <p:cBhvr>
                                        <p:cTn id="10" dur="500"/>
                                        <p:tgtEl>
                                          <p:spTgt spid="1638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6390"/>
                                        </p:tgtEl>
                                        <p:attrNameLst>
                                          <p:attrName>style.visibility</p:attrName>
                                        </p:attrNameLst>
                                      </p:cBhvr>
                                      <p:to>
                                        <p:strVal val="visible"/>
                                      </p:to>
                                    </p:set>
                                    <p:anim calcmode="lin" valueType="num">
                                      <p:cBhvr>
                                        <p:cTn id="13" dur="500" fill="hold"/>
                                        <p:tgtEl>
                                          <p:spTgt spid="16390"/>
                                        </p:tgtEl>
                                        <p:attrNameLst>
                                          <p:attrName>ppt_w</p:attrName>
                                        </p:attrNameLst>
                                      </p:cBhvr>
                                      <p:tavLst>
                                        <p:tav tm="0">
                                          <p:val>
                                            <p:fltVal val="0"/>
                                          </p:val>
                                        </p:tav>
                                        <p:tav tm="100000">
                                          <p:val>
                                            <p:strVal val="#ppt_w"/>
                                          </p:val>
                                        </p:tav>
                                      </p:tavLst>
                                    </p:anim>
                                    <p:anim calcmode="lin" valueType="num">
                                      <p:cBhvr>
                                        <p:cTn id="14" dur="500" fill="hold"/>
                                        <p:tgtEl>
                                          <p:spTgt spid="16390"/>
                                        </p:tgtEl>
                                        <p:attrNameLst>
                                          <p:attrName>ppt_h</p:attrName>
                                        </p:attrNameLst>
                                      </p:cBhvr>
                                      <p:tavLst>
                                        <p:tav tm="0">
                                          <p:val>
                                            <p:fltVal val="0"/>
                                          </p:val>
                                        </p:tav>
                                        <p:tav tm="100000">
                                          <p:val>
                                            <p:strVal val="#ppt_h"/>
                                          </p:val>
                                        </p:tav>
                                      </p:tavLst>
                                    </p:anim>
                                    <p:anim calcmode="lin" valueType="num">
                                      <p:cBhvr>
                                        <p:cTn id="15" dur="500" fill="hold"/>
                                        <p:tgtEl>
                                          <p:spTgt spid="16390"/>
                                        </p:tgtEl>
                                        <p:attrNameLst>
                                          <p:attrName>style.rotation</p:attrName>
                                        </p:attrNameLst>
                                      </p:cBhvr>
                                      <p:tavLst>
                                        <p:tav tm="0">
                                          <p:val>
                                            <p:fltVal val="90"/>
                                          </p:val>
                                        </p:tav>
                                        <p:tav tm="100000">
                                          <p:val>
                                            <p:fltVal val="0"/>
                                          </p:val>
                                        </p:tav>
                                      </p:tavLst>
                                    </p:anim>
                                    <p:animEffect transition="in" filter="fade">
                                      <p:cBhvr>
                                        <p:cTn id="16" dur="500"/>
                                        <p:tgtEl>
                                          <p:spTgt spid="1639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6394"/>
                                        </p:tgtEl>
                                        <p:attrNameLst>
                                          <p:attrName>style.visibility</p:attrName>
                                        </p:attrNameLst>
                                      </p:cBhvr>
                                      <p:to>
                                        <p:strVal val="visible"/>
                                      </p:to>
                                    </p:set>
                                    <p:anim calcmode="lin" valueType="num">
                                      <p:cBhvr>
                                        <p:cTn id="19" dur="500" fill="hold"/>
                                        <p:tgtEl>
                                          <p:spTgt spid="16394"/>
                                        </p:tgtEl>
                                        <p:attrNameLst>
                                          <p:attrName>ppt_w</p:attrName>
                                        </p:attrNameLst>
                                      </p:cBhvr>
                                      <p:tavLst>
                                        <p:tav tm="0">
                                          <p:val>
                                            <p:fltVal val="0"/>
                                          </p:val>
                                        </p:tav>
                                        <p:tav tm="100000">
                                          <p:val>
                                            <p:strVal val="#ppt_w"/>
                                          </p:val>
                                        </p:tav>
                                      </p:tavLst>
                                    </p:anim>
                                    <p:anim calcmode="lin" valueType="num">
                                      <p:cBhvr>
                                        <p:cTn id="20" dur="500" fill="hold"/>
                                        <p:tgtEl>
                                          <p:spTgt spid="16394"/>
                                        </p:tgtEl>
                                        <p:attrNameLst>
                                          <p:attrName>ppt_h</p:attrName>
                                        </p:attrNameLst>
                                      </p:cBhvr>
                                      <p:tavLst>
                                        <p:tav tm="0">
                                          <p:val>
                                            <p:fltVal val="0"/>
                                          </p:val>
                                        </p:tav>
                                        <p:tav tm="100000">
                                          <p:val>
                                            <p:strVal val="#ppt_h"/>
                                          </p:val>
                                        </p:tav>
                                      </p:tavLst>
                                    </p:anim>
                                    <p:anim calcmode="lin" valueType="num">
                                      <p:cBhvr>
                                        <p:cTn id="21" dur="500" fill="hold"/>
                                        <p:tgtEl>
                                          <p:spTgt spid="16394"/>
                                        </p:tgtEl>
                                        <p:attrNameLst>
                                          <p:attrName>style.rotation</p:attrName>
                                        </p:attrNameLst>
                                      </p:cBhvr>
                                      <p:tavLst>
                                        <p:tav tm="0">
                                          <p:val>
                                            <p:fltVal val="90"/>
                                          </p:val>
                                        </p:tav>
                                        <p:tav tm="100000">
                                          <p:val>
                                            <p:fltVal val="0"/>
                                          </p:val>
                                        </p:tav>
                                      </p:tavLst>
                                    </p:anim>
                                    <p:animEffect transition="in" filter="fade">
                                      <p:cBhvr>
                                        <p:cTn id="22" dur="500"/>
                                        <p:tgtEl>
                                          <p:spTgt spid="16394"/>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16393"/>
                                        </p:tgtEl>
                                        <p:attrNameLst>
                                          <p:attrName>style.visibility</p:attrName>
                                        </p:attrNameLst>
                                      </p:cBhvr>
                                      <p:to>
                                        <p:strVal val="visible"/>
                                      </p:to>
                                    </p:set>
                                    <p:anim calcmode="lin" valueType="num">
                                      <p:cBhvr>
                                        <p:cTn id="25" dur="500" fill="hold"/>
                                        <p:tgtEl>
                                          <p:spTgt spid="16393"/>
                                        </p:tgtEl>
                                        <p:attrNameLst>
                                          <p:attrName>ppt_w</p:attrName>
                                        </p:attrNameLst>
                                      </p:cBhvr>
                                      <p:tavLst>
                                        <p:tav tm="0">
                                          <p:val>
                                            <p:fltVal val="0"/>
                                          </p:val>
                                        </p:tav>
                                        <p:tav tm="100000">
                                          <p:val>
                                            <p:strVal val="#ppt_w"/>
                                          </p:val>
                                        </p:tav>
                                      </p:tavLst>
                                    </p:anim>
                                    <p:anim calcmode="lin" valueType="num">
                                      <p:cBhvr>
                                        <p:cTn id="26" dur="500" fill="hold"/>
                                        <p:tgtEl>
                                          <p:spTgt spid="16393"/>
                                        </p:tgtEl>
                                        <p:attrNameLst>
                                          <p:attrName>ppt_h</p:attrName>
                                        </p:attrNameLst>
                                      </p:cBhvr>
                                      <p:tavLst>
                                        <p:tav tm="0">
                                          <p:val>
                                            <p:fltVal val="0"/>
                                          </p:val>
                                        </p:tav>
                                        <p:tav tm="100000">
                                          <p:val>
                                            <p:strVal val="#ppt_h"/>
                                          </p:val>
                                        </p:tav>
                                      </p:tavLst>
                                    </p:anim>
                                    <p:anim calcmode="lin" valueType="num">
                                      <p:cBhvr>
                                        <p:cTn id="27" dur="500" fill="hold"/>
                                        <p:tgtEl>
                                          <p:spTgt spid="16393"/>
                                        </p:tgtEl>
                                        <p:attrNameLst>
                                          <p:attrName>style.rotation</p:attrName>
                                        </p:attrNameLst>
                                      </p:cBhvr>
                                      <p:tavLst>
                                        <p:tav tm="0">
                                          <p:val>
                                            <p:fltVal val="90"/>
                                          </p:val>
                                        </p:tav>
                                        <p:tav tm="100000">
                                          <p:val>
                                            <p:fltVal val="0"/>
                                          </p:val>
                                        </p:tav>
                                      </p:tavLst>
                                    </p:anim>
                                    <p:animEffect transition="in" filter="fade">
                                      <p:cBhvr>
                                        <p:cTn id="28" dur="500"/>
                                        <p:tgtEl>
                                          <p:spTgt spid="16393"/>
                                        </p:tgtEl>
                                      </p:cBhvr>
                                    </p:animEffect>
                                  </p:childTnLst>
                                </p:cTn>
                              </p:par>
                              <p:par>
                                <p:cTn id="29" presetID="1" presetClass="entr" presetSubtype="0" fill="hold" nodeType="withEffect">
                                  <p:stCondLst>
                                    <p:cond delay="0"/>
                                  </p:stCondLst>
                                  <p:childTnLst>
                                    <p:set>
                                      <p:cBhvr>
                                        <p:cTn id="30"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389">
                                            <p:txEl>
                                              <p:pRg st="4" end="4"/>
                                            </p:txEl>
                                          </p:spTgt>
                                        </p:tgtEl>
                                        <p:attrNameLst>
                                          <p:attrName>style.visibility</p:attrName>
                                        </p:attrNameLst>
                                      </p:cBhvr>
                                      <p:to>
                                        <p:strVal val="visible"/>
                                      </p:to>
                                    </p:set>
                                  </p:childTnLst>
                                </p:cTn>
                              </p:par>
                              <p:par>
                                <p:cTn id="47" presetID="1" presetClass="exit" presetSubtype="0" fill="hold" nodeType="withEffect">
                                  <p:stCondLst>
                                    <p:cond delay="0"/>
                                  </p:stCondLst>
                                  <p:iterate type="lt">
                                    <p:tmAbs val="0"/>
                                  </p:iterate>
                                  <p:childTnLst>
                                    <p:set>
                                      <p:cBhvr>
                                        <p:cTn id="48" dur="1" fill="hold">
                                          <p:stCondLst>
                                            <p:cond delay="0"/>
                                          </p:stCondLst>
                                        </p:cTn>
                                        <p:tgtEl>
                                          <p:spTgt spid="16388"/>
                                        </p:tgtEl>
                                        <p:attrNameLst>
                                          <p:attrName>style.visibility</p:attrName>
                                        </p:attrNameLst>
                                      </p:cBhvr>
                                      <p:to>
                                        <p:strVal val="hidden"/>
                                      </p:to>
                                    </p:set>
                                  </p:childTnLst>
                                </p:cTn>
                              </p:par>
                              <p:par>
                                <p:cTn id="49" presetID="1" presetClass="exit" presetSubtype="0" fill="hold" grpId="1" nodeType="withEffect">
                                  <p:stCondLst>
                                    <p:cond delay="0"/>
                                  </p:stCondLst>
                                  <p:iterate type="lt">
                                    <p:tmAbs val="0"/>
                                  </p:iterate>
                                  <p:childTnLst>
                                    <p:set>
                                      <p:cBhvr>
                                        <p:cTn id="50" dur="1" fill="hold">
                                          <p:stCondLst>
                                            <p:cond delay="0"/>
                                          </p:stCondLst>
                                        </p:cTn>
                                        <p:tgtEl>
                                          <p:spTgt spid="16393"/>
                                        </p:tgtEl>
                                        <p:attrNameLst>
                                          <p:attrName>style.visibility</p:attrName>
                                        </p:attrNameLst>
                                      </p:cBhvr>
                                      <p:to>
                                        <p:strVal val="hidden"/>
                                      </p:to>
                                    </p:set>
                                  </p:childTnLst>
                                </p:cTn>
                              </p:par>
                              <p:par>
                                <p:cTn id="51" presetID="1" presetClass="exit" presetSubtype="0" fill="hold" grpId="1" nodeType="withEffect">
                                  <p:stCondLst>
                                    <p:cond delay="0"/>
                                  </p:stCondLst>
                                  <p:iterate type="lt">
                                    <p:tmAbs val="0"/>
                                  </p:iterate>
                                  <p:childTnLst>
                                    <p:set>
                                      <p:cBhvr>
                                        <p:cTn id="52" dur="1" fill="hold">
                                          <p:stCondLst>
                                            <p:cond delay="0"/>
                                          </p:stCondLst>
                                        </p:cTn>
                                        <p:tgtEl>
                                          <p:spTgt spid="16390"/>
                                        </p:tgtEl>
                                        <p:attrNameLst>
                                          <p:attrName>style.visibility</p:attrName>
                                        </p:attrNameLst>
                                      </p:cBhvr>
                                      <p:to>
                                        <p:strVal val="hidden"/>
                                      </p:to>
                                    </p:set>
                                  </p:childTnLst>
                                </p:cTn>
                              </p:par>
                              <p:par>
                                <p:cTn id="53" presetID="1" presetClass="exit" presetSubtype="0" fill="hold" grpId="1" nodeType="withEffect">
                                  <p:stCondLst>
                                    <p:cond delay="0"/>
                                  </p:stCondLst>
                                  <p:iterate type="lt">
                                    <p:tmAbs val="0"/>
                                  </p:iterate>
                                  <p:childTnLst>
                                    <p:set>
                                      <p:cBhvr>
                                        <p:cTn id="54" dur="1" fill="hold">
                                          <p:stCondLst>
                                            <p:cond delay="0"/>
                                          </p:stCondLst>
                                        </p:cTn>
                                        <p:tgtEl>
                                          <p:spTgt spid="1639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641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0" grpId="1"/>
      <p:bldP spid="16393" grpId="0" animBg="1"/>
      <p:bldP spid="16393" grpId="1" animBg="1"/>
      <p:bldP spid="16394" grpId="0" animBg="1"/>
      <p:bldP spid="1639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48238" y="25098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63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590800"/>
            <a:ext cx="5257800" cy="17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63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1752600"/>
            <a:ext cx="333375"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6373" name="Rectangle 5"/>
          <p:cNvSpPr>
            <a:spLocks noChangeArrowheads="1"/>
          </p:cNvSpPr>
          <p:nvPr/>
        </p:nvSpPr>
        <p:spPr bwMode="auto">
          <a:xfrm>
            <a:off x="990600" y="1066800"/>
            <a:ext cx="7026275"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400" b="0" dirty="0">
                <a:solidFill>
                  <a:schemeClr val="tx1"/>
                </a:solidFill>
              </a:rPr>
              <a:t>1) Ensure that the motor is parallel with the rack.</a:t>
            </a:r>
          </a:p>
          <a:p>
            <a:pPr algn="l">
              <a:spcBef>
                <a:spcPct val="30000"/>
              </a:spcBef>
            </a:pPr>
            <a:r>
              <a:rPr lang="en-US" altLang="en-US" sz="1400" b="0" dirty="0">
                <a:solidFill>
                  <a:schemeClr val="tx1"/>
                </a:solidFill>
              </a:rPr>
              <a:t>2) Ensure that the motor is free from the rack throughout the travel distance of the gate.</a:t>
            </a:r>
          </a:p>
          <a:p>
            <a:pPr algn="l">
              <a:spcBef>
                <a:spcPct val="30000"/>
              </a:spcBef>
            </a:pPr>
            <a:r>
              <a:rPr lang="en-US" altLang="en-US" sz="1400" b="0" dirty="0">
                <a:solidFill>
                  <a:schemeClr val="tx1"/>
                </a:solidFill>
              </a:rPr>
              <a:t>3) Fastening of the mounting screws can now commence.</a:t>
            </a:r>
          </a:p>
        </p:txBody>
      </p:sp>
      <p:sp>
        <p:nvSpPr>
          <p:cNvPr id="186374" name="Line 6"/>
          <p:cNvSpPr>
            <a:spLocks noChangeShapeType="1"/>
          </p:cNvSpPr>
          <p:nvPr/>
        </p:nvSpPr>
        <p:spPr bwMode="auto">
          <a:xfrm>
            <a:off x="4648200" y="35052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75" name="Line 7"/>
          <p:cNvSpPr>
            <a:spLocks noChangeShapeType="1"/>
          </p:cNvSpPr>
          <p:nvPr/>
        </p:nvSpPr>
        <p:spPr bwMode="auto">
          <a:xfrm>
            <a:off x="5257800" y="35052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76" name="Line 8"/>
          <p:cNvSpPr>
            <a:spLocks noChangeShapeType="1"/>
          </p:cNvSpPr>
          <p:nvPr/>
        </p:nvSpPr>
        <p:spPr bwMode="auto">
          <a:xfrm>
            <a:off x="2286000" y="3886200"/>
            <a:ext cx="5029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77" name="Line 9"/>
          <p:cNvSpPr>
            <a:spLocks noChangeShapeType="1"/>
          </p:cNvSpPr>
          <p:nvPr/>
        </p:nvSpPr>
        <p:spPr bwMode="auto">
          <a:xfrm>
            <a:off x="2286000" y="3886200"/>
            <a:ext cx="0" cy="1295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78" name="Line 10"/>
          <p:cNvSpPr>
            <a:spLocks noChangeShapeType="1"/>
          </p:cNvSpPr>
          <p:nvPr/>
        </p:nvSpPr>
        <p:spPr bwMode="auto">
          <a:xfrm>
            <a:off x="7315200" y="3886200"/>
            <a:ext cx="0" cy="1295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79" name="Line 11"/>
          <p:cNvSpPr>
            <a:spLocks noChangeShapeType="1"/>
          </p:cNvSpPr>
          <p:nvPr/>
        </p:nvSpPr>
        <p:spPr bwMode="auto">
          <a:xfrm>
            <a:off x="2286000" y="5181600"/>
            <a:ext cx="2362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0" name="Line 12"/>
          <p:cNvSpPr>
            <a:spLocks noChangeShapeType="1"/>
          </p:cNvSpPr>
          <p:nvPr/>
        </p:nvSpPr>
        <p:spPr bwMode="auto">
          <a:xfrm>
            <a:off x="5105400" y="49530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1" name="Line 13"/>
          <p:cNvSpPr>
            <a:spLocks noChangeShapeType="1"/>
          </p:cNvSpPr>
          <p:nvPr/>
        </p:nvSpPr>
        <p:spPr bwMode="auto">
          <a:xfrm>
            <a:off x="5486400" y="5181600"/>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2" name="Line 14"/>
          <p:cNvSpPr>
            <a:spLocks noChangeShapeType="1"/>
          </p:cNvSpPr>
          <p:nvPr/>
        </p:nvSpPr>
        <p:spPr bwMode="auto">
          <a:xfrm>
            <a:off x="2514600" y="3657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3" name="Line 15"/>
          <p:cNvSpPr>
            <a:spLocks noChangeShapeType="1"/>
          </p:cNvSpPr>
          <p:nvPr/>
        </p:nvSpPr>
        <p:spPr bwMode="auto">
          <a:xfrm flipV="1">
            <a:off x="2514600" y="3429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4" name="Line 16"/>
          <p:cNvSpPr>
            <a:spLocks noChangeShapeType="1"/>
          </p:cNvSpPr>
          <p:nvPr/>
        </p:nvSpPr>
        <p:spPr bwMode="auto">
          <a:xfrm>
            <a:off x="6934200" y="3657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5" name="Line 17"/>
          <p:cNvSpPr>
            <a:spLocks noChangeShapeType="1"/>
          </p:cNvSpPr>
          <p:nvPr/>
        </p:nvSpPr>
        <p:spPr bwMode="auto">
          <a:xfrm flipV="1">
            <a:off x="6934200" y="3429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6" name="Line 18"/>
          <p:cNvSpPr>
            <a:spLocks noChangeShapeType="1"/>
          </p:cNvSpPr>
          <p:nvPr/>
        </p:nvSpPr>
        <p:spPr bwMode="auto">
          <a:xfrm flipV="1">
            <a:off x="4648200" y="4953000"/>
            <a:ext cx="4572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7" name="Line 19"/>
          <p:cNvSpPr>
            <a:spLocks noChangeShapeType="1"/>
          </p:cNvSpPr>
          <p:nvPr/>
        </p:nvSpPr>
        <p:spPr bwMode="auto">
          <a:xfrm flipV="1">
            <a:off x="5105400" y="51816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88" name="Rectangle 20"/>
          <p:cNvSpPr>
            <a:spLocks noChangeArrowheads="1"/>
          </p:cNvSpPr>
          <p:nvPr/>
        </p:nvSpPr>
        <p:spPr bwMode="auto">
          <a:xfrm>
            <a:off x="4267200" y="4267200"/>
            <a:ext cx="1030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2400" u="sng" dirty="0">
                <a:solidFill>
                  <a:schemeClr val="tx1"/>
                </a:solidFill>
              </a:rPr>
              <a:t>Motor</a:t>
            </a:r>
          </a:p>
        </p:txBody>
      </p:sp>
      <p:sp>
        <p:nvSpPr>
          <p:cNvPr id="186389" name="Line 21"/>
          <p:cNvSpPr>
            <a:spLocks noChangeShapeType="1"/>
          </p:cNvSpPr>
          <p:nvPr/>
        </p:nvSpPr>
        <p:spPr bwMode="auto">
          <a:xfrm flipH="1" flipV="1">
            <a:off x="1752600" y="2514600"/>
            <a:ext cx="762000" cy="1143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90" name="Line 22"/>
          <p:cNvSpPr>
            <a:spLocks noChangeShapeType="1"/>
          </p:cNvSpPr>
          <p:nvPr/>
        </p:nvSpPr>
        <p:spPr bwMode="auto">
          <a:xfrm flipH="1" flipV="1">
            <a:off x="2590800" y="2362200"/>
            <a:ext cx="4343400" cy="1295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86391" name="Rectangle 23"/>
          <p:cNvSpPr>
            <a:spLocks noChangeArrowheads="1"/>
          </p:cNvSpPr>
          <p:nvPr/>
        </p:nvSpPr>
        <p:spPr bwMode="auto">
          <a:xfrm>
            <a:off x="1143000" y="2209800"/>
            <a:ext cx="1470025" cy="346075"/>
          </a:xfrm>
          <a:prstGeom prst="rect">
            <a:avLst/>
          </a:prstGeom>
          <a:noFill/>
          <a:ln w="952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600" b="0" u="sng" dirty="0">
                <a:solidFill>
                  <a:schemeClr val="tx1"/>
                </a:solidFill>
              </a:rPr>
              <a:t>Must be equal</a:t>
            </a:r>
          </a:p>
        </p:txBody>
      </p:sp>
      <p:sp>
        <p:nvSpPr>
          <p:cNvPr id="186393" name="Rectangle 25"/>
          <p:cNvSpPr>
            <a:spLocks noChangeArrowheads="1"/>
          </p:cNvSpPr>
          <p:nvPr/>
        </p:nvSpPr>
        <p:spPr bwMode="auto">
          <a:xfrm>
            <a:off x="990600" y="228600"/>
            <a:ext cx="7010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r>
              <a:rPr lang="en-US" altLang="en-US" u="sng" dirty="0">
                <a:solidFill>
                  <a:schemeClr val="tx1"/>
                </a:solidFill>
              </a:rPr>
              <a:t>Final positioning required before tightening the motor mounting screws.</a:t>
            </a:r>
          </a:p>
        </p:txBody>
      </p:sp>
    </p:spTree>
  </p:cSld>
  <p:clrMapOvr>
    <a:masterClrMapping/>
  </p:clrMapOvr>
  <mc:AlternateContent xmlns:mc="http://schemas.openxmlformats.org/markup-compatibility/2006">
    <mc:Choice xmlns:p14="http://schemas.microsoft.com/office/powerpoint/2010/main" xmlns="" Requires="p14">
      <p:transition spd="slow" p14:dur="2000" advTm="21000"/>
    </mc:Choice>
    <mc:Fallback>
      <p:transition spd="slow" advTm="2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animEffect transition="in" filter="slide(fromBottom)">
                                      <p:cBhvr>
                                        <p:cTn id="7" dur="500"/>
                                        <p:tgtEl>
                                          <p:spTgt spid="18637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6391"/>
                                        </p:tgtEl>
                                        <p:attrNameLst>
                                          <p:attrName>style.visibility</p:attrName>
                                        </p:attrNameLst>
                                      </p:cBhvr>
                                      <p:to>
                                        <p:strVal val="visible"/>
                                      </p:to>
                                    </p:set>
                                    <p:animEffect transition="in" filter="dissolve">
                                      <p:cBhvr>
                                        <p:cTn id="10" dur="500"/>
                                        <p:tgtEl>
                                          <p:spTgt spid="18639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6389"/>
                                        </p:tgtEl>
                                        <p:attrNameLst>
                                          <p:attrName>style.visibility</p:attrName>
                                        </p:attrNameLst>
                                      </p:cBhvr>
                                      <p:to>
                                        <p:strVal val="visible"/>
                                      </p:to>
                                    </p:set>
                                    <p:animEffect transition="in" filter="dissolve">
                                      <p:cBhvr>
                                        <p:cTn id="13" dur="500"/>
                                        <p:tgtEl>
                                          <p:spTgt spid="18638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6390"/>
                                        </p:tgtEl>
                                        <p:attrNameLst>
                                          <p:attrName>style.visibility</p:attrName>
                                        </p:attrNameLst>
                                      </p:cBhvr>
                                      <p:to>
                                        <p:strVal val="visible"/>
                                      </p:to>
                                    </p:set>
                                    <p:animEffect transition="in" filter="dissolve">
                                      <p:cBhvr>
                                        <p:cTn id="16" dur="500"/>
                                        <p:tgtEl>
                                          <p:spTgt spid="1863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86373">
                                            <p:txEl>
                                              <p:pRg st="1" end="1"/>
                                            </p:txEl>
                                          </p:spTgt>
                                        </p:tgtEl>
                                        <p:attrNameLst>
                                          <p:attrName>style.visibility</p:attrName>
                                        </p:attrNameLst>
                                      </p:cBhvr>
                                      <p:to>
                                        <p:strVal val="visible"/>
                                      </p:to>
                                    </p:set>
                                    <p:animEffect transition="in" filter="slide(fromBottom)">
                                      <p:cBhvr>
                                        <p:cTn id="21" dur="500"/>
                                        <p:tgtEl>
                                          <p:spTgt spid="18637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86373">
                                            <p:txEl>
                                              <p:pRg st="2" end="2"/>
                                            </p:txEl>
                                          </p:spTgt>
                                        </p:tgtEl>
                                        <p:attrNameLst>
                                          <p:attrName>style.visibility</p:attrName>
                                        </p:attrNameLst>
                                      </p:cBhvr>
                                      <p:to>
                                        <p:strVal val="visible"/>
                                      </p:to>
                                    </p:set>
                                    <p:animEffect transition="in" filter="slide(fromBottom)">
                                      <p:cBhvr>
                                        <p:cTn id="26" dur="500"/>
                                        <p:tgtEl>
                                          <p:spTgt spid="1863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uiExpand="1" build="allAtOnce"/>
      <p:bldP spid="186389" grpId="0" animBg="1"/>
      <p:bldP spid="186390" grpId="0" animBg="1"/>
      <p:bldP spid="1863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0" y="0"/>
            <a:ext cx="8229600" cy="533400"/>
          </a:xfrm>
        </p:spPr>
        <p:txBody>
          <a:bodyPr/>
          <a:lstStyle/>
          <a:p>
            <a:r>
              <a:rPr lang="en-US" altLang="en-US" sz="2000" b="1" u="sng" dirty="0"/>
              <a:t>Fit the magnetic or spring limit actuators onto the rack.</a:t>
            </a:r>
          </a:p>
        </p:txBody>
      </p:sp>
      <p:pic>
        <p:nvPicPr>
          <p:cNvPr id="274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295400"/>
            <a:ext cx="6248400" cy="333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4436" name="Rectangle 4"/>
          <p:cNvSpPr>
            <a:spLocks noChangeArrowheads="1"/>
          </p:cNvSpPr>
          <p:nvPr/>
        </p:nvSpPr>
        <p:spPr bwMode="auto">
          <a:xfrm>
            <a:off x="685800" y="609600"/>
            <a:ext cx="5640388" cy="56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Please take note of the correct positioning of the actuator on the rack.</a:t>
            </a:r>
          </a:p>
          <a:p>
            <a:pPr algn="ctr">
              <a:spcBef>
                <a:spcPct val="20000"/>
              </a:spcBef>
            </a:pPr>
            <a:r>
              <a:rPr lang="en-US" altLang="en-US" sz="1400" b="0" dirty="0"/>
              <a:t>(The cylindrical shape must stand upright).</a:t>
            </a:r>
          </a:p>
        </p:txBody>
      </p:sp>
      <p:sp>
        <p:nvSpPr>
          <p:cNvPr id="274437" name="Line 5"/>
          <p:cNvSpPr>
            <a:spLocks noChangeShapeType="1"/>
          </p:cNvSpPr>
          <p:nvPr/>
        </p:nvSpPr>
        <p:spPr bwMode="auto">
          <a:xfrm>
            <a:off x="1295400" y="990600"/>
            <a:ext cx="533400" cy="1600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4438" name="Line 6"/>
          <p:cNvSpPr>
            <a:spLocks noChangeShapeType="1"/>
          </p:cNvSpPr>
          <p:nvPr/>
        </p:nvSpPr>
        <p:spPr bwMode="auto">
          <a:xfrm>
            <a:off x="1295400" y="990600"/>
            <a:ext cx="457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4439" name="Line 7"/>
          <p:cNvSpPr>
            <a:spLocks noChangeShapeType="1"/>
          </p:cNvSpPr>
          <p:nvPr/>
        </p:nvSpPr>
        <p:spPr bwMode="auto">
          <a:xfrm flipH="1">
            <a:off x="5257800" y="990600"/>
            <a:ext cx="1143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4440" name="Line 8"/>
          <p:cNvSpPr>
            <a:spLocks noChangeShapeType="1"/>
          </p:cNvSpPr>
          <p:nvPr/>
        </p:nvSpPr>
        <p:spPr bwMode="auto">
          <a:xfrm flipH="1">
            <a:off x="6324600" y="990600"/>
            <a:ext cx="76200" cy="1600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4441" name="Rectangle 9"/>
          <p:cNvSpPr>
            <a:spLocks noChangeArrowheads="1"/>
          </p:cNvSpPr>
          <p:nvPr/>
        </p:nvSpPr>
        <p:spPr bwMode="auto">
          <a:xfrm>
            <a:off x="777875" y="4724400"/>
            <a:ext cx="669131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200" b="0" dirty="0"/>
              <a:t>   </a:t>
            </a:r>
            <a:r>
              <a:rPr lang="en-US" altLang="en-US" sz="1200" b="0" u="sng" dirty="0"/>
              <a:t>Close actuator</a:t>
            </a:r>
            <a:r>
              <a:rPr lang="en-US" altLang="en-US" sz="1200" b="0" dirty="0"/>
              <a:t> – Close the gate with approximately 10 - 20mm gap between gate and stopper. </a:t>
            </a:r>
          </a:p>
          <a:p>
            <a:pPr algn="ctr">
              <a:spcBef>
                <a:spcPct val="20000"/>
              </a:spcBef>
            </a:pPr>
            <a:r>
              <a:rPr lang="en-US" altLang="en-US" sz="1200" b="0" dirty="0"/>
              <a:t>Now move the actuator until the close led lights up. Fasten the actuator with provided screw.</a:t>
            </a:r>
            <a:r>
              <a:rPr lang="en-US" altLang="en-US" sz="1200" dirty="0">
                <a:solidFill>
                  <a:srgbClr val="FF3300"/>
                </a:solidFill>
              </a:rPr>
              <a:t> </a:t>
            </a:r>
          </a:p>
        </p:txBody>
      </p:sp>
      <p:sp>
        <p:nvSpPr>
          <p:cNvPr id="274442" name="Rectangle 10"/>
          <p:cNvSpPr>
            <a:spLocks noChangeArrowheads="1"/>
          </p:cNvSpPr>
          <p:nvPr/>
        </p:nvSpPr>
        <p:spPr bwMode="auto">
          <a:xfrm>
            <a:off x="762000" y="5257800"/>
            <a:ext cx="67056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200" b="0" u="sng" dirty="0"/>
              <a:t>Open actuator</a:t>
            </a:r>
            <a:r>
              <a:rPr lang="en-US" altLang="en-US" sz="1200" b="0" dirty="0"/>
              <a:t> - Open the gate with approximately 10 - 20mm gap between gate and stopper. </a:t>
            </a:r>
          </a:p>
          <a:p>
            <a:pPr algn="ctr">
              <a:spcBef>
                <a:spcPct val="20000"/>
              </a:spcBef>
            </a:pPr>
            <a:r>
              <a:rPr lang="en-US" altLang="en-US" sz="1200" b="0" dirty="0"/>
              <a:t>Now move the actuator until the open led lights up. Fasten the actuator with provided screw.</a:t>
            </a:r>
            <a:r>
              <a:rPr lang="en-US" altLang="en-US" sz="1200" dirty="0">
                <a:solidFill>
                  <a:srgbClr val="FF3300"/>
                </a:solidFill>
              </a:rPr>
              <a:t> </a:t>
            </a:r>
          </a:p>
        </p:txBody>
      </p:sp>
    </p:spTree>
  </p:cSld>
  <p:clrMapOvr>
    <a:masterClrMapping/>
  </p:clrMapOvr>
  <mc:AlternateContent xmlns:mc="http://schemas.openxmlformats.org/markup-compatibility/2006">
    <mc:Choice xmlns:p14="http://schemas.microsoft.com/office/powerpoint/2010/main" xmlns="" Requires="p14">
      <p:transition spd="slow" p14:dur="45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p:cTn id="7" dur="500" fill="hold"/>
                                        <p:tgtEl>
                                          <p:spTgt spid="274435"/>
                                        </p:tgtEl>
                                        <p:attrNameLst>
                                          <p:attrName>ppt_w</p:attrName>
                                        </p:attrNameLst>
                                      </p:cBhvr>
                                      <p:tavLst>
                                        <p:tav tm="0">
                                          <p:val>
                                            <p:strVal val="#ppt_w*0.70"/>
                                          </p:val>
                                        </p:tav>
                                        <p:tav tm="100000">
                                          <p:val>
                                            <p:strVal val="#ppt_w"/>
                                          </p:val>
                                        </p:tav>
                                      </p:tavLst>
                                    </p:anim>
                                    <p:anim calcmode="lin" valueType="num">
                                      <p:cBhvr>
                                        <p:cTn id="8" dur="500" fill="hold"/>
                                        <p:tgtEl>
                                          <p:spTgt spid="274435"/>
                                        </p:tgtEl>
                                        <p:attrNameLst>
                                          <p:attrName>ppt_h</p:attrName>
                                        </p:attrNameLst>
                                      </p:cBhvr>
                                      <p:tavLst>
                                        <p:tav tm="0">
                                          <p:val>
                                            <p:strVal val="#ppt_h"/>
                                          </p:val>
                                        </p:tav>
                                        <p:tav tm="100000">
                                          <p:val>
                                            <p:strVal val="#ppt_h"/>
                                          </p:val>
                                        </p:tav>
                                      </p:tavLst>
                                    </p:anim>
                                    <p:animEffect transition="in" filter="fade">
                                      <p:cBhvr>
                                        <p:cTn id="9" dur="500"/>
                                        <p:tgtEl>
                                          <p:spTgt spid="2744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74436">
                                            <p:txEl>
                                              <p:pRg st="0" end="0"/>
                                            </p:txEl>
                                          </p:spTgt>
                                        </p:tgtEl>
                                        <p:attrNameLst>
                                          <p:attrName>style.visibility</p:attrName>
                                        </p:attrNameLst>
                                      </p:cBhvr>
                                      <p:to>
                                        <p:strVal val="visible"/>
                                      </p:to>
                                    </p:set>
                                    <p:animEffect transition="in" filter="slide(fromBottom)">
                                      <p:cBhvr>
                                        <p:cTn id="14" dur="500"/>
                                        <p:tgtEl>
                                          <p:spTgt spid="27443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274436">
                                            <p:txEl>
                                              <p:pRg st="1" end="1"/>
                                            </p:txEl>
                                          </p:spTgt>
                                        </p:tgtEl>
                                        <p:attrNameLst>
                                          <p:attrName>style.visibility</p:attrName>
                                        </p:attrNameLst>
                                      </p:cBhvr>
                                      <p:to>
                                        <p:strVal val="visible"/>
                                      </p:to>
                                    </p:set>
                                    <p:animEffect transition="in" filter="slide(fromBottom)">
                                      <p:cBhvr>
                                        <p:cTn id="19" dur="500"/>
                                        <p:tgtEl>
                                          <p:spTgt spid="274436">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4437"/>
                                        </p:tgtEl>
                                        <p:attrNameLst>
                                          <p:attrName>style.visibility</p:attrName>
                                        </p:attrNameLst>
                                      </p:cBhvr>
                                      <p:to>
                                        <p:strVal val="visible"/>
                                      </p:to>
                                    </p:set>
                                    <p:animEffect transition="in" filter="dissolve">
                                      <p:cBhvr>
                                        <p:cTn id="22" dur="500"/>
                                        <p:tgtEl>
                                          <p:spTgt spid="2744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4438"/>
                                        </p:tgtEl>
                                        <p:attrNameLst>
                                          <p:attrName>style.visibility</p:attrName>
                                        </p:attrNameLst>
                                      </p:cBhvr>
                                      <p:to>
                                        <p:strVal val="visible"/>
                                      </p:to>
                                    </p:set>
                                    <p:animEffect transition="in" filter="dissolve">
                                      <p:cBhvr>
                                        <p:cTn id="25" dur="500"/>
                                        <p:tgtEl>
                                          <p:spTgt spid="27443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74439"/>
                                        </p:tgtEl>
                                        <p:attrNameLst>
                                          <p:attrName>style.visibility</p:attrName>
                                        </p:attrNameLst>
                                      </p:cBhvr>
                                      <p:to>
                                        <p:strVal val="visible"/>
                                      </p:to>
                                    </p:set>
                                    <p:animEffect transition="in" filter="dissolve">
                                      <p:cBhvr>
                                        <p:cTn id="28" dur="500"/>
                                        <p:tgtEl>
                                          <p:spTgt spid="27443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74440"/>
                                        </p:tgtEl>
                                        <p:attrNameLst>
                                          <p:attrName>style.visibility</p:attrName>
                                        </p:attrNameLst>
                                      </p:cBhvr>
                                      <p:to>
                                        <p:strVal val="visible"/>
                                      </p:to>
                                    </p:set>
                                    <p:animEffect transition="in" filter="dissolve">
                                      <p:cBhvr>
                                        <p:cTn id="31" dur="500"/>
                                        <p:tgtEl>
                                          <p:spTgt spid="27444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74441"/>
                                        </p:tgtEl>
                                        <p:attrNameLst>
                                          <p:attrName>style.visibility</p:attrName>
                                        </p:attrNameLst>
                                      </p:cBhvr>
                                      <p:to>
                                        <p:strVal val="visible"/>
                                      </p:to>
                                    </p:set>
                                    <p:anim calcmode="lin" valueType="num">
                                      <p:cBhvr>
                                        <p:cTn id="36" dur="1000" fill="hold"/>
                                        <p:tgtEl>
                                          <p:spTgt spid="274441"/>
                                        </p:tgtEl>
                                        <p:attrNameLst>
                                          <p:attrName>ppt_w</p:attrName>
                                        </p:attrNameLst>
                                      </p:cBhvr>
                                      <p:tavLst>
                                        <p:tav tm="0">
                                          <p:val>
                                            <p:strVal val="#ppt_w*0.70"/>
                                          </p:val>
                                        </p:tav>
                                        <p:tav tm="100000">
                                          <p:val>
                                            <p:strVal val="#ppt_w"/>
                                          </p:val>
                                        </p:tav>
                                      </p:tavLst>
                                    </p:anim>
                                    <p:anim calcmode="lin" valueType="num">
                                      <p:cBhvr>
                                        <p:cTn id="37" dur="1000" fill="hold"/>
                                        <p:tgtEl>
                                          <p:spTgt spid="274441"/>
                                        </p:tgtEl>
                                        <p:attrNameLst>
                                          <p:attrName>ppt_h</p:attrName>
                                        </p:attrNameLst>
                                      </p:cBhvr>
                                      <p:tavLst>
                                        <p:tav tm="0">
                                          <p:val>
                                            <p:strVal val="#ppt_h"/>
                                          </p:val>
                                        </p:tav>
                                        <p:tav tm="100000">
                                          <p:val>
                                            <p:strVal val="#ppt_h"/>
                                          </p:val>
                                        </p:tav>
                                      </p:tavLst>
                                    </p:anim>
                                    <p:animEffect transition="in" filter="fade">
                                      <p:cBhvr>
                                        <p:cTn id="38" dur="1000"/>
                                        <p:tgtEl>
                                          <p:spTgt spid="2744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74442"/>
                                        </p:tgtEl>
                                        <p:attrNameLst>
                                          <p:attrName>style.visibility</p:attrName>
                                        </p:attrNameLst>
                                      </p:cBhvr>
                                      <p:to>
                                        <p:strVal val="visible"/>
                                      </p:to>
                                    </p:set>
                                    <p:anim calcmode="lin" valueType="num">
                                      <p:cBhvr>
                                        <p:cTn id="43" dur="1000" fill="hold"/>
                                        <p:tgtEl>
                                          <p:spTgt spid="274442"/>
                                        </p:tgtEl>
                                        <p:attrNameLst>
                                          <p:attrName>ppt_w</p:attrName>
                                        </p:attrNameLst>
                                      </p:cBhvr>
                                      <p:tavLst>
                                        <p:tav tm="0">
                                          <p:val>
                                            <p:strVal val="#ppt_w*0.70"/>
                                          </p:val>
                                        </p:tav>
                                        <p:tav tm="100000">
                                          <p:val>
                                            <p:strVal val="#ppt_w"/>
                                          </p:val>
                                        </p:tav>
                                      </p:tavLst>
                                    </p:anim>
                                    <p:anim calcmode="lin" valueType="num">
                                      <p:cBhvr>
                                        <p:cTn id="44" dur="1000" fill="hold"/>
                                        <p:tgtEl>
                                          <p:spTgt spid="274442"/>
                                        </p:tgtEl>
                                        <p:attrNameLst>
                                          <p:attrName>ppt_h</p:attrName>
                                        </p:attrNameLst>
                                      </p:cBhvr>
                                      <p:tavLst>
                                        <p:tav tm="0">
                                          <p:val>
                                            <p:strVal val="#ppt_h"/>
                                          </p:val>
                                        </p:tav>
                                        <p:tav tm="100000">
                                          <p:val>
                                            <p:strVal val="#ppt_h"/>
                                          </p:val>
                                        </p:tav>
                                      </p:tavLst>
                                    </p:anim>
                                    <p:animEffect transition="in" filter="fade">
                                      <p:cBhvr>
                                        <p:cTn id="45" dur="1000"/>
                                        <p:tgtEl>
                                          <p:spTgt spid="274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allAtOnce"/>
      <p:bldP spid="274437" grpId="0" animBg="1"/>
      <p:bldP spid="274438" grpId="0" animBg="1"/>
      <p:bldP spid="274439" grpId="0" animBg="1"/>
      <p:bldP spid="274440" grpId="0" animBg="1"/>
      <p:bldP spid="274441" grpId="0"/>
      <p:bldP spid="274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219200"/>
            <a:ext cx="7086600" cy="3386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483" name="Rectangle 3"/>
          <p:cNvSpPr>
            <a:spLocks noChangeArrowheads="1"/>
          </p:cNvSpPr>
          <p:nvPr/>
        </p:nvSpPr>
        <p:spPr bwMode="auto">
          <a:xfrm>
            <a:off x="914400" y="685800"/>
            <a:ext cx="5640388" cy="56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Please take note of the correct positioning of the actuator on the rack.</a:t>
            </a:r>
          </a:p>
          <a:p>
            <a:pPr algn="ctr">
              <a:spcBef>
                <a:spcPct val="20000"/>
              </a:spcBef>
            </a:pPr>
            <a:r>
              <a:rPr lang="en-US" altLang="en-US" sz="1400" b="0" dirty="0"/>
              <a:t>(The lip on the actuator must be on top).</a:t>
            </a:r>
          </a:p>
        </p:txBody>
      </p:sp>
      <p:sp>
        <p:nvSpPr>
          <p:cNvPr id="276484" name="Line 4"/>
          <p:cNvSpPr>
            <a:spLocks noChangeShapeType="1"/>
          </p:cNvSpPr>
          <p:nvPr/>
        </p:nvSpPr>
        <p:spPr bwMode="auto">
          <a:xfrm flipV="1">
            <a:off x="838200" y="1066800"/>
            <a:ext cx="1295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6485" name="Line 5"/>
          <p:cNvSpPr>
            <a:spLocks noChangeShapeType="1"/>
          </p:cNvSpPr>
          <p:nvPr/>
        </p:nvSpPr>
        <p:spPr bwMode="auto">
          <a:xfrm>
            <a:off x="838200" y="1066800"/>
            <a:ext cx="0" cy="1295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6486" name="Line 6"/>
          <p:cNvSpPr>
            <a:spLocks noChangeShapeType="1"/>
          </p:cNvSpPr>
          <p:nvPr/>
        </p:nvSpPr>
        <p:spPr bwMode="auto">
          <a:xfrm>
            <a:off x="838200" y="2362200"/>
            <a:ext cx="457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6487" name="Rectangle 7"/>
          <p:cNvSpPr>
            <a:spLocks noChangeArrowheads="1"/>
          </p:cNvSpPr>
          <p:nvPr/>
        </p:nvSpPr>
        <p:spPr bwMode="auto">
          <a:xfrm>
            <a:off x="777875" y="4724400"/>
            <a:ext cx="669131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200" b="0" dirty="0"/>
              <a:t>   </a:t>
            </a:r>
            <a:r>
              <a:rPr lang="en-US" altLang="en-US" sz="1200" b="0" u="sng" dirty="0"/>
              <a:t>Close actuator</a:t>
            </a:r>
            <a:r>
              <a:rPr lang="en-US" altLang="en-US" sz="1200" b="0" dirty="0"/>
              <a:t> – Close the gate with approximately 10 - 20mm gap between gate and stopper. </a:t>
            </a:r>
          </a:p>
          <a:p>
            <a:pPr algn="ctr">
              <a:spcBef>
                <a:spcPct val="20000"/>
              </a:spcBef>
            </a:pPr>
            <a:r>
              <a:rPr lang="en-US" altLang="en-US" sz="1200" b="0" dirty="0"/>
              <a:t>Now move the actuator until the close led lights up. Fasten the actuator with provided screw.</a:t>
            </a:r>
            <a:r>
              <a:rPr lang="en-US" altLang="en-US" sz="1200" dirty="0">
                <a:solidFill>
                  <a:srgbClr val="FF3300"/>
                </a:solidFill>
              </a:rPr>
              <a:t> </a:t>
            </a:r>
          </a:p>
        </p:txBody>
      </p:sp>
      <p:sp>
        <p:nvSpPr>
          <p:cNvPr id="276488" name="Rectangle 8"/>
          <p:cNvSpPr>
            <a:spLocks noChangeArrowheads="1"/>
          </p:cNvSpPr>
          <p:nvPr/>
        </p:nvSpPr>
        <p:spPr bwMode="auto">
          <a:xfrm>
            <a:off x="762000" y="5257800"/>
            <a:ext cx="67056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200" b="0" u="sng" dirty="0"/>
              <a:t>Open actuator</a:t>
            </a:r>
            <a:r>
              <a:rPr lang="en-US" altLang="en-US" sz="1200" b="0" dirty="0"/>
              <a:t> - Open the gate with approximately 10 - 20mm gap between gate and stopper. </a:t>
            </a:r>
          </a:p>
          <a:p>
            <a:pPr algn="ctr">
              <a:spcBef>
                <a:spcPct val="20000"/>
              </a:spcBef>
            </a:pPr>
            <a:r>
              <a:rPr lang="en-US" altLang="en-US" sz="1200" b="0" dirty="0"/>
              <a:t>Now move the actuator until the open led lights up. Fasten the actuator with provided screw.</a:t>
            </a:r>
            <a:r>
              <a:rPr lang="en-US" altLang="en-US" sz="1200" dirty="0">
                <a:solidFill>
                  <a:srgbClr val="FF3300"/>
                </a:solidFill>
              </a:rPr>
              <a:t> </a:t>
            </a:r>
          </a:p>
        </p:txBody>
      </p:sp>
    </p:spTree>
  </p:cSld>
  <p:clrMapOvr>
    <a:masterClrMapping/>
  </p:clrMapOvr>
  <mc:AlternateContent xmlns:mc="http://schemas.openxmlformats.org/markup-compatibility/2006">
    <mc:Choice xmlns:p14="http://schemas.microsoft.com/office/powerpoint/2010/main" xmlns="" Requires="p14">
      <p:transition spd="slow" p14:dur="4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slide(fromBottom)">
                                      <p:cBhvr>
                                        <p:cTn id="7" dur="500"/>
                                        <p:tgtEl>
                                          <p:spTgt spid="276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slide(fromBottom)">
                                      <p:cBhvr>
                                        <p:cTn id="12" dur="500"/>
                                        <p:tgtEl>
                                          <p:spTgt spid="27648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76484"/>
                                        </p:tgtEl>
                                        <p:attrNameLst>
                                          <p:attrName>style.visibility</p:attrName>
                                        </p:attrNameLst>
                                      </p:cBhvr>
                                      <p:to>
                                        <p:strVal val="visible"/>
                                      </p:to>
                                    </p:set>
                                    <p:animEffect transition="in" filter="dissolve">
                                      <p:cBhvr>
                                        <p:cTn id="15" dur="500"/>
                                        <p:tgtEl>
                                          <p:spTgt spid="2764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6485"/>
                                        </p:tgtEl>
                                        <p:attrNameLst>
                                          <p:attrName>style.visibility</p:attrName>
                                        </p:attrNameLst>
                                      </p:cBhvr>
                                      <p:to>
                                        <p:strVal val="visible"/>
                                      </p:to>
                                    </p:set>
                                    <p:animEffect transition="in" filter="dissolve">
                                      <p:cBhvr>
                                        <p:cTn id="18" dur="500"/>
                                        <p:tgtEl>
                                          <p:spTgt spid="27648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6486"/>
                                        </p:tgtEl>
                                        <p:attrNameLst>
                                          <p:attrName>style.visibility</p:attrName>
                                        </p:attrNameLst>
                                      </p:cBhvr>
                                      <p:to>
                                        <p:strVal val="visible"/>
                                      </p:to>
                                    </p:set>
                                    <p:animEffect transition="in" filter="dissolve">
                                      <p:cBhvr>
                                        <p:cTn id="21" dur="500"/>
                                        <p:tgtEl>
                                          <p:spTgt spid="2764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76487"/>
                                        </p:tgtEl>
                                        <p:attrNameLst>
                                          <p:attrName>style.visibility</p:attrName>
                                        </p:attrNameLst>
                                      </p:cBhvr>
                                      <p:to>
                                        <p:strVal val="visible"/>
                                      </p:to>
                                    </p:set>
                                    <p:anim calcmode="lin" valueType="num">
                                      <p:cBhvr>
                                        <p:cTn id="26" dur="1000" fill="hold"/>
                                        <p:tgtEl>
                                          <p:spTgt spid="276487"/>
                                        </p:tgtEl>
                                        <p:attrNameLst>
                                          <p:attrName>ppt_w</p:attrName>
                                        </p:attrNameLst>
                                      </p:cBhvr>
                                      <p:tavLst>
                                        <p:tav tm="0">
                                          <p:val>
                                            <p:strVal val="#ppt_w*0.70"/>
                                          </p:val>
                                        </p:tav>
                                        <p:tav tm="100000">
                                          <p:val>
                                            <p:strVal val="#ppt_w"/>
                                          </p:val>
                                        </p:tav>
                                      </p:tavLst>
                                    </p:anim>
                                    <p:anim calcmode="lin" valueType="num">
                                      <p:cBhvr>
                                        <p:cTn id="27" dur="1000" fill="hold"/>
                                        <p:tgtEl>
                                          <p:spTgt spid="276487"/>
                                        </p:tgtEl>
                                        <p:attrNameLst>
                                          <p:attrName>ppt_h</p:attrName>
                                        </p:attrNameLst>
                                      </p:cBhvr>
                                      <p:tavLst>
                                        <p:tav tm="0">
                                          <p:val>
                                            <p:strVal val="#ppt_h"/>
                                          </p:val>
                                        </p:tav>
                                        <p:tav tm="100000">
                                          <p:val>
                                            <p:strVal val="#ppt_h"/>
                                          </p:val>
                                        </p:tav>
                                      </p:tavLst>
                                    </p:anim>
                                    <p:animEffect transition="in" filter="fade">
                                      <p:cBhvr>
                                        <p:cTn id="28" dur="1000"/>
                                        <p:tgtEl>
                                          <p:spTgt spid="27648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6488"/>
                                        </p:tgtEl>
                                        <p:attrNameLst>
                                          <p:attrName>style.visibility</p:attrName>
                                        </p:attrNameLst>
                                      </p:cBhvr>
                                      <p:to>
                                        <p:strVal val="visible"/>
                                      </p:to>
                                    </p:set>
                                    <p:anim calcmode="lin" valueType="num">
                                      <p:cBhvr>
                                        <p:cTn id="33" dur="1000" fill="hold"/>
                                        <p:tgtEl>
                                          <p:spTgt spid="276488"/>
                                        </p:tgtEl>
                                        <p:attrNameLst>
                                          <p:attrName>ppt_w</p:attrName>
                                        </p:attrNameLst>
                                      </p:cBhvr>
                                      <p:tavLst>
                                        <p:tav tm="0">
                                          <p:val>
                                            <p:strVal val="#ppt_w*0.70"/>
                                          </p:val>
                                        </p:tav>
                                        <p:tav tm="100000">
                                          <p:val>
                                            <p:strVal val="#ppt_w"/>
                                          </p:val>
                                        </p:tav>
                                      </p:tavLst>
                                    </p:anim>
                                    <p:anim calcmode="lin" valueType="num">
                                      <p:cBhvr>
                                        <p:cTn id="34" dur="1000" fill="hold"/>
                                        <p:tgtEl>
                                          <p:spTgt spid="276488"/>
                                        </p:tgtEl>
                                        <p:attrNameLst>
                                          <p:attrName>ppt_h</p:attrName>
                                        </p:attrNameLst>
                                      </p:cBhvr>
                                      <p:tavLst>
                                        <p:tav tm="0">
                                          <p:val>
                                            <p:strVal val="#ppt_h"/>
                                          </p:val>
                                        </p:tav>
                                        <p:tav tm="100000">
                                          <p:val>
                                            <p:strVal val="#ppt_h"/>
                                          </p:val>
                                        </p:tav>
                                      </p:tavLst>
                                    </p:anim>
                                    <p:animEffect transition="in" filter="fade">
                                      <p:cBhvr>
                                        <p:cTn id="35" dur="1000"/>
                                        <p:tgtEl>
                                          <p:spTgt spid="276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allAtOnce"/>
      <p:bldP spid="276484" grpId="0" animBg="1"/>
      <p:bldP spid="276485" grpId="0" animBg="1"/>
      <p:bldP spid="276486" grpId="0" animBg="1"/>
      <p:bldP spid="276487" grpId="0"/>
      <p:bldP spid="2764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p:txBody>
          <a:bodyPr/>
          <a:lstStyle/>
          <a:p>
            <a:r>
              <a:rPr lang="en-US" altLang="en-US" sz="7200" b="1" u="sng" dirty="0">
                <a:solidFill>
                  <a:srgbClr val="FF3300"/>
                </a:solidFill>
              </a:rPr>
              <a:t>Important !!!!</a:t>
            </a:r>
          </a:p>
        </p:txBody>
      </p:sp>
      <p:sp>
        <p:nvSpPr>
          <p:cNvPr id="212995" name="Rectangle 3"/>
          <p:cNvSpPr>
            <a:spLocks noGrp="1" noChangeArrowheads="1"/>
          </p:cNvSpPr>
          <p:nvPr>
            <p:ph type="subTitle" idx="1"/>
          </p:nvPr>
        </p:nvSpPr>
        <p:spPr>
          <a:xfrm>
            <a:off x="1371600" y="3886200"/>
            <a:ext cx="6400800" cy="2743200"/>
          </a:xfrm>
        </p:spPr>
        <p:txBody>
          <a:bodyPr/>
          <a:lstStyle/>
          <a:p>
            <a:pPr algn="l">
              <a:buFontTx/>
              <a:buChar char="•"/>
            </a:pPr>
            <a:r>
              <a:rPr lang="en-US" altLang="en-US" sz="4000" b="1" u="sng" dirty="0">
                <a:solidFill>
                  <a:srgbClr val="FF3300"/>
                </a:solidFill>
              </a:rPr>
              <a:t>Never</a:t>
            </a:r>
            <a:r>
              <a:rPr lang="en-US" altLang="en-US" sz="4000" b="1" dirty="0">
                <a:solidFill>
                  <a:srgbClr val="FF3300"/>
                </a:solidFill>
              </a:rPr>
              <a:t> connect </a:t>
            </a:r>
            <a:r>
              <a:rPr lang="en-US" altLang="en-US" sz="4000" b="1" u="sng" dirty="0">
                <a:solidFill>
                  <a:srgbClr val="FF3300"/>
                </a:solidFill>
              </a:rPr>
              <a:t>220 Volt</a:t>
            </a:r>
            <a:r>
              <a:rPr lang="en-US" altLang="en-US" sz="4000" b="1" dirty="0">
                <a:solidFill>
                  <a:srgbClr val="FF3300"/>
                </a:solidFill>
              </a:rPr>
              <a:t> </a:t>
            </a:r>
          </a:p>
          <a:p>
            <a:pPr algn="l"/>
            <a:r>
              <a:rPr lang="en-US" altLang="en-US" sz="4000" b="1" dirty="0">
                <a:solidFill>
                  <a:srgbClr val="FF3300"/>
                </a:solidFill>
              </a:rPr>
              <a:t>    </a:t>
            </a:r>
            <a:r>
              <a:rPr lang="en-US" altLang="en-US" sz="4000" b="1" u="sng" dirty="0">
                <a:solidFill>
                  <a:srgbClr val="FF3300"/>
                </a:solidFill>
              </a:rPr>
              <a:t>directly</a:t>
            </a:r>
            <a:r>
              <a:rPr lang="en-US" altLang="en-US" sz="4000" b="1" dirty="0">
                <a:solidFill>
                  <a:srgbClr val="FF3300"/>
                </a:solidFill>
              </a:rPr>
              <a:t> to the </a:t>
            </a:r>
            <a:r>
              <a:rPr lang="en-US" altLang="en-US" sz="4000" b="1" u="sng" dirty="0">
                <a:solidFill>
                  <a:srgbClr val="FF3300"/>
                </a:solidFill>
              </a:rPr>
              <a:t>PCB.</a:t>
            </a:r>
          </a:p>
          <a:p>
            <a:pPr algn="l"/>
            <a:endParaRPr lang="en-US" altLang="en-US" sz="4000" b="1" u="sng" dirty="0">
              <a:solidFill>
                <a:srgbClr val="FF3300"/>
              </a:solidFill>
            </a:endParaRPr>
          </a:p>
          <a:p>
            <a:pPr>
              <a:buFontTx/>
              <a:buChar char="•"/>
            </a:pPr>
            <a:endParaRPr lang="en-US" altLang="en-US" sz="4000" b="1" u="sng" dirty="0">
              <a:solidFill>
                <a:srgbClr val="FF3300"/>
              </a:solidFill>
            </a:endParaRPr>
          </a:p>
          <a:p>
            <a:endParaRPr lang="en-US" altLang="en-US" sz="4000" b="1" u="sng" dirty="0">
              <a:solidFill>
                <a:srgbClr val="FF3300"/>
              </a:solidFill>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dissolve">
                                      <p:cBhvr>
                                        <p:cTn id="7" dur="500"/>
                                        <p:tgtEl>
                                          <p:spTgt spid="212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dissolve">
                                      <p:cBhvr>
                                        <p:cTn id="10" dur="5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2395209"/>
            <a:ext cx="6019800" cy="954107"/>
          </a:xfrm>
          <a:prstGeom prst="rect">
            <a:avLst/>
          </a:prstGeom>
        </p:spPr>
        <p:txBody>
          <a:bodyPr wrap="square">
            <a:spAutoFit/>
          </a:bodyPr>
          <a:lstStyle/>
          <a:p>
            <a:pPr lvl="0" algn="l"/>
            <a:r>
              <a:rPr lang="en-US" sz="2800" dirty="0">
                <a:solidFill>
                  <a:srgbClr val="000000"/>
                </a:solidFill>
              </a:rPr>
              <a:t>Programming and functions on DTS Expert 500 with PCB SL100</a:t>
            </a:r>
          </a:p>
        </p:txBody>
      </p:sp>
    </p:spTree>
    <p:extLst>
      <p:ext uri="{BB962C8B-B14F-4D97-AF65-F5344CB8AC3E}">
        <p14:creationId xmlns:p14="http://schemas.microsoft.com/office/powerpoint/2010/main" xmlns="" val="3992574033"/>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828800" y="34004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endParaRPr lang="en-US" altLang="en-US" u="sng" dirty="0">
              <a:solidFill>
                <a:schemeClr val="tx1"/>
              </a:solidFill>
            </a:endParaRPr>
          </a:p>
        </p:txBody>
      </p:sp>
      <p:pic>
        <p:nvPicPr>
          <p:cNvPr id="2150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838200"/>
            <a:ext cx="3657600" cy="354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10" name="Rectangle 6"/>
          <p:cNvSpPr>
            <a:spLocks noChangeArrowheads="1"/>
          </p:cNvSpPr>
          <p:nvPr/>
        </p:nvSpPr>
        <p:spPr bwMode="auto">
          <a:xfrm>
            <a:off x="1752600" y="4419600"/>
            <a:ext cx="380841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Select dipswitch number 2 to correct closing direction.</a:t>
            </a:r>
          </a:p>
          <a:p>
            <a:pPr algn="l">
              <a:spcBef>
                <a:spcPct val="0"/>
              </a:spcBef>
            </a:pPr>
            <a:r>
              <a:rPr lang="en-US" altLang="en-US" sz="1200" b="0" dirty="0">
                <a:solidFill>
                  <a:schemeClr val="tx1"/>
                </a:solidFill>
              </a:rPr>
              <a:t>OFF – Gate closing to left.</a:t>
            </a:r>
          </a:p>
          <a:p>
            <a:pPr algn="l">
              <a:spcBef>
                <a:spcPct val="0"/>
              </a:spcBef>
            </a:pPr>
            <a:r>
              <a:rPr lang="en-US" altLang="en-US" sz="1200" b="0" dirty="0">
                <a:solidFill>
                  <a:schemeClr val="tx1"/>
                </a:solidFill>
              </a:rPr>
              <a:t>ON   – Gate closing to right.</a:t>
            </a:r>
          </a:p>
        </p:txBody>
      </p:sp>
      <p:sp>
        <p:nvSpPr>
          <p:cNvPr id="21511" name="Rectangle 7"/>
          <p:cNvSpPr>
            <a:spLocks noChangeArrowheads="1"/>
          </p:cNvSpPr>
          <p:nvPr/>
        </p:nvSpPr>
        <p:spPr bwMode="auto">
          <a:xfrm>
            <a:off x="914400" y="5181600"/>
            <a:ext cx="6400800" cy="51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200" b="0" dirty="0">
                <a:solidFill>
                  <a:schemeClr val="tx1"/>
                </a:solidFill>
              </a:rPr>
              <a:t>   Select dipswitch number 6 to - OFF (400 mm) for heavy moving gates.</a:t>
            </a:r>
          </a:p>
          <a:p>
            <a:pPr algn="l">
              <a:spcBef>
                <a:spcPct val="30000"/>
              </a:spcBef>
            </a:pPr>
            <a:r>
              <a:rPr lang="en-US" altLang="en-US" sz="1200" b="0" dirty="0">
                <a:solidFill>
                  <a:schemeClr val="tx1"/>
                </a:solidFill>
              </a:rPr>
              <a:t>                                          and - ON (800 mm) for smooth moving gates.  </a:t>
            </a:r>
          </a:p>
        </p:txBody>
      </p:sp>
      <p:sp>
        <p:nvSpPr>
          <p:cNvPr id="21512" name="Rectangle 8"/>
          <p:cNvSpPr>
            <a:spLocks noChangeArrowheads="1"/>
          </p:cNvSpPr>
          <p:nvPr/>
        </p:nvSpPr>
        <p:spPr bwMode="auto">
          <a:xfrm>
            <a:off x="1465263" y="6278563"/>
            <a:ext cx="548481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200" dirty="0">
                <a:solidFill>
                  <a:schemeClr val="tx1"/>
                </a:solidFill>
              </a:rPr>
              <a:t>All other dipswitches should be in the OFF position for new installations.</a:t>
            </a:r>
          </a:p>
        </p:txBody>
      </p:sp>
      <p:sp>
        <p:nvSpPr>
          <p:cNvPr id="21513" name="Line 9"/>
          <p:cNvSpPr>
            <a:spLocks noChangeShapeType="1"/>
          </p:cNvSpPr>
          <p:nvPr/>
        </p:nvSpPr>
        <p:spPr bwMode="auto">
          <a:xfrm flipV="1">
            <a:off x="990600" y="1905000"/>
            <a:ext cx="1905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15" name="Line 11"/>
          <p:cNvSpPr>
            <a:spLocks noChangeShapeType="1"/>
          </p:cNvSpPr>
          <p:nvPr/>
        </p:nvSpPr>
        <p:spPr bwMode="auto">
          <a:xfrm>
            <a:off x="990600" y="1905000"/>
            <a:ext cx="0" cy="2819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20" name="Line 16"/>
          <p:cNvSpPr>
            <a:spLocks noChangeShapeType="1"/>
          </p:cNvSpPr>
          <p:nvPr/>
        </p:nvSpPr>
        <p:spPr bwMode="auto">
          <a:xfrm flipV="1">
            <a:off x="6553200" y="3733800"/>
            <a:ext cx="0" cy="16002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21" name="Line 17"/>
          <p:cNvSpPr>
            <a:spLocks noChangeShapeType="1"/>
          </p:cNvSpPr>
          <p:nvPr/>
        </p:nvSpPr>
        <p:spPr bwMode="auto">
          <a:xfrm flipH="1" flipV="1">
            <a:off x="4114800" y="3733800"/>
            <a:ext cx="2438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31" name="Line 27"/>
          <p:cNvSpPr>
            <a:spLocks noChangeShapeType="1"/>
          </p:cNvSpPr>
          <p:nvPr/>
        </p:nvSpPr>
        <p:spPr bwMode="auto">
          <a:xfrm>
            <a:off x="990600" y="4724400"/>
            <a:ext cx="0" cy="152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33" name="Line 29"/>
          <p:cNvSpPr>
            <a:spLocks noChangeShapeType="1"/>
          </p:cNvSpPr>
          <p:nvPr/>
        </p:nvSpPr>
        <p:spPr bwMode="auto">
          <a:xfrm>
            <a:off x="990600" y="4876800"/>
            <a:ext cx="762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34" name="Line 30"/>
          <p:cNvSpPr>
            <a:spLocks noChangeShapeType="1"/>
          </p:cNvSpPr>
          <p:nvPr/>
        </p:nvSpPr>
        <p:spPr bwMode="auto">
          <a:xfrm flipH="1">
            <a:off x="5943600" y="5334000"/>
            <a:ext cx="609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35" name="Line 31"/>
          <p:cNvSpPr>
            <a:spLocks noChangeShapeType="1"/>
          </p:cNvSpPr>
          <p:nvPr/>
        </p:nvSpPr>
        <p:spPr bwMode="auto">
          <a:xfrm flipH="1">
            <a:off x="5943600" y="5562600"/>
            <a:ext cx="609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36" name="Line 32"/>
          <p:cNvSpPr>
            <a:spLocks noChangeShapeType="1"/>
          </p:cNvSpPr>
          <p:nvPr/>
        </p:nvSpPr>
        <p:spPr bwMode="auto">
          <a:xfrm>
            <a:off x="6553200" y="5334000"/>
            <a:ext cx="0" cy="228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42" name="Line 38"/>
          <p:cNvSpPr>
            <a:spLocks noChangeShapeType="1"/>
          </p:cNvSpPr>
          <p:nvPr/>
        </p:nvSpPr>
        <p:spPr bwMode="auto">
          <a:xfrm>
            <a:off x="990600" y="4724400"/>
            <a:ext cx="762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21543" name="Picture 3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1752600"/>
            <a:ext cx="685800"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44" name="Picture 4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6600" y="3505200"/>
            <a:ext cx="685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45" name="Rectangle 41"/>
          <p:cNvSpPr>
            <a:spLocks noChangeArrowheads="1"/>
          </p:cNvSpPr>
          <p:nvPr/>
        </p:nvSpPr>
        <p:spPr bwMode="auto">
          <a:xfrm>
            <a:off x="2743200" y="228600"/>
            <a:ext cx="3144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2400" u="sng" dirty="0">
                <a:solidFill>
                  <a:schemeClr val="tx1"/>
                </a:solidFill>
              </a:rPr>
              <a:t>Dipswitch Selection.</a:t>
            </a:r>
          </a:p>
        </p:txBody>
      </p:sp>
      <p:sp>
        <p:nvSpPr>
          <p:cNvPr id="21546" name="Line 42"/>
          <p:cNvSpPr>
            <a:spLocks noChangeShapeType="1"/>
          </p:cNvSpPr>
          <p:nvPr/>
        </p:nvSpPr>
        <p:spPr bwMode="auto">
          <a:xfrm>
            <a:off x="3429000" y="19812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47" name="Line 43"/>
          <p:cNvSpPr>
            <a:spLocks noChangeShapeType="1"/>
          </p:cNvSpPr>
          <p:nvPr/>
        </p:nvSpPr>
        <p:spPr bwMode="auto">
          <a:xfrm>
            <a:off x="3429000" y="37338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48" name="Rectangle 44"/>
          <p:cNvSpPr>
            <a:spLocks noChangeArrowheads="1"/>
          </p:cNvSpPr>
          <p:nvPr/>
        </p:nvSpPr>
        <p:spPr bwMode="auto">
          <a:xfrm>
            <a:off x="7848600" y="4953000"/>
            <a:ext cx="1295400" cy="76200"/>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1549" name="Rectangle 45"/>
          <p:cNvSpPr>
            <a:spLocks noChangeArrowheads="1"/>
          </p:cNvSpPr>
          <p:nvPr/>
        </p:nvSpPr>
        <p:spPr bwMode="auto">
          <a:xfrm>
            <a:off x="7848600" y="5029200"/>
            <a:ext cx="152400" cy="15240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1550" name="Rectangle 46"/>
          <p:cNvSpPr>
            <a:spLocks noChangeArrowheads="1"/>
          </p:cNvSpPr>
          <p:nvPr/>
        </p:nvSpPr>
        <p:spPr bwMode="auto">
          <a:xfrm>
            <a:off x="7467600" y="5715000"/>
            <a:ext cx="11303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u="sng" dirty="0"/>
              <a:t>Gate motor</a:t>
            </a:r>
          </a:p>
        </p:txBody>
      </p:sp>
      <p:sp>
        <p:nvSpPr>
          <p:cNvPr id="21551" name="Line 47"/>
          <p:cNvSpPr>
            <a:spLocks noChangeShapeType="1"/>
          </p:cNvSpPr>
          <p:nvPr/>
        </p:nvSpPr>
        <p:spPr bwMode="auto">
          <a:xfrm flipV="1">
            <a:off x="7924800" y="5181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52" name="Rectangle 48"/>
          <p:cNvSpPr>
            <a:spLocks noChangeArrowheads="1"/>
          </p:cNvSpPr>
          <p:nvPr/>
        </p:nvSpPr>
        <p:spPr bwMode="auto">
          <a:xfrm>
            <a:off x="7620000" y="4267200"/>
            <a:ext cx="5778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u="sng" dirty="0"/>
              <a:t>Gate</a:t>
            </a:r>
          </a:p>
        </p:txBody>
      </p:sp>
      <p:sp>
        <p:nvSpPr>
          <p:cNvPr id="21553" name="Line 49"/>
          <p:cNvSpPr>
            <a:spLocks noChangeShapeType="1"/>
          </p:cNvSpPr>
          <p:nvPr/>
        </p:nvSpPr>
        <p:spPr bwMode="auto">
          <a:xfrm>
            <a:off x="7924800" y="4572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1554" name="Rectangle 50"/>
          <p:cNvSpPr>
            <a:spLocks noChangeArrowheads="1"/>
          </p:cNvSpPr>
          <p:nvPr/>
        </p:nvSpPr>
        <p:spPr bwMode="auto">
          <a:xfrm>
            <a:off x="6705600" y="4953000"/>
            <a:ext cx="1295400" cy="76200"/>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4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xit" presetSubtype="8" fill="hold" grpId="1" nodeType="clickEffect">
                                  <p:stCondLst>
                                    <p:cond delay="0"/>
                                  </p:stCondLst>
                                  <p:childTnLst>
                                    <p:animEffect transition="out" filter="slide(fromLeft)">
                                      <p:cBhvr>
                                        <p:cTn id="34" dur="2300"/>
                                        <p:tgtEl>
                                          <p:spTgt spid="21548"/>
                                        </p:tgtEl>
                                      </p:cBhvr>
                                    </p:animEffect>
                                    <p:set>
                                      <p:cBhvr>
                                        <p:cTn id="35" dur="1" fill="hold">
                                          <p:stCondLst>
                                            <p:cond delay="2299"/>
                                          </p:stCondLst>
                                        </p:cTn>
                                        <p:tgtEl>
                                          <p:spTgt spid="21548"/>
                                        </p:tgtEl>
                                        <p:attrNameLst>
                                          <p:attrName>style.visibility</p:attrName>
                                        </p:attrNameLst>
                                      </p:cBhvr>
                                      <p:to>
                                        <p:strVal val="hidden"/>
                                      </p:to>
                                    </p:set>
                                  </p:childTnLst>
                                </p:cTn>
                              </p:par>
                              <p:par>
                                <p:cTn id="36" presetID="12" presetClass="entr" presetSubtype="2" fill="hold" grpId="0" nodeType="withEffect">
                                  <p:stCondLst>
                                    <p:cond delay="0"/>
                                  </p:stCondLst>
                                  <p:childTnLst>
                                    <p:set>
                                      <p:cBhvr>
                                        <p:cTn id="37" dur="1" fill="hold">
                                          <p:stCondLst>
                                            <p:cond delay="0"/>
                                          </p:stCondLst>
                                        </p:cTn>
                                        <p:tgtEl>
                                          <p:spTgt spid="21554"/>
                                        </p:tgtEl>
                                        <p:attrNameLst>
                                          <p:attrName>style.visibility</p:attrName>
                                        </p:attrNameLst>
                                      </p:cBhvr>
                                      <p:to>
                                        <p:strVal val="visible"/>
                                      </p:to>
                                    </p:set>
                                    <p:animEffect transition="in" filter="slide(fromRight)">
                                      <p:cBhvr>
                                        <p:cTn id="38" dur="2300"/>
                                        <p:tgtEl>
                                          <p:spTgt spid="215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10">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1546"/>
                                        </p:tgtEl>
                                        <p:attrNameLst>
                                          <p:attrName>style.visibility</p:attrName>
                                        </p:attrNameLst>
                                      </p:cBhvr>
                                      <p:to>
                                        <p:strVal val="visible"/>
                                      </p:to>
                                    </p:set>
                                    <p:anim calcmode="lin" valueType="num">
                                      <p:cBhvr>
                                        <p:cTn id="51" dur="500" fill="hold"/>
                                        <p:tgtEl>
                                          <p:spTgt spid="21546"/>
                                        </p:tgtEl>
                                        <p:attrNameLst>
                                          <p:attrName>ppt_x</p:attrName>
                                        </p:attrNameLst>
                                      </p:cBhvr>
                                      <p:tavLst>
                                        <p:tav tm="0">
                                          <p:val>
                                            <p:strVal val="#ppt_x-.2"/>
                                          </p:val>
                                        </p:tav>
                                        <p:tav tm="100000">
                                          <p:val>
                                            <p:strVal val="#ppt_x"/>
                                          </p:val>
                                        </p:tav>
                                      </p:tavLst>
                                    </p:anim>
                                    <p:anim calcmode="lin" valueType="num">
                                      <p:cBhvr>
                                        <p:cTn id="52" dur="500" fill="hold"/>
                                        <p:tgtEl>
                                          <p:spTgt spid="21546"/>
                                        </p:tgtEl>
                                        <p:attrNameLst>
                                          <p:attrName>ppt_y</p:attrName>
                                        </p:attrNameLst>
                                      </p:cBhvr>
                                      <p:tavLst>
                                        <p:tav tm="0">
                                          <p:val>
                                            <p:strVal val="#ppt_y"/>
                                          </p:val>
                                        </p:tav>
                                        <p:tav tm="100000">
                                          <p:val>
                                            <p:strVal val="#ppt_y"/>
                                          </p:val>
                                        </p:tav>
                                      </p:tavLst>
                                    </p:anim>
                                    <p:animEffect transition="in" filter="wipe(right)" prLst="gradientSize: 0.1">
                                      <p:cBhvr>
                                        <p:cTn id="53" dur="500"/>
                                        <p:tgtEl>
                                          <p:spTgt spid="21546"/>
                                        </p:tgtEl>
                                      </p:cBhvr>
                                    </p:animEffect>
                                  </p:childTnLst>
                                </p:cTn>
                              </p:par>
                              <p:par>
                                <p:cTn id="54" presetID="29" presetClass="entr" presetSubtype="0" fill="hold" nodeType="withEffect">
                                  <p:stCondLst>
                                    <p:cond delay="0"/>
                                  </p:stCondLst>
                                  <p:childTnLst>
                                    <p:set>
                                      <p:cBhvr>
                                        <p:cTn id="55" dur="1" fill="hold">
                                          <p:stCondLst>
                                            <p:cond delay="0"/>
                                          </p:stCondLst>
                                        </p:cTn>
                                        <p:tgtEl>
                                          <p:spTgt spid="21543"/>
                                        </p:tgtEl>
                                        <p:attrNameLst>
                                          <p:attrName>style.visibility</p:attrName>
                                        </p:attrNameLst>
                                      </p:cBhvr>
                                      <p:to>
                                        <p:strVal val="visible"/>
                                      </p:to>
                                    </p:set>
                                    <p:anim calcmode="lin" valueType="num">
                                      <p:cBhvr>
                                        <p:cTn id="56" dur="500" fill="hold"/>
                                        <p:tgtEl>
                                          <p:spTgt spid="21543"/>
                                        </p:tgtEl>
                                        <p:attrNameLst>
                                          <p:attrName>ppt_x</p:attrName>
                                        </p:attrNameLst>
                                      </p:cBhvr>
                                      <p:tavLst>
                                        <p:tav tm="0">
                                          <p:val>
                                            <p:strVal val="#ppt_x-.2"/>
                                          </p:val>
                                        </p:tav>
                                        <p:tav tm="100000">
                                          <p:val>
                                            <p:strVal val="#ppt_x"/>
                                          </p:val>
                                        </p:tav>
                                      </p:tavLst>
                                    </p:anim>
                                    <p:anim calcmode="lin" valueType="num">
                                      <p:cBhvr>
                                        <p:cTn id="57" dur="500" fill="hold"/>
                                        <p:tgtEl>
                                          <p:spTgt spid="21543"/>
                                        </p:tgtEl>
                                        <p:attrNameLst>
                                          <p:attrName>ppt_y</p:attrName>
                                        </p:attrNameLst>
                                      </p:cBhvr>
                                      <p:tavLst>
                                        <p:tav tm="0">
                                          <p:val>
                                            <p:strVal val="#ppt_y"/>
                                          </p:val>
                                        </p:tav>
                                        <p:tav tm="100000">
                                          <p:val>
                                            <p:strVal val="#ppt_y"/>
                                          </p:val>
                                        </p:tav>
                                      </p:tavLst>
                                    </p:anim>
                                    <p:animEffect transition="in" filter="wipe(right)" prLst="gradientSize: 0.1">
                                      <p:cBhvr>
                                        <p:cTn id="58" dur="500"/>
                                        <p:tgtEl>
                                          <p:spTgt spid="2154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xit" presetSubtype="2" fill="hold" grpId="1" nodeType="clickEffect">
                                  <p:stCondLst>
                                    <p:cond delay="0"/>
                                  </p:stCondLst>
                                  <p:childTnLst>
                                    <p:animEffect transition="out" filter="slide(fromRight)">
                                      <p:cBhvr>
                                        <p:cTn id="62" dur="2300"/>
                                        <p:tgtEl>
                                          <p:spTgt spid="21554"/>
                                        </p:tgtEl>
                                      </p:cBhvr>
                                    </p:animEffect>
                                    <p:set>
                                      <p:cBhvr>
                                        <p:cTn id="63" dur="1" fill="hold">
                                          <p:stCondLst>
                                            <p:cond delay="2299"/>
                                          </p:stCondLst>
                                        </p:cTn>
                                        <p:tgtEl>
                                          <p:spTgt spid="21554"/>
                                        </p:tgtEl>
                                        <p:attrNameLst>
                                          <p:attrName>style.visibility</p:attrName>
                                        </p:attrNameLst>
                                      </p:cBhvr>
                                      <p:to>
                                        <p:strVal val="hidden"/>
                                      </p:to>
                                    </p:set>
                                  </p:childTnLst>
                                </p:cTn>
                              </p:par>
                              <p:par>
                                <p:cTn id="64" presetID="12" presetClass="entr" presetSubtype="8" fill="hold" grpId="2" nodeType="withEffect">
                                  <p:stCondLst>
                                    <p:cond delay="0"/>
                                  </p:stCondLst>
                                  <p:childTnLst>
                                    <p:set>
                                      <p:cBhvr>
                                        <p:cTn id="65" dur="1" fill="hold">
                                          <p:stCondLst>
                                            <p:cond delay="0"/>
                                          </p:stCondLst>
                                        </p:cTn>
                                        <p:tgtEl>
                                          <p:spTgt spid="21548"/>
                                        </p:tgtEl>
                                        <p:attrNameLst>
                                          <p:attrName>style.visibility</p:attrName>
                                        </p:attrNameLst>
                                      </p:cBhvr>
                                      <p:to>
                                        <p:strVal val="visible"/>
                                      </p:to>
                                    </p:set>
                                    <p:animEffect transition="in" filter="slide(fromLeft)">
                                      <p:cBhvr>
                                        <p:cTn id="66" dur="2500"/>
                                        <p:tgtEl>
                                          <p:spTgt spid="2154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1511">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5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5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52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21511">
                                            <p:txEl>
                                              <p:pRg st="1" end="1"/>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5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53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nodeType="clickEffect">
                                  <p:stCondLst>
                                    <p:cond delay="0"/>
                                  </p:stCondLst>
                                  <p:childTnLst>
                                    <p:set>
                                      <p:cBhvr>
                                        <p:cTn id="88" dur="1" fill="hold">
                                          <p:stCondLst>
                                            <p:cond delay="0"/>
                                          </p:stCondLst>
                                        </p:cTn>
                                        <p:tgtEl>
                                          <p:spTgt spid="21544"/>
                                        </p:tgtEl>
                                        <p:attrNameLst>
                                          <p:attrName>style.visibility</p:attrName>
                                        </p:attrNameLst>
                                      </p:cBhvr>
                                      <p:to>
                                        <p:strVal val="visible"/>
                                      </p:to>
                                    </p:set>
                                    <p:anim calcmode="lin" valueType="num">
                                      <p:cBhvr>
                                        <p:cTn id="89" dur="500" fill="hold"/>
                                        <p:tgtEl>
                                          <p:spTgt spid="21544"/>
                                        </p:tgtEl>
                                        <p:attrNameLst>
                                          <p:attrName>ppt_x</p:attrName>
                                        </p:attrNameLst>
                                      </p:cBhvr>
                                      <p:tavLst>
                                        <p:tav tm="0">
                                          <p:val>
                                            <p:strVal val="#ppt_x-.2"/>
                                          </p:val>
                                        </p:tav>
                                        <p:tav tm="100000">
                                          <p:val>
                                            <p:strVal val="#ppt_x"/>
                                          </p:val>
                                        </p:tav>
                                      </p:tavLst>
                                    </p:anim>
                                    <p:anim calcmode="lin" valueType="num">
                                      <p:cBhvr>
                                        <p:cTn id="90" dur="500" fill="hold"/>
                                        <p:tgtEl>
                                          <p:spTgt spid="21544"/>
                                        </p:tgtEl>
                                        <p:attrNameLst>
                                          <p:attrName>ppt_y</p:attrName>
                                        </p:attrNameLst>
                                      </p:cBhvr>
                                      <p:tavLst>
                                        <p:tav tm="0">
                                          <p:val>
                                            <p:strVal val="#ppt_y"/>
                                          </p:val>
                                        </p:tav>
                                        <p:tav tm="100000">
                                          <p:val>
                                            <p:strVal val="#ppt_y"/>
                                          </p:val>
                                        </p:tav>
                                      </p:tavLst>
                                    </p:anim>
                                    <p:animEffect transition="in" filter="wipe(right)" prLst="gradientSize: 0.1">
                                      <p:cBhvr>
                                        <p:cTn id="91" dur="500"/>
                                        <p:tgtEl>
                                          <p:spTgt spid="21544"/>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21547"/>
                                        </p:tgtEl>
                                        <p:attrNameLst>
                                          <p:attrName>style.visibility</p:attrName>
                                        </p:attrNameLst>
                                      </p:cBhvr>
                                      <p:to>
                                        <p:strVal val="visible"/>
                                      </p:to>
                                    </p:set>
                                    <p:anim calcmode="lin" valueType="num">
                                      <p:cBhvr>
                                        <p:cTn id="94" dur="500" fill="hold"/>
                                        <p:tgtEl>
                                          <p:spTgt spid="21547"/>
                                        </p:tgtEl>
                                        <p:attrNameLst>
                                          <p:attrName>ppt_x</p:attrName>
                                        </p:attrNameLst>
                                      </p:cBhvr>
                                      <p:tavLst>
                                        <p:tav tm="0">
                                          <p:val>
                                            <p:strVal val="#ppt_x-.2"/>
                                          </p:val>
                                        </p:tav>
                                        <p:tav tm="100000">
                                          <p:val>
                                            <p:strVal val="#ppt_x"/>
                                          </p:val>
                                        </p:tav>
                                      </p:tavLst>
                                    </p:anim>
                                    <p:anim calcmode="lin" valueType="num">
                                      <p:cBhvr>
                                        <p:cTn id="95" dur="500" fill="hold"/>
                                        <p:tgtEl>
                                          <p:spTgt spid="21547"/>
                                        </p:tgtEl>
                                        <p:attrNameLst>
                                          <p:attrName>ppt_y</p:attrName>
                                        </p:attrNameLst>
                                      </p:cBhvr>
                                      <p:tavLst>
                                        <p:tav tm="0">
                                          <p:val>
                                            <p:strVal val="#ppt_y"/>
                                          </p:val>
                                        </p:tav>
                                        <p:tav tm="100000">
                                          <p:val>
                                            <p:strVal val="#ppt_y"/>
                                          </p:val>
                                        </p:tav>
                                      </p:tavLst>
                                    </p:anim>
                                    <p:animEffect transition="in" filter="wipe(right)" prLst="gradientSize: 0.1">
                                      <p:cBhvr>
                                        <p:cTn id="96" dur="500"/>
                                        <p:tgtEl>
                                          <p:spTgt spid="2154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4" fill="hold" nodeType="clickEffect">
                                  <p:stCondLst>
                                    <p:cond delay="0"/>
                                  </p:stCondLst>
                                  <p:childTnLst>
                                    <p:set>
                                      <p:cBhvr>
                                        <p:cTn id="100" dur="1" fill="hold">
                                          <p:stCondLst>
                                            <p:cond delay="0"/>
                                          </p:stCondLst>
                                        </p:cTn>
                                        <p:tgtEl>
                                          <p:spTgt spid="21512">
                                            <p:txEl>
                                              <p:pRg st="0" end="0"/>
                                            </p:txEl>
                                          </p:spTgt>
                                        </p:tgtEl>
                                        <p:attrNameLst>
                                          <p:attrName>style.visibility</p:attrName>
                                        </p:attrNameLst>
                                      </p:cBhvr>
                                      <p:to>
                                        <p:strVal val="visible"/>
                                      </p:to>
                                    </p:set>
                                    <p:animEffect transition="in" filter="slide(fromBottom)">
                                      <p:cBhvr>
                                        <p:cTn id="101" dur="500"/>
                                        <p:tgtEl>
                                          <p:spTgt spid="215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5" grpId="0" animBg="1"/>
      <p:bldP spid="21520" grpId="0" animBg="1"/>
      <p:bldP spid="21521" grpId="0" animBg="1"/>
      <p:bldP spid="21531" grpId="0" animBg="1"/>
      <p:bldP spid="21533" grpId="0" animBg="1"/>
      <p:bldP spid="21534" grpId="0" animBg="1"/>
      <p:bldP spid="21535" grpId="0" animBg="1"/>
      <p:bldP spid="21536" grpId="0" animBg="1"/>
      <p:bldP spid="21542" grpId="0" animBg="1"/>
      <p:bldP spid="21546" grpId="0" animBg="1"/>
      <p:bldP spid="21547" grpId="0" animBg="1"/>
      <p:bldP spid="21548" grpId="0" animBg="1"/>
      <p:bldP spid="21548" grpId="1" animBg="1"/>
      <p:bldP spid="21548" grpId="2" animBg="1"/>
      <p:bldP spid="21549" grpId="0" animBg="1"/>
      <p:bldP spid="21550" grpId="0"/>
      <p:bldP spid="21551" grpId="0" animBg="1"/>
      <p:bldP spid="21552" grpId="0"/>
      <p:bldP spid="21553" grpId="0" animBg="1"/>
      <p:bldP spid="21554" grpId="0" animBg="1"/>
      <p:bldP spid="2155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868362"/>
          </a:xfrm>
        </p:spPr>
        <p:txBody>
          <a:bodyPr/>
          <a:lstStyle/>
          <a:p>
            <a:r>
              <a:rPr lang="en-US" altLang="en-US" sz="4000" b="1" u="sng" dirty="0"/>
              <a:t>Adjusting the load pot.</a:t>
            </a:r>
          </a:p>
        </p:txBody>
      </p:sp>
      <p:sp>
        <p:nvSpPr>
          <p:cNvPr id="135171" name="Rectangle 3"/>
          <p:cNvSpPr>
            <a:spLocks noGrp="1" noChangeArrowheads="1"/>
          </p:cNvSpPr>
          <p:nvPr>
            <p:ph type="body" idx="1"/>
          </p:nvPr>
        </p:nvSpPr>
        <p:spPr>
          <a:xfrm>
            <a:off x="457200" y="1143000"/>
            <a:ext cx="8229600" cy="4983163"/>
          </a:xfrm>
        </p:spPr>
        <p:txBody>
          <a:bodyPr/>
          <a:lstStyle/>
          <a:p>
            <a:endParaRPr lang="en-US" altLang="en-US" sz="2000" dirty="0"/>
          </a:p>
          <a:p>
            <a:endParaRPr lang="en-US" altLang="en-US" sz="2000" dirty="0"/>
          </a:p>
          <a:p>
            <a:endParaRPr lang="en-US" altLang="en-US" sz="2000" dirty="0"/>
          </a:p>
          <a:p>
            <a:endParaRPr lang="en-US" altLang="en-US" sz="2000" dirty="0"/>
          </a:p>
          <a:p>
            <a:endParaRPr lang="en-US" altLang="en-US" sz="2000" dirty="0"/>
          </a:p>
          <a:p>
            <a:r>
              <a:rPr lang="en-US" altLang="en-US" sz="2000" dirty="0"/>
              <a:t>The load is adjusted by turning the load pot completely anti clock wise (left) for minimum load, </a:t>
            </a:r>
          </a:p>
          <a:p>
            <a:r>
              <a:rPr lang="en-US" altLang="en-US" sz="2000" dirty="0"/>
              <a:t>and completely clock wise (right) for maximum load.</a:t>
            </a:r>
          </a:p>
          <a:p>
            <a:r>
              <a:rPr lang="en-US" altLang="en-US" sz="2000" dirty="0"/>
              <a:t>The PCB will give 1 - 5 beeps on the first trigger indicating in which position the load pot is set on, 1 being minimum to 5 being maximum.</a:t>
            </a:r>
          </a:p>
          <a:p>
            <a:endParaRPr lang="en-US" altLang="en-US" sz="2000" dirty="0"/>
          </a:p>
          <a:p>
            <a:endParaRPr lang="en-US" altLang="en-US" sz="2000" dirty="0"/>
          </a:p>
        </p:txBody>
      </p:sp>
      <p:sp>
        <p:nvSpPr>
          <p:cNvPr id="135185" name="Rectangle 17"/>
          <p:cNvSpPr>
            <a:spLocks noChangeArrowheads="1"/>
          </p:cNvSpPr>
          <p:nvPr/>
        </p:nvSpPr>
        <p:spPr bwMode="auto">
          <a:xfrm>
            <a:off x="2743200" y="6096000"/>
            <a:ext cx="2286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187" name="Rectangle 19"/>
          <p:cNvSpPr>
            <a:spLocks noChangeArrowheads="1"/>
          </p:cNvSpPr>
          <p:nvPr/>
        </p:nvSpPr>
        <p:spPr bwMode="auto">
          <a:xfrm>
            <a:off x="2971800" y="5943600"/>
            <a:ext cx="228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188" name="Rectangle 20"/>
          <p:cNvSpPr>
            <a:spLocks noChangeArrowheads="1"/>
          </p:cNvSpPr>
          <p:nvPr/>
        </p:nvSpPr>
        <p:spPr bwMode="auto">
          <a:xfrm>
            <a:off x="3200400" y="5791200"/>
            <a:ext cx="228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189" name="Rectangle 21"/>
          <p:cNvSpPr>
            <a:spLocks noChangeArrowheads="1"/>
          </p:cNvSpPr>
          <p:nvPr/>
        </p:nvSpPr>
        <p:spPr bwMode="auto">
          <a:xfrm>
            <a:off x="3429000" y="5638800"/>
            <a:ext cx="228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190" name="Rectangle 22"/>
          <p:cNvSpPr>
            <a:spLocks noChangeArrowheads="1"/>
          </p:cNvSpPr>
          <p:nvPr/>
        </p:nvSpPr>
        <p:spPr bwMode="auto">
          <a:xfrm>
            <a:off x="3657600" y="5486400"/>
            <a:ext cx="2286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191" name="Rectangle 23"/>
          <p:cNvSpPr>
            <a:spLocks noChangeArrowheads="1"/>
          </p:cNvSpPr>
          <p:nvPr/>
        </p:nvSpPr>
        <p:spPr bwMode="auto">
          <a:xfrm rot="16200000">
            <a:off x="2547937" y="5681663"/>
            <a:ext cx="6651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1 Beep</a:t>
            </a:r>
          </a:p>
        </p:txBody>
      </p:sp>
      <p:sp>
        <p:nvSpPr>
          <p:cNvPr id="135192" name="Rectangle 24"/>
          <p:cNvSpPr>
            <a:spLocks noChangeArrowheads="1"/>
          </p:cNvSpPr>
          <p:nvPr/>
        </p:nvSpPr>
        <p:spPr bwMode="auto">
          <a:xfrm>
            <a:off x="1828800" y="6019800"/>
            <a:ext cx="8540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200" u="sng" dirty="0">
                <a:solidFill>
                  <a:schemeClr val="tx1"/>
                </a:solidFill>
              </a:rPr>
              <a:t>Minimum</a:t>
            </a:r>
          </a:p>
        </p:txBody>
      </p:sp>
      <p:sp>
        <p:nvSpPr>
          <p:cNvPr id="135193" name="Rectangle 25"/>
          <p:cNvSpPr>
            <a:spLocks noChangeArrowheads="1"/>
          </p:cNvSpPr>
          <p:nvPr/>
        </p:nvSpPr>
        <p:spPr bwMode="auto">
          <a:xfrm>
            <a:off x="4038600" y="6019800"/>
            <a:ext cx="8858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200" u="sng" dirty="0">
                <a:solidFill>
                  <a:schemeClr val="tx1"/>
                </a:solidFill>
              </a:rPr>
              <a:t>Maximum</a:t>
            </a:r>
          </a:p>
        </p:txBody>
      </p:sp>
      <p:sp>
        <p:nvSpPr>
          <p:cNvPr id="135194" name="Rectangle 26"/>
          <p:cNvSpPr>
            <a:spLocks noChangeArrowheads="1"/>
          </p:cNvSpPr>
          <p:nvPr/>
        </p:nvSpPr>
        <p:spPr bwMode="auto">
          <a:xfrm rot="16200000">
            <a:off x="2738437" y="5491163"/>
            <a:ext cx="7413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2 Beeps</a:t>
            </a:r>
          </a:p>
        </p:txBody>
      </p:sp>
      <p:sp>
        <p:nvSpPr>
          <p:cNvPr id="135195" name="Rectangle 27"/>
          <p:cNvSpPr>
            <a:spLocks noChangeArrowheads="1"/>
          </p:cNvSpPr>
          <p:nvPr/>
        </p:nvSpPr>
        <p:spPr bwMode="auto">
          <a:xfrm rot="16200000">
            <a:off x="2967037" y="5338763"/>
            <a:ext cx="7413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3 Beeps</a:t>
            </a:r>
          </a:p>
        </p:txBody>
      </p:sp>
      <p:sp>
        <p:nvSpPr>
          <p:cNvPr id="135197" name="Rectangle 29"/>
          <p:cNvSpPr>
            <a:spLocks noChangeArrowheads="1"/>
          </p:cNvSpPr>
          <p:nvPr/>
        </p:nvSpPr>
        <p:spPr bwMode="auto">
          <a:xfrm rot="16200000">
            <a:off x="3424237" y="5033963"/>
            <a:ext cx="7413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5 Beeps</a:t>
            </a:r>
          </a:p>
        </p:txBody>
      </p:sp>
      <p:sp>
        <p:nvSpPr>
          <p:cNvPr id="135198" name="Rectangle 30"/>
          <p:cNvSpPr>
            <a:spLocks noChangeArrowheads="1"/>
          </p:cNvSpPr>
          <p:nvPr/>
        </p:nvSpPr>
        <p:spPr bwMode="auto">
          <a:xfrm rot="16200000">
            <a:off x="3195637" y="5186363"/>
            <a:ext cx="7413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dirty="0">
                <a:solidFill>
                  <a:schemeClr val="tx1"/>
                </a:solidFill>
              </a:rPr>
              <a:t>4 Beeps</a:t>
            </a:r>
          </a:p>
        </p:txBody>
      </p:sp>
      <p:pic>
        <p:nvPicPr>
          <p:cNvPr id="135201" name="Picture 3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143000"/>
            <a:ext cx="1828800" cy="170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5202" name="AutoShape 34"/>
          <p:cNvSpPr>
            <a:spLocks noChangeArrowheads="1"/>
          </p:cNvSpPr>
          <p:nvPr/>
        </p:nvSpPr>
        <p:spPr bwMode="auto">
          <a:xfrm>
            <a:off x="4191000" y="1371600"/>
            <a:ext cx="381000" cy="609600"/>
          </a:xfrm>
          <a:prstGeom prst="curvedRightArrow">
            <a:avLst>
              <a:gd name="adj1" fmla="val 32000"/>
              <a:gd name="adj2" fmla="val 64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203" name="AutoShape 35"/>
          <p:cNvSpPr>
            <a:spLocks noChangeArrowheads="1"/>
          </p:cNvSpPr>
          <p:nvPr/>
        </p:nvSpPr>
        <p:spPr bwMode="auto">
          <a:xfrm>
            <a:off x="4724400" y="1371600"/>
            <a:ext cx="381000" cy="609600"/>
          </a:xfrm>
          <a:prstGeom prst="curvedLeftArrow">
            <a:avLst>
              <a:gd name="adj1" fmla="val 32000"/>
              <a:gd name="adj2" fmla="val 64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205" name="AutoShape 37"/>
          <p:cNvSpPr>
            <a:spLocks noChangeArrowheads="1"/>
          </p:cNvSpPr>
          <p:nvPr/>
        </p:nvSpPr>
        <p:spPr bwMode="auto">
          <a:xfrm rot="10800000">
            <a:off x="4191000" y="1295400"/>
            <a:ext cx="381000" cy="609600"/>
          </a:xfrm>
          <a:prstGeom prst="curvedLeftArrow">
            <a:avLst>
              <a:gd name="adj1" fmla="val 32000"/>
              <a:gd name="adj2" fmla="val 64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35206" name="AutoShape 38"/>
          <p:cNvSpPr>
            <a:spLocks noChangeArrowheads="1"/>
          </p:cNvSpPr>
          <p:nvPr/>
        </p:nvSpPr>
        <p:spPr bwMode="auto">
          <a:xfrm rot="10800000">
            <a:off x="4724400" y="1295400"/>
            <a:ext cx="381000" cy="609600"/>
          </a:xfrm>
          <a:prstGeom prst="curvedRightArrow">
            <a:avLst>
              <a:gd name="adj1" fmla="val 32000"/>
              <a:gd name="adj2" fmla="val 64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4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2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71">
                                            <p:txEl>
                                              <p:pRg st="6" end="6"/>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520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520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52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2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5171">
                                            <p:txEl>
                                              <p:pRg st="7" end="7"/>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3520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520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35192"/>
                                        </p:tgtEl>
                                        <p:attrNameLst>
                                          <p:attrName>style.visibility</p:attrName>
                                        </p:attrNameLst>
                                      </p:cBhvr>
                                      <p:to>
                                        <p:strVal val="visible"/>
                                      </p:to>
                                    </p:set>
                                    <p:animEffect transition="in" filter="slide(fromBottom)">
                                      <p:cBhvr>
                                        <p:cTn id="39" dur="500"/>
                                        <p:tgtEl>
                                          <p:spTgt spid="135192"/>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35185"/>
                                        </p:tgtEl>
                                        <p:attrNameLst>
                                          <p:attrName>style.visibility</p:attrName>
                                        </p:attrNameLst>
                                      </p:cBhvr>
                                      <p:to>
                                        <p:strVal val="visible"/>
                                      </p:to>
                                    </p:set>
                                    <p:animEffect transition="in" filter="slide(fromBottom)">
                                      <p:cBhvr>
                                        <p:cTn id="42" dur="500"/>
                                        <p:tgtEl>
                                          <p:spTgt spid="135185"/>
                                        </p:tgtEl>
                                      </p:cBhvr>
                                    </p:animEffect>
                                  </p:childTnLst>
                                </p:cTn>
                              </p:par>
                              <p:par>
                                <p:cTn id="43" presetID="12" presetClass="entr" presetSubtype="4" fill="hold" nodeType="withEffect">
                                  <p:stCondLst>
                                    <p:cond delay="0"/>
                                  </p:stCondLst>
                                  <p:childTnLst>
                                    <p:set>
                                      <p:cBhvr>
                                        <p:cTn id="44" dur="1" fill="hold">
                                          <p:stCondLst>
                                            <p:cond delay="0"/>
                                          </p:stCondLst>
                                        </p:cTn>
                                        <p:tgtEl>
                                          <p:spTgt spid="135191"/>
                                        </p:tgtEl>
                                        <p:attrNameLst>
                                          <p:attrName>style.visibility</p:attrName>
                                        </p:attrNameLst>
                                      </p:cBhvr>
                                      <p:to>
                                        <p:strVal val="visible"/>
                                      </p:to>
                                    </p:set>
                                    <p:animEffect transition="in" filter="slide(fromBottom)">
                                      <p:cBhvr>
                                        <p:cTn id="45" dur="500"/>
                                        <p:tgtEl>
                                          <p:spTgt spid="13519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35187"/>
                                        </p:tgtEl>
                                        <p:attrNameLst>
                                          <p:attrName>style.visibility</p:attrName>
                                        </p:attrNameLst>
                                      </p:cBhvr>
                                      <p:to>
                                        <p:strVal val="visible"/>
                                      </p:to>
                                    </p:set>
                                    <p:animEffect transition="in" filter="slide(fromBottom)">
                                      <p:cBhvr>
                                        <p:cTn id="50" dur="500"/>
                                        <p:tgtEl>
                                          <p:spTgt spid="13518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35194"/>
                                        </p:tgtEl>
                                        <p:attrNameLst>
                                          <p:attrName>style.visibility</p:attrName>
                                        </p:attrNameLst>
                                      </p:cBhvr>
                                      <p:to>
                                        <p:strVal val="visible"/>
                                      </p:to>
                                    </p:set>
                                    <p:animEffect transition="in" filter="slide(fromBottom)">
                                      <p:cBhvr>
                                        <p:cTn id="53" dur="500"/>
                                        <p:tgtEl>
                                          <p:spTgt spid="13519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35188"/>
                                        </p:tgtEl>
                                        <p:attrNameLst>
                                          <p:attrName>style.visibility</p:attrName>
                                        </p:attrNameLst>
                                      </p:cBhvr>
                                      <p:to>
                                        <p:strVal val="visible"/>
                                      </p:to>
                                    </p:set>
                                    <p:animEffect transition="in" filter="slide(fromBottom)">
                                      <p:cBhvr>
                                        <p:cTn id="58" dur="500"/>
                                        <p:tgtEl>
                                          <p:spTgt spid="135188"/>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35195"/>
                                        </p:tgtEl>
                                        <p:attrNameLst>
                                          <p:attrName>style.visibility</p:attrName>
                                        </p:attrNameLst>
                                      </p:cBhvr>
                                      <p:to>
                                        <p:strVal val="visible"/>
                                      </p:to>
                                    </p:set>
                                    <p:animEffect transition="in" filter="slide(fromBottom)">
                                      <p:cBhvr>
                                        <p:cTn id="61" dur="500"/>
                                        <p:tgtEl>
                                          <p:spTgt spid="13519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35189"/>
                                        </p:tgtEl>
                                        <p:attrNameLst>
                                          <p:attrName>style.visibility</p:attrName>
                                        </p:attrNameLst>
                                      </p:cBhvr>
                                      <p:to>
                                        <p:strVal val="visible"/>
                                      </p:to>
                                    </p:set>
                                    <p:animEffect transition="in" filter="slide(fromBottom)">
                                      <p:cBhvr>
                                        <p:cTn id="66" dur="500"/>
                                        <p:tgtEl>
                                          <p:spTgt spid="135189"/>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35198"/>
                                        </p:tgtEl>
                                        <p:attrNameLst>
                                          <p:attrName>style.visibility</p:attrName>
                                        </p:attrNameLst>
                                      </p:cBhvr>
                                      <p:to>
                                        <p:strVal val="visible"/>
                                      </p:to>
                                    </p:set>
                                    <p:animEffect transition="in" filter="slide(fromBottom)">
                                      <p:cBhvr>
                                        <p:cTn id="69" dur="500"/>
                                        <p:tgtEl>
                                          <p:spTgt spid="1351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135190"/>
                                        </p:tgtEl>
                                        <p:attrNameLst>
                                          <p:attrName>style.visibility</p:attrName>
                                        </p:attrNameLst>
                                      </p:cBhvr>
                                      <p:to>
                                        <p:strVal val="visible"/>
                                      </p:to>
                                    </p:set>
                                    <p:animEffect transition="in" filter="slide(fromBottom)">
                                      <p:cBhvr>
                                        <p:cTn id="74" dur="500"/>
                                        <p:tgtEl>
                                          <p:spTgt spid="135190"/>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35197"/>
                                        </p:tgtEl>
                                        <p:attrNameLst>
                                          <p:attrName>style.visibility</p:attrName>
                                        </p:attrNameLst>
                                      </p:cBhvr>
                                      <p:to>
                                        <p:strVal val="visible"/>
                                      </p:to>
                                    </p:set>
                                    <p:animEffect transition="in" filter="slide(fromBottom)">
                                      <p:cBhvr>
                                        <p:cTn id="77" dur="500"/>
                                        <p:tgtEl>
                                          <p:spTgt spid="135197"/>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135193"/>
                                        </p:tgtEl>
                                        <p:attrNameLst>
                                          <p:attrName>style.visibility</p:attrName>
                                        </p:attrNameLst>
                                      </p:cBhvr>
                                      <p:to>
                                        <p:strVal val="visible"/>
                                      </p:to>
                                    </p:set>
                                    <p:animEffect transition="in" filter="slide(fromBottom)">
                                      <p:cBhvr>
                                        <p:cTn id="80" dur="500"/>
                                        <p:tgtEl>
                                          <p:spTgt spid="135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5" grpId="0" animBg="1"/>
      <p:bldP spid="135187" grpId="0" animBg="1"/>
      <p:bldP spid="135188" grpId="0" animBg="1"/>
      <p:bldP spid="135189" grpId="0" animBg="1"/>
      <p:bldP spid="135190" grpId="0" animBg="1"/>
      <p:bldP spid="135192" grpId="0"/>
      <p:bldP spid="135193" grpId="0"/>
      <p:bldP spid="135194" grpId="0"/>
      <p:bldP spid="135195" grpId="0"/>
      <p:bldP spid="135197" grpId="0"/>
      <p:bldP spid="135198" grpId="0"/>
      <p:bldP spid="135202" grpId="0" animBg="1"/>
      <p:bldP spid="135202" grpId="1" animBg="1"/>
      <p:bldP spid="135203" grpId="0" animBg="1"/>
      <p:bldP spid="135203" grpId="1" animBg="1"/>
      <p:bldP spid="135205" grpId="0" animBg="1"/>
      <p:bldP spid="135205" grpId="1" animBg="1"/>
      <p:bldP spid="135206" grpId="0" animBg="1"/>
      <p:bldP spid="13520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57200" y="533400"/>
            <a:ext cx="8458200" cy="2523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0"/>
              </a:spcBef>
            </a:pPr>
            <a:r>
              <a:rPr lang="en-US" altLang="en-US" sz="5400" b="0" dirty="0">
                <a:solidFill>
                  <a:schemeClr val="tx1"/>
                </a:solidFill>
              </a:rPr>
              <a:t> </a:t>
            </a:r>
            <a:r>
              <a:rPr lang="en-US" altLang="en-US" sz="5400" b="0" dirty="0" smtClean="0">
                <a:solidFill>
                  <a:schemeClr val="tx1"/>
                </a:solidFill>
              </a:rPr>
              <a:t>    </a:t>
            </a:r>
            <a:r>
              <a:rPr lang="en-US" altLang="en-US" sz="5400" u="sng" dirty="0" smtClean="0">
                <a:solidFill>
                  <a:schemeClr val="tx1"/>
                </a:solidFill>
              </a:rPr>
              <a:t>Gate </a:t>
            </a:r>
            <a:r>
              <a:rPr lang="en-US" altLang="en-US" sz="5400" u="sng" dirty="0">
                <a:solidFill>
                  <a:schemeClr val="tx1"/>
                </a:solidFill>
              </a:rPr>
              <a:t>motor training</a:t>
            </a:r>
          </a:p>
          <a:p>
            <a:pPr algn="l">
              <a:spcBef>
                <a:spcPct val="0"/>
              </a:spcBef>
            </a:pPr>
            <a:r>
              <a:rPr lang="en-US" altLang="en-US" sz="4000" dirty="0">
                <a:solidFill>
                  <a:schemeClr val="tx1"/>
                </a:solidFill>
              </a:rPr>
              <a:t>                 </a:t>
            </a:r>
            <a:r>
              <a:rPr lang="en-US" altLang="en-US" sz="4000" dirty="0" smtClean="0">
                <a:solidFill>
                  <a:schemeClr val="tx1"/>
                </a:solidFill>
              </a:rPr>
              <a:t>      </a:t>
            </a:r>
            <a:r>
              <a:rPr lang="en-US" altLang="en-US" sz="4000" u="sng" dirty="0" smtClean="0">
                <a:solidFill>
                  <a:schemeClr val="tx1"/>
                </a:solidFill>
              </a:rPr>
              <a:t>on DTS</a:t>
            </a:r>
          </a:p>
          <a:p>
            <a:pPr algn="l">
              <a:spcBef>
                <a:spcPct val="0"/>
              </a:spcBef>
            </a:pPr>
            <a:r>
              <a:rPr lang="en-US" altLang="en-US" sz="5400" u="sng" dirty="0" smtClean="0">
                <a:solidFill>
                  <a:schemeClr val="tx1"/>
                </a:solidFill>
              </a:rPr>
              <a:t>EXPERT 500 &amp; ELITE 600</a:t>
            </a:r>
            <a:endParaRPr lang="en-US" altLang="en-US" sz="5400" u="sng" dirty="0">
              <a:solidFill>
                <a:schemeClr val="tx1"/>
              </a:solidFill>
            </a:endParaRPr>
          </a:p>
          <a:p>
            <a:pPr algn="l">
              <a:spcBef>
                <a:spcPct val="0"/>
              </a:spcBef>
            </a:pPr>
            <a:endParaRPr lang="en-US" altLang="en-US" sz="1000" u="sng" dirty="0">
              <a:solidFill>
                <a:schemeClr val="tx1"/>
              </a:solidFill>
            </a:endParaRPr>
          </a:p>
        </p:txBody>
      </p:sp>
      <p:pic>
        <p:nvPicPr>
          <p:cNvPr id="4" name="Picture 3" descr="Picture1.png"/>
          <p:cNvPicPr>
            <a:picLocks noChangeAspect="1"/>
          </p:cNvPicPr>
          <p:nvPr/>
        </p:nvPicPr>
        <p:blipFill>
          <a:blip r:embed="rId3" cstate="print"/>
          <a:stretch>
            <a:fillRect/>
          </a:stretch>
        </p:blipFill>
        <p:spPr>
          <a:xfrm>
            <a:off x="2362200" y="3200400"/>
            <a:ext cx="4495800" cy="33636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7000"/>
    </mc:Choice>
    <mc:Fallback>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6096000" cy="685800"/>
          </a:xfrm>
        </p:spPr>
        <p:txBody>
          <a:bodyPr/>
          <a:lstStyle/>
          <a:p>
            <a:r>
              <a:rPr lang="en-US" altLang="en-US" sz="3200" b="1" u="sng" dirty="0"/>
              <a:t>Now do the following steps.</a:t>
            </a:r>
          </a:p>
        </p:txBody>
      </p:sp>
      <p:sp>
        <p:nvSpPr>
          <p:cNvPr id="24579" name="Rectangle 3"/>
          <p:cNvSpPr>
            <a:spLocks noGrp="1" noChangeArrowheads="1"/>
          </p:cNvSpPr>
          <p:nvPr>
            <p:ph type="body" idx="1"/>
          </p:nvPr>
        </p:nvSpPr>
        <p:spPr>
          <a:xfrm>
            <a:off x="0" y="781844"/>
            <a:ext cx="8382000" cy="6019800"/>
          </a:xfrm>
        </p:spPr>
        <p:txBody>
          <a:bodyPr/>
          <a:lstStyle/>
          <a:p>
            <a:pPr>
              <a:lnSpc>
                <a:spcPct val="90000"/>
              </a:lnSpc>
            </a:pPr>
            <a:r>
              <a:rPr lang="en-US" altLang="en-US" sz="2000" dirty="0"/>
              <a:t>Set load pot on MAXIMUM. (Completely clockwise).</a:t>
            </a:r>
          </a:p>
          <a:p>
            <a:pPr>
              <a:lnSpc>
                <a:spcPct val="90000"/>
              </a:lnSpc>
            </a:pPr>
            <a:r>
              <a:rPr lang="en-US" altLang="en-US" sz="2000" dirty="0"/>
              <a:t>Open the override lever on the motor.</a:t>
            </a:r>
          </a:p>
          <a:p>
            <a:pPr>
              <a:lnSpc>
                <a:spcPct val="90000"/>
              </a:lnSpc>
              <a:buFontTx/>
              <a:buNone/>
            </a:pPr>
            <a:endParaRPr lang="en-US" altLang="en-US" sz="2000" dirty="0"/>
          </a:p>
          <a:p>
            <a:pPr>
              <a:lnSpc>
                <a:spcPct val="90000"/>
              </a:lnSpc>
            </a:pPr>
            <a:r>
              <a:rPr lang="en-US" altLang="en-US" sz="2000" dirty="0"/>
              <a:t>Open the gate approximately 1 meter.</a:t>
            </a:r>
          </a:p>
          <a:p>
            <a:pPr>
              <a:lnSpc>
                <a:spcPct val="90000"/>
              </a:lnSpc>
            </a:pPr>
            <a:r>
              <a:rPr lang="en-US" altLang="en-US" sz="2000" dirty="0"/>
              <a:t>Close the override lever on the motor.</a:t>
            </a:r>
          </a:p>
          <a:p>
            <a:pPr>
              <a:lnSpc>
                <a:spcPct val="90000"/>
              </a:lnSpc>
            </a:pPr>
            <a:endParaRPr lang="en-US" altLang="en-US" sz="2000" dirty="0"/>
          </a:p>
          <a:p>
            <a:pPr>
              <a:lnSpc>
                <a:spcPct val="90000"/>
              </a:lnSpc>
            </a:pPr>
            <a:r>
              <a:rPr lang="en-US" altLang="en-US" sz="2000" dirty="0"/>
              <a:t>Pull the gate in any direction to ensure that the gearbox is engaged.</a:t>
            </a:r>
          </a:p>
          <a:p>
            <a:pPr>
              <a:lnSpc>
                <a:spcPct val="90000"/>
              </a:lnSpc>
            </a:pPr>
            <a:r>
              <a:rPr lang="en-US" altLang="en-US" sz="2000" dirty="0"/>
              <a:t>Ensure that the override double green wire is connected to the PCB.</a:t>
            </a:r>
          </a:p>
          <a:p>
            <a:pPr>
              <a:lnSpc>
                <a:spcPct val="90000"/>
              </a:lnSpc>
            </a:pPr>
            <a:endParaRPr lang="en-US" altLang="en-US" sz="2000" dirty="0"/>
          </a:p>
          <a:p>
            <a:pPr>
              <a:lnSpc>
                <a:spcPct val="90000"/>
              </a:lnSpc>
            </a:pPr>
            <a:endParaRPr lang="en-US" altLang="en-US" sz="2000" dirty="0"/>
          </a:p>
          <a:p>
            <a:pPr>
              <a:lnSpc>
                <a:spcPct val="90000"/>
              </a:lnSpc>
            </a:pPr>
            <a:r>
              <a:rPr lang="en-US" altLang="en-US" sz="2000" dirty="0"/>
              <a:t>Ensure that the limit, double white and brown wires </a:t>
            </a:r>
            <a:r>
              <a:rPr lang="en-US" altLang="en-US" sz="2000" dirty="0" smtClean="0"/>
              <a:t>are </a:t>
            </a:r>
            <a:r>
              <a:rPr lang="en-US" altLang="en-US" sz="2000" dirty="0"/>
              <a:t>connected.</a:t>
            </a:r>
          </a:p>
          <a:p>
            <a:pPr>
              <a:lnSpc>
                <a:spcPct val="90000"/>
              </a:lnSpc>
            </a:pPr>
            <a:r>
              <a:rPr lang="en-US" altLang="en-US" sz="2000" dirty="0"/>
              <a:t>Make sure that AC </a:t>
            </a:r>
            <a:r>
              <a:rPr lang="en-US" altLang="en-US" sz="2000" dirty="0" smtClean="0"/>
              <a:t>and </a:t>
            </a:r>
            <a:r>
              <a:rPr lang="en-US" altLang="en-US" sz="2000" dirty="0"/>
              <a:t>DC power is CONNECTED to the PCB</a:t>
            </a:r>
            <a:r>
              <a:rPr lang="en-US" altLang="en-US" sz="2000" dirty="0" smtClean="0"/>
              <a:t>.</a:t>
            </a:r>
          </a:p>
          <a:p>
            <a:pPr>
              <a:lnSpc>
                <a:spcPct val="90000"/>
              </a:lnSpc>
            </a:pPr>
            <a:r>
              <a:rPr lang="en-US" altLang="en-US" sz="2000" dirty="0" smtClean="0"/>
              <a:t>(AC power is required to reset the PCB to accept battery power).</a:t>
            </a:r>
          </a:p>
          <a:p>
            <a:pPr>
              <a:lnSpc>
                <a:spcPct val="90000"/>
              </a:lnSpc>
            </a:pPr>
            <a:r>
              <a:rPr lang="en-US" altLang="en-US" sz="2000" dirty="0" smtClean="0"/>
              <a:t>Remove </a:t>
            </a:r>
            <a:r>
              <a:rPr lang="en-US" altLang="en-US" sz="2000" dirty="0"/>
              <a:t>all external connections </a:t>
            </a:r>
            <a:r>
              <a:rPr lang="en-US" altLang="en-US" sz="2000" dirty="0" smtClean="0"/>
              <a:t>(Beams, intercom, receiver </a:t>
            </a:r>
            <a:r>
              <a:rPr lang="en-US" altLang="en-US" sz="2000" dirty="0" err="1" smtClean="0"/>
              <a:t>ect</a:t>
            </a:r>
            <a:r>
              <a:rPr lang="en-US" altLang="en-US" sz="2000" dirty="0" smtClean="0"/>
              <a:t>.).</a:t>
            </a:r>
            <a:endParaRPr lang="en-US" altLang="en-US" sz="2000" dirty="0"/>
          </a:p>
          <a:p>
            <a:pPr>
              <a:lnSpc>
                <a:spcPct val="90000"/>
              </a:lnSpc>
              <a:buFontTx/>
              <a:buNone/>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endParaRPr lang="en-US" altLang="en-US" sz="1600" dirty="0"/>
          </a:p>
        </p:txBody>
      </p:sp>
      <p:pic>
        <p:nvPicPr>
          <p:cNvPr id="24593"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56286" y="533400"/>
            <a:ext cx="533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594" name="AutoShape 18"/>
          <p:cNvSpPr>
            <a:spLocks noChangeArrowheads="1"/>
          </p:cNvSpPr>
          <p:nvPr/>
        </p:nvSpPr>
        <p:spPr bwMode="auto">
          <a:xfrm>
            <a:off x="8077200" y="533400"/>
            <a:ext cx="152400" cy="381000"/>
          </a:xfrm>
          <a:prstGeom prst="curvedLeftArrow">
            <a:avLst>
              <a:gd name="adj1" fmla="val 50000"/>
              <a:gd name="adj2" fmla="val 100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4600" name="Line 24"/>
          <p:cNvSpPr>
            <a:spLocks noChangeShapeType="1"/>
          </p:cNvSpPr>
          <p:nvPr/>
        </p:nvSpPr>
        <p:spPr bwMode="auto">
          <a:xfrm flipH="1">
            <a:off x="5572125" y="1795463"/>
            <a:ext cx="1635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4601" name="Line 25"/>
          <p:cNvSpPr>
            <a:spLocks noChangeShapeType="1"/>
          </p:cNvSpPr>
          <p:nvPr/>
        </p:nvSpPr>
        <p:spPr bwMode="auto">
          <a:xfrm>
            <a:off x="5572125" y="2014538"/>
            <a:ext cx="1635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4602" name="Line 26"/>
          <p:cNvSpPr>
            <a:spLocks noChangeShapeType="1"/>
          </p:cNvSpPr>
          <p:nvPr/>
        </p:nvSpPr>
        <p:spPr bwMode="auto">
          <a:xfrm flipH="1">
            <a:off x="5735638" y="1752600"/>
            <a:ext cx="161925" cy="428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4603" name="Line 27"/>
          <p:cNvSpPr>
            <a:spLocks noChangeShapeType="1"/>
          </p:cNvSpPr>
          <p:nvPr/>
        </p:nvSpPr>
        <p:spPr bwMode="auto">
          <a:xfrm>
            <a:off x="5735638" y="2014538"/>
            <a:ext cx="161925" cy="42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4605" name="Rectangle 29"/>
          <p:cNvSpPr>
            <a:spLocks noChangeArrowheads="1"/>
          </p:cNvSpPr>
          <p:nvPr/>
        </p:nvSpPr>
        <p:spPr bwMode="auto">
          <a:xfrm>
            <a:off x="5410200" y="1795463"/>
            <a:ext cx="161925" cy="219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4606" name="Rectangle 30"/>
          <p:cNvSpPr>
            <a:spLocks noChangeArrowheads="1"/>
          </p:cNvSpPr>
          <p:nvPr/>
        </p:nvSpPr>
        <p:spPr bwMode="auto">
          <a:xfrm>
            <a:off x="5638800" y="1828800"/>
            <a:ext cx="2235200" cy="130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pic>
        <p:nvPicPr>
          <p:cNvPr id="24607" name="Picture 3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25" y="2133600"/>
            <a:ext cx="990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610" name="Picture 3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9786" y="3507921"/>
            <a:ext cx="1257300" cy="55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623" name="AutoShape 47"/>
          <p:cNvSpPr>
            <a:spLocks noChangeArrowheads="1"/>
          </p:cNvSpPr>
          <p:nvPr/>
        </p:nvSpPr>
        <p:spPr bwMode="auto">
          <a:xfrm rot="10800000">
            <a:off x="7696200" y="533400"/>
            <a:ext cx="152400" cy="381000"/>
          </a:xfrm>
          <a:prstGeom prst="curvedLeftArrow">
            <a:avLst>
              <a:gd name="adj1" fmla="val 50000"/>
              <a:gd name="adj2" fmla="val 100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pic>
        <p:nvPicPr>
          <p:cNvPr id="24624" name="Picture 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990600"/>
            <a:ext cx="990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626" name="Picture 5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0300" y="968829"/>
            <a:ext cx="10287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53374" y="5562600"/>
            <a:ext cx="3784997"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608" name="Picture 3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2133600"/>
            <a:ext cx="990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7" name="Straight Arrow Connector 16"/>
          <p:cNvCxnSpPr/>
          <p:nvPr/>
        </p:nvCxnSpPr>
        <p:spPr bwMode="auto">
          <a:xfrm>
            <a:off x="2438400" y="4800600"/>
            <a:ext cx="2590800" cy="1066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Arrow Connector 18"/>
          <p:cNvCxnSpPr/>
          <p:nvPr/>
        </p:nvCxnSpPr>
        <p:spPr bwMode="auto">
          <a:xfrm flipH="1">
            <a:off x="2895600" y="4800600"/>
            <a:ext cx="457200" cy="1066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5419725" y="4942565"/>
            <a:ext cx="1295398" cy="2535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4500" advTm="60000"/>
    </mc:Choice>
    <mc:Fallback>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93"/>
                                        </p:tgtEl>
                                        <p:attrNameLst>
                                          <p:attrName>style.visibility</p:attrName>
                                        </p:attrNameLst>
                                      </p:cBhvr>
                                      <p:to>
                                        <p:strVal val="visible"/>
                                      </p:to>
                                    </p:set>
                                    <p:anim calcmode="lin" valueType="num">
                                      <p:cBhvr additive="base">
                                        <p:cTn id="11" dur="500" fill="hold"/>
                                        <p:tgtEl>
                                          <p:spTgt spid="24593"/>
                                        </p:tgtEl>
                                        <p:attrNameLst>
                                          <p:attrName>ppt_x</p:attrName>
                                        </p:attrNameLst>
                                      </p:cBhvr>
                                      <p:tavLst>
                                        <p:tav tm="0">
                                          <p:val>
                                            <p:strVal val="#ppt_x"/>
                                          </p:val>
                                        </p:tav>
                                        <p:tav tm="100000">
                                          <p:val>
                                            <p:strVal val="#ppt_x"/>
                                          </p:val>
                                        </p:tav>
                                      </p:tavLst>
                                    </p:anim>
                                    <p:anim calcmode="lin" valueType="num">
                                      <p:cBhvr additive="base">
                                        <p:cTn id="12" dur="500" fill="hold"/>
                                        <p:tgtEl>
                                          <p:spTgt spid="245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94"/>
                                        </p:tgtEl>
                                        <p:attrNameLst>
                                          <p:attrName>style.visibility</p:attrName>
                                        </p:attrNameLst>
                                      </p:cBhvr>
                                      <p:to>
                                        <p:strVal val="visible"/>
                                      </p:to>
                                    </p:set>
                                    <p:anim calcmode="lin" valueType="num">
                                      <p:cBhvr additive="base">
                                        <p:cTn id="15" dur="500" fill="hold"/>
                                        <p:tgtEl>
                                          <p:spTgt spid="24594"/>
                                        </p:tgtEl>
                                        <p:attrNameLst>
                                          <p:attrName>ppt_x</p:attrName>
                                        </p:attrNameLst>
                                      </p:cBhvr>
                                      <p:tavLst>
                                        <p:tav tm="0">
                                          <p:val>
                                            <p:strVal val="#ppt_x"/>
                                          </p:val>
                                        </p:tav>
                                        <p:tav tm="100000">
                                          <p:val>
                                            <p:strVal val="#ppt_x"/>
                                          </p:val>
                                        </p:tav>
                                      </p:tavLst>
                                    </p:anim>
                                    <p:anim calcmode="lin" valueType="num">
                                      <p:cBhvr additive="base">
                                        <p:cTn id="16" dur="500" fill="hold"/>
                                        <p:tgtEl>
                                          <p:spTgt spid="245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623"/>
                                        </p:tgtEl>
                                        <p:attrNameLst>
                                          <p:attrName>style.visibility</p:attrName>
                                        </p:attrNameLst>
                                      </p:cBhvr>
                                      <p:to>
                                        <p:strVal val="visible"/>
                                      </p:to>
                                    </p:set>
                                    <p:anim calcmode="lin" valueType="num">
                                      <p:cBhvr additive="base">
                                        <p:cTn id="19" dur="500" fill="hold"/>
                                        <p:tgtEl>
                                          <p:spTgt spid="24623"/>
                                        </p:tgtEl>
                                        <p:attrNameLst>
                                          <p:attrName>ppt_x</p:attrName>
                                        </p:attrNameLst>
                                      </p:cBhvr>
                                      <p:tavLst>
                                        <p:tav tm="0">
                                          <p:val>
                                            <p:strVal val="#ppt_x"/>
                                          </p:val>
                                        </p:tav>
                                        <p:tav tm="100000">
                                          <p:val>
                                            <p:strVal val="#ppt_x"/>
                                          </p:val>
                                        </p:tav>
                                      </p:tavLst>
                                    </p:anim>
                                    <p:anim calcmode="lin" valueType="num">
                                      <p:cBhvr additive="base">
                                        <p:cTn id="20" dur="500" fill="hold"/>
                                        <p:tgtEl>
                                          <p:spTgt spid="246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 calcmode="lin" valueType="num">
                                      <p:cBhvr additive="base">
                                        <p:cTn id="2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624"/>
                                        </p:tgtEl>
                                        <p:attrNameLst>
                                          <p:attrName>style.visibility</p:attrName>
                                        </p:attrNameLst>
                                      </p:cBhvr>
                                      <p:to>
                                        <p:strVal val="visible"/>
                                      </p:to>
                                    </p:set>
                                    <p:anim calcmode="lin" valueType="num">
                                      <p:cBhvr additive="base">
                                        <p:cTn id="29" dur="500" fill="hold"/>
                                        <p:tgtEl>
                                          <p:spTgt spid="24624"/>
                                        </p:tgtEl>
                                        <p:attrNameLst>
                                          <p:attrName>ppt_x</p:attrName>
                                        </p:attrNameLst>
                                      </p:cBhvr>
                                      <p:tavLst>
                                        <p:tav tm="0">
                                          <p:val>
                                            <p:strVal val="#ppt_x"/>
                                          </p:val>
                                        </p:tav>
                                        <p:tav tm="100000">
                                          <p:val>
                                            <p:strVal val="#ppt_x"/>
                                          </p:val>
                                        </p:tav>
                                      </p:tavLst>
                                    </p:anim>
                                    <p:anim calcmode="lin" valueType="num">
                                      <p:cBhvr additive="base">
                                        <p:cTn id="30" dur="500" fill="hold"/>
                                        <p:tgtEl>
                                          <p:spTgt spid="246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579">
                                            <p:txEl>
                                              <p:pRg st="3" end="3"/>
                                            </p:txEl>
                                          </p:spTgt>
                                        </p:tgtEl>
                                        <p:attrNameLst>
                                          <p:attrName>style.visibility</p:attrName>
                                        </p:attrNameLst>
                                      </p:cBhvr>
                                      <p:to>
                                        <p:strVal val="visible"/>
                                      </p:to>
                                    </p:set>
                                    <p:anim calcmode="lin" valueType="num">
                                      <p:cBhvr additive="base">
                                        <p:cTn id="3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605"/>
                                        </p:tgtEl>
                                        <p:attrNameLst>
                                          <p:attrName>style.visibility</p:attrName>
                                        </p:attrNameLst>
                                      </p:cBhvr>
                                      <p:to>
                                        <p:strVal val="visible"/>
                                      </p:to>
                                    </p:set>
                                    <p:anim calcmode="lin" valueType="num">
                                      <p:cBhvr additive="base">
                                        <p:cTn id="43" dur="500" fill="hold"/>
                                        <p:tgtEl>
                                          <p:spTgt spid="24605"/>
                                        </p:tgtEl>
                                        <p:attrNameLst>
                                          <p:attrName>ppt_x</p:attrName>
                                        </p:attrNameLst>
                                      </p:cBhvr>
                                      <p:tavLst>
                                        <p:tav tm="0">
                                          <p:val>
                                            <p:strVal val="#ppt_x"/>
                                          </p:val>
                                        </p:tav>
                                        <p:tav tm="100000">
                                          <p:val>
                                            <p:strVal val="#ppt_x"/>
                                          </p:val>
                                        </p:tav>
                                      </p:tavLst>
                                    </p:anim>
                                    <p:anim calcmode="lin" valueType="num">
                                      <p:cBhvr additive="base">
                                        <p:cTn id="44" dur="500" fill="hold"/>
                                        <p:tgtEl>
                                          <p:spTgt spid="2460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602"/>
                                        </p:tgtEl>
                                        <p:attrNameLst>
                                          <p:attrName>style.visibility</p:attrName>
                                        </p:attrNameLst>
                                      </p:cBhvr>
                                      <p:to>
                                        <p:strVal val="visible"/>
                                      </p:to>
                                    </p:set>
                                    <p:anim calcmode="lin" valueType="num">
                                      <p:cBhvr additive="base">
                                        <p:cTn id="47" dur="500" fill="hold"/>
                                        <p:tgtEl>
                                          <p:spTgt spid="24602"/>
                                        </p:tgtEl>
                                        <p:attrNameLst>
                                          <p:attrName>ppt_x</p:attrName>
                                        </p:attrNameLst>
                                      </p:cBhvr>
                                      <p:tavLst>
                                        <p:tav tm="0">
                                          <p:val>
                                            <p:strVal val="#ppt_x"/>
                                          </p:val>
                                        </p:tav>
                                        <p:tav tm="100000">
                                          <p:val>
                                            <p:strVal val="#ppt_x"/>
                                          </p:val>
                                        </p:tav>
                                      </p:tavLst>
                                    </p:anim>
                                    <p:anim calcmode="lin" valueType="num">
                                      <p:cBhvr additive="base">
                                        <p:cTn id="48" dur="500" fill="hold"/>
                                        <p:tgtEl>
                                          <p:spTgt spid="246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603"/>
                                        </p:tgtEl>
                                        <p:attrNameLst>
                                          <p:attrName>style.visibility</p:attrName>
                                        </p:attrNameLst>
                                      </p:cBhvr>
                                      <p:to>
                                        <p:strVal val="visible"/>
                                      </p:to>
                                    </p:set>
                                    <p:anim calcmode="lin" valueType="num">
                                      <p:cBhvr additive="base">
                                        <p:cTn id="51" dur="500" fill="hold"/>
                                        <p:tgtEl>
                                          <p:spTgt spid="24603"/>
                                        </p:tgtEl>
                                        <p:attrNameLst>
                                          <p:attrName>ppt_x</p:attrName>
                                        </p:attrNameLst>
                                      </p:cBhvr>
                                      <p:tavLst>
                                        <p:tav tm="0">
                                          <p:val>
                                            <p:strVal val="#ppt_x"/>
                                          </p:val>
                                        </p:tav>
                                        <p:tav tm="100000">
                                          <p:val>
                                            <p:strVal val="#ppt_x"/>
                                          </p:val>
                                        </p:tav>
                                      </p:tavLst>
                                    </p:anim>
                                    <p:anim calcmode="lin" valueType="num">
                                      <p:cBhvr additive="base">
                                        <p:cTn id="52" dur="500" fill="hold"/>
                                        <p:tgtEl>
                                          <p:spTgt spid="2460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601"/>
                                        </p:tgtEl>
                                        <p:attrNameLst>
                                          <p:attrName>style.visibility</p:attrName>
                                        </p:attrNameLst>
                                      </p:cBhvr>
                                      <p:to>
                                        <p:strVal val="visible"/>
                                      </p:to>
                                    </p:set>
                                    <p:anim calcmode="lin" valueType="num">
                                      <p:cBhvr additive="base">
                                        <p:cTn id="55" dur="500" fill="hold"/>
                                        <p:tgtEl>
                                          <p:spTgt spid="24601"/>
                                        </p:tgtEl>
                                        <p:attrNameLst>
                                          <p:attrName>ppt_x</p:attrName>
                                        </p:attrNameLst>
                                      </p:cBhvr>
                                      <p:tavLst>
                                        <p:tav tm="0">
                                          <p:val>
                                            <p:strVal val="#ppt_x"/>
                                          </p:val>
                                        </p:tav>
                                        <p:tav tm="100000">
                                          <p:val>
                                            <p:strVal val="#ppt_x"/>
                                          </p:val>
                                        </p:tav>
                                      </p:tavLst>
                                    </p:anim>
                                    <p:anim calcmode="lin" valueType="num">
                                      <p:cBhvr additive="base">
                                        <p:cTn id="56" dur="500" fill="hold"/>
                                        <p:tgtEl>
                                          <p:spTgt spid="2460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600"/>
                                        </p:tgtEl>
                                        <p:attrNameLst>
                                          <p:attrName>style.visibility</p:attrName>
                                        </p:attrNameLst>
                                      </p:cBhvr>
                                      <p:to>
                                        <p:strVal val="visible"/>
                                      </p:to>
                                    </p:set>
                                    <p:anim calcmode="lin" valueType="num">
                                      <p:cBhvr additive="base">
                                        <p:cTn id="59" dur="500" fill="hold"/>
                                        <p:tgtEl>
                                          <p:spTgt spid="24600"/>
                                        </p:tgtEl>
                                        <p:attrNameLst>
                                          <p:attrName>ppt_x</p:attrName>
                                        </p:attrNameLst>
                                      </p:cBhvr>
                                      <p:tavLst>
                                        <p:tav tm="0">
                                          <p:val>
                                            <p:strVal val="#ppt_x"/>
                                          </p:val>
                                        </p:tav>
                                        <p:tav tm="100000">
                                          <p:val>
                                            <p:strVal val="#ppt_x"/>
                                          </p:val>
                                        </p:tav>
                                      </p:tavLst>
                                    </p:anim>
                                    <p:anim calcmode="lin" valueType="num">
                                      <p:cBhvr additive="base">
                                        <p:cTn id="60" dur="500" fill="hold"/>
                                        <p:tgtEl>
                                          <p:spTgt spid="2460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606"/>
                                        </p:tgtEl>
                                        <p:attrNameLst>
                                          <p:attrName>style.visibility</p:attrName>
                                        </p:attrNameLst>
                                      </p:cBhvr>
                                      <p:to>
                                        <p:strVal val="visible"/>
                                      </p:to>
                                    </p:set>
                                    <p:anim calcmode="lin" valueType="num">
                                      <p:cBhvr additive="base">
                                        <p:cTn id="63" dur="500" fill="hold"/>
                                        <p:tgtEl>
                                          <p:spTgt spid="24606"/>
                                        </p:tgtEl>
                                        <p:attrNameLst>
                                          <p:attrName>ppt_x</p:attrName>
                                        </p:attrNameLst>
                                      </p:cBhvr>
                                      <p:tavLst>
                                        <p:tav tm="0">
                                          <p:val>
                                            <p:strVal val="#ppt_x"/>
                                          </p:val>
                                        </p:tav>
                                        <p:tav tm="100000">
                                          <p:val>
                                            <p:strVal val="#ppt_x"/>
                                          </p:val>
                                        </p:tav>
                                      </p:tavLst>
                                    </p:anim>
                                    <p:anim calcmode="lin" valueType="num">
                                      <p:cBhvr additive="base">
                                        <p:cTn id="64" dur="500" fill="hold"/>
                                        <p:tgtEl>
                                          <p:spTgt spid="2460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grpId="1" nodeType="clickEffect">
                                  <p:stCondLst>
                                    <p:cond delay="0"/>
                                  </p:stCondLst>
                                  <p:childTnLst>
                                    <p:animMotion origin="layout" path="M 1.11111E-6 2.59259E-6 L 0.06111 0.00162 " pathEditMode="relative" rAng="0" ptsTypes="AA">
                                      <p:cBhvr>
                                        <p:cTn id="68" dur="2000" fill="hold"/>
                                        <p:tgtEl>
                                          <p:spTgt spid="24606"/>
                                        </p:tgtEl>
                                        <p:attrNameLst>
                                          <p:attrName>ppt_x</p:attrName>
                                          <p:attrName>ppt_y</p:attrName>
                                        </p:attrNameLst>
                                      </p:cBhvr>
                                      <p:rCtr x="3056" y="69"/>
                                    </p:animMotion>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579">
                                            <p:txEl>
                                              <p:pRg st="4" end="4"/>
                                            </p:txEl>
                                          </p:spTgt>
                                        </p:tgtEl>
                                        <p:attrNameLst>
                                          <p:attrName>style.visibility</p:attrName>
                                        </p:attrNameLst>
                                      </p:cBhvr>
                                      <p:to>
                                        <p:strVal val="visible"/>
                                      </p:to>
                                    </p:set>
                                    <p:anim calcmode="lin" valueType="num">
                                      <p:cBhvr additive="base">
                                        <p:cTn id="73"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4608"/>
                                        </p:tgtEl>
                                        <p:attrNameLst>
                                          <p:attrName>style.visibility</p:attrName>
                                        </p:attrNameLst>
                                      </p:cBhvr>
                                      <p:to>
                                        <p:strVal val="visible"/>
                                      </p:to>
                                    </p:set>
                                    <p:anim calcmode="lin" valueType="num">
                                      <p:cBhvr additive="base">
                                        <p:cTn id="77" dur="500" fill="hold"/>
                                        <p:tgtEl>
                                          <p:spTgt spid="24608"/>
                                        </p:tgtEl>
                                        <p:attrNameLst>
                                          <p:attrName>ppt_x</p:attrName>
                                        </p:attrNameLst>
                                      </p:cBhvr>
                                      <p:tavLst>
                                        <p:tav tm="0">
                                          <p:val>
                                            <p:strVal val="#ppt_x"/>
                                          </p:val>
                                        </p:tav>
                                        <p:tav tm="100000">
                                          <p:val>
                                            <p:strVal val="#ppt_x"/>
                                          </p:val>
                                        </p:tav>
                                      </p:tavLst>
                                    </p:anim>
                                    <p:anim calcmode="lin" valueType="num">
                                      <p:cBhvr additive="base">
                                        <p:cTn id="78" dur="500" fill="hold"/>
                                        <p:tgtEl>
                                          <p:spTgt spid="2460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607"/>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460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579">
                                            <p:txEl>
                                              <p:pRg st="6" end="6"/>
                                            </p:txEl>
                                          </p:spTgt>
                                        </p:tgtEl>
                                        <p:attrNameLst>
                                          <p:attrName>style.visibility</p:attrName>
                                        </p:attrNameLst>
                                      </p:cBhvr>
                                      <p:to>
                                        <p:strVal val="visible"/>
                                      </p:to>
                                    </p:set>
                                    <p:anim calcmode="lin" valueType="num">
                                      <p:cBhvr additive="base">
                                        <p:cTn id="89"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4579">
                                            <p:txEl>
                                              <p:pRg st="7" end="7"/>
                                            </p:txEl>
                                          </p:spTgt>
                                        </p:tgtEl>
                                        <p:attrNameLst>
                                          <p:attrName>style.visibility</p:attrName>
                                        </p:attrNameLst>
                                      </p:cBhvr>
                                      <p:to>
                                        <p:strVal val="visible"/>
                                      </p:to>
                                    </p:set>
                                    <p:anim calcmode="lin" valueType="num">
                                      <p:cBhvr additive="base">
                                        <p:cTn id="95"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4579">
                                            <p:txEl>
                                              <p:pRg st="7" end="7"/>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4610"/>
                                        </p:tgtEl>
                                        <p:attrNameLst>
                                          <p:attrName>style.visibility</p:attrName>
                                        </p:attrNameLst>
                                      </p:cBhvr>
                                      <p:to>
                                        <p:strVal val="visible"/>
                                      </p:to>
                                    </p:set>
                                    <p:anim calcmode="lin" valueType="num">
                                      <p:cBhvr additive="base">
                                        <p:cTn id="99" dur="500" fill="hold"/>
                                        <p:tgtEl>
                                          <p:spTgt spid="24610"/>
                                        </p:tgtEl>
                                        <p:attrNameLst>
                                          <p:attrName>ppt_x</p:attrName>
                                        </p:attrNameLst>
                                      </p:cBhvr>
                                      <p:tavLst>
                                        <p:tav tm="0">
                                          <p:val>
                                            <p:strVal val="#ppt_x"/>
                                          </p:val>
                                        </p:tav>
                                        <p:tav tm="100000">
                                          <p:val>
                                            <p:strVal val="#ppt_x"/>
                                          </p:val>
                                        </p:tav>
                                      </p:tavLst>
                                    </p:anim>
                                    <p:anim calcmode="lin" valueType="num">
                                      <p:cBhvr additive="base">
                                        <p:cTn id="100" dur="500" fill="hold"/>
                                        <p:tgtEl>
                                          <p:spTgt spid="2461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4579">
                                            <p:txEl>
                                              <p:pRg st="10" end="10"/>
                                            </p:txEl>
                                          </p:spTgt>
                                        </p:tgtEl>
                                        <p:attrNameLst>
                                          <p:attrName>style.visibility</p:attrName>
                                        </p:attrNameLst>
                                      </p:cBhvr>
                                      <p:to>
                                        <p:strVal val="visible"/>
                                      </p:to>
                                    </p:set>
                                    <p:anim calcmode="lin" valueType="num">
                                      <p:cBhvr additive="base">
                                        <p:cTn id="105"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4579">
                                            <p:txEl>
                                              <p:pRg st="11" end="11"/>
                                            </p:txEl>
                                          </p:spTgt>
                                        </p:tgtEl>
                                        <p:attrNameLst>
                                          <p:attrName>style.visibility</p:attrName>
                                        </p:attrNameLst>
                                      </p:cBhvr>
                                      <p:to>
                                        <p:strVal val="visible"/>
                                      </p:to>
                                    </p:set>
                                    <p:anim calcmode="lin" valueType="num">
                                      <p:cBhvr additive="base">
                                        <p:cTn id="111" dur="5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4579">
                                            <p:txEl>
                                              <p:pRg st="11" end="11"/>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032"/>
                                        </p:tgtEl>
                                        <p:attrNameLst>
                                          <p:attrName>style.visibility</p:attrName>
                                        </p:attrNameLst>
                                      </p:cBhvr>
                                      <p:to>
                                        <p:strVal val="visible"/>
                                      </p:to>
                                    </p:set>
                                    <p:anim calcmode="lin" valueType="num">
                                      <p:cBhvr additive="base">
                                        <p:cTn id="115" dur="500" fill="hold"/>
                                        <p:tgtEl>
                                          <p:spTgt spid="1032"/>
                                        </p:tgtEl>
                                        <p:attrNameLst>
                                          <p:attrName>ppt_x</p:attrName>
                                        </p:attrNameLst>
                                      </p:cBhvr>
                                      <p:tavLst>
                                        <p:tav tm="0">
                                          <p:val>
                                            <p:strVal val="#ppt_x"/>
                                          </p:val>
                                        </p:tav>
                                        <p:tav tm="100000">
                                          <p:val>
                                            <p:strVal val="#ppt_x"/>
                                          </p:val>
                                        </p:tav>
                                      </p:tavLst>
                                    </p:anim>
                                    <p:anim calcmode="lin" valueType="num">
                                      <p:cBhvr additive="base">
                                        <p:cTn id="11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par>
                                <p:cTn id="127" presetID="1" presetClass="exit" presetSubtype="0" fill="hold"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24579">
                                            <p:txEl>
                                              <p:pRg st="12" end="12"/>
                                            </p:txEl>
                                          </p:spTgt>
                                        </p:tgtEl>
                                        <p:attrNameLst>
                                          <p:attrName>style.visibility</p:attrName>
                                        </p:attrNameLst>
                                      </p:cBhvr>
                                      <p:to>
                                        <p:strVal val="visible"/>
                                      </p:to>
                                    </p:set>
                                    <p:anim calcmode="lin" valueType="num">
                                      <p:cBhvr additive="base">
                                        <p:cTn id="133" dur="500" fill="hold"/>
                                        <p:tgtEl>
                                          <p:spTgt spid="24579">
                                            <p:txEl>
                                              <p:pRg st="12" end="1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4579">
                                            <p:txEl>
                                              <p:pRg st="12" end="12"/>
                                            </p:txEl>
                                          </p:spTgt>
                                        </p:tgtEl>
                                        <p:attrNameLst>
                                          <p:attrName>ppt_y</p:attrName>
                                        </p:attrNameLst>
                                      </p:cBhvr>
                                      <p:tavLst>
                                        <p:tav tm="0">
                                          <p:val>
                                            <p:strVal val="1+#ppt_h/2"/>
                                          </p:val>
                                        </p:tav>
                                        <p:tav tm="100000">
                                          <p:val>
                                            <p:strVal val="#ppt_y"/>
                                          </p:val>
                                        </p:tav>
                                      </p:tavLst>
                                    </p:anim>
                                  </p:childTnLst>
                                </p:cTn>
                              </p:par>
                              <p:par>
                                <p:cTn id="135" presetID="1" presetClass="exit" presetSubtype="0" fill="hold" nodeType="withEffect">
                                  <p:stCondLst>
                                    <p:cond delay="0"/>
                                  </p:stCondLst>
                                  <p:childTnLst>
                                    <p:set>
                                      <p:cBhvr>
                                        <p:cTn id="136" dur="1" fill="hold">
                                          <p:stCondLst>
                                            <p:cond delay="0"/>
                                          </p:stCondLst>
                                        </p:cTn>
                                        <p:tgtEl>
                                          <p:spTgt spid="1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4579">
                                            <p:txEl>
                                              <p:pRg st="13" end="13"/>
                                            </p:txEl>
                                          </p:spTgt>
                                        </p:tgtEl>
                                        <p:attrNameLst>
                                          <p:attrName>style.visibility</p:attrName>
                                        </p:attrNameLst>
                                      </p:cBhvr>
                                      <p:to>
                                        <p:strVal val="visible"/>
                                      </p:to>
                                    </p:set>
                                    <p:anim calcmode="lin" valueType="num">
                                      <p:cBhvr additive="base">
                                        <p:cTn id="141" dur="500" fill="hold"/>
                                        <p:tgtEl>
                                          <p:spTgt spid="24579">
                                            <p:txEl>
                                              <p:pRg st="13" end="13"/>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24579">
                                            <p:txEl>
                                              <p:pRg st="13" end="13"/>
                                            </p:txEl>
                                          </p:spTgt>
                                        </p:tgtEl>
                                        <p:attrNameLst>
                                          <p:attrName>ppt_y</p:attrName>
                                        </p:attrNameLst>
                                      </p:cBhvr>
                                      <p:tavLst>
                                        <p:tav tm="0">
                                          <p:val>
                                            <p:strVal val="1+#ppt_h/2"/>
                                          </p:val>
                                        </p:tav>
                                        <p:tav tm="100000">
                                          <p:val>
                                            <p:strVal val="#ppt_y"/>
                                          </p:val>
                                        </p:tav>
                                      </p:tavLst>
                                    </p:anim>
                                  </p:childTnLst>
                                </p:cTn>
                              </p:par>
                              <p:par>
                                <p:cTn id="143" presetID="1" presetClass="exit" presetSubtype="0" fill="hold" nodeType="withEffect">
                                  <p:stCondLst>
                                    <p:cond delay="0"/>
                                  </p:stCondLst>
                                  <p:childTnLst>
                                    <p:set>
                                      <p:cBhvr>
                                        <p:cTn id="144" dur="1" fill="hold">
                                          <p:stCondLst>
                                            <p:cond delay="0"/>
                                          </p:stCondLst>
                                        </p:cTn>
                                        <p:tgtEl>
                                          <p:spTgt spid="1032"/>
                                        </p:tgtEl>
                                        <p:attrNameLst>
                                          <p:attrName>style.visibility</p:attrName>
                                        </p:attrNameLst>
                                      </p:cBhvr>
                                      <p:to>
                                        <p:strVal val="hidden"/>
                                      </p:to>
                                    </p:set>
                                  </p:childTnLst>
                                </p:cTn>
                              </p:par>
                              <p:par>
                                <p:cTn id="145" presetID="2" presetClass="entr" presetSubtype="4" fill="hold" nodeType="withEffect">
                                  <p:stCondLst>
                                    <p:cond delay="0"/>
                                  </p:stCondLst>
                                  <p:childTnLst>
                                    <p:set>
                                      <p:cBhvr>
                                        <p:cTn id="146" dur="1" fill="hold">
                                          <p:stCondLst>
                                            <p:cond delay="0"/>
                                          </p:stCondLst>
                                        </p:cTn>
                                        <p:tgtEl>
                                          <p:spTgt spid="1034"/>
                                        </p:tgtEl>
                                        <p:attrNameLst>
                                          <p:attrName>style.visibility</p:attrName>
                                        </p:attrNameLst>
                                      </p:cBhvr>
                                      <p:to>
                                        <p:strVal val="visible"/>
                                      </p:to>
                                    </p:set>
                                    <p:anim calcmode="lin" valueType="num">
                                      <p:cBhvr additive="base">
                                        <p:cTn id="147" dur="500" fill="hold"/>
                                        <p:tgtEl>
                                          <p:spTgt spid="1034"/>
                                        </p:tgtEl>
                                        <p:attrNameLst>
                                          <p:attrName>ppt_x</p:attrName>
                                        </p:attrNameLst>
                                      </p:cBhvr>
                                      <p:tavLst>
                                        <p:tav tm="0">
                                          <p:val>
                                            <p:strVal val="#ppt_x"/>
                                          </p:val>
                                        </p:tav>
                                        <p:tav tm="100000">
                                          <p:val>
                                            <p:strVal val="#ppt_x"/>
                                          </p:val>
                                        </p:tav>
                                      </p:tavLst>
                                    </p:anim>
                                    <p:anim calcmode="lin" valueType="num">
                                      <p:cBhvr additive="base">
                                        <p:cTn id="14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animBg="1"/>
      <p:bldP spid="24600" grpId="0" animBg="1"/>
      <p:bldP spid="24601" grpId="0" animBg="1"/>
      <p:bldP spid="24602" grpId="0" animBg="1"/>
      <p:bldP spid="24603" grpId="0" animBg="1"/>
      <p:bldP spid="24605" grpId="0" animBg="1"/>
      <p:bldP spid="24606" grpId="0" animBg="1"/>
      <p:bldP spid="24606" grpId="1" animBg="1"/>
      <p:bldP spid="246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533400" y="2667000"/>
            <a:ext cx="8229600" cy="2634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30000"/>
              </a:spcBef>
            </a:pPr>
            <a:r>
              <a:rPr lang="en-US" altLang="en-US" sz="2800" u="sng" dirty="0">
                <a:solidFill>
                  <a:schemeClr val="tx1"/>
                </a:solidFill>
              </a:rPr>
              <a:t>Programming (Calibrating) the run time of the gate can now commence</a:t>
            </a:r>
            <a:r>
              <a:rPr lang="en-US" altLang="en-US" sz="2800" u="sng" dirty="0" smtClean="0">
                <a:solidFill>
                  <a:schemeClr val="tx1"/>
                </a:solidFill>
              </a:rPr>
              <a:t>.</a:t>
            </a:r>
          </a:p>
          <a:p>
            <a:pPr>
              <a:spcBef>
                <a:spcPct val="30000"/>
              </a:spcBef>
            </a:pPr>
            <a:endParaRPr lang="en-US" altLang="en-US" sz="2800" u="sng" dirty="0" smtClean="0">
              <a:solidFill>
                <a:schemeClr val="tx1"/>
              </a:solidFill>
            </a:endParaRPr>
          </a:p>
          <a:p>
            <a:pPr>
              <a:spcBef>
                <a:spcPct val="30000"/>
              </a:spcBef>
            </a:pPr>
            <a:r>
              <a:rPr lang="en-US" altLang="en-US" sz="2800" u="sng" dirty="0" smtClean="0">
                <a:solidFill>
                  <a:schemeClr val="tx1"/>
                </a:solidFill>
              </a:rPr>
              <a:t>Expert 500 PCB SL100</a:t>
            </a:r>
          </a:p>
          <a:p>
            <a:pPr>
              <a:spcBef>
                <a:spcPct val="30000"/>
              </a:spcBef>
            </a:pPr>
            <a:endParaRPr lang="en-US" altLang="en-US" sz="2800" u="sng" dirty="0">
              <a:solidFill>
                <a:schemeClr val="tx1"/>
              </a:solidFill>
            </a:endParaRPr>
          </a:p>
        </p:txBody>
      </p:sp>
      <p:sp>
        <p:nvSpPr>
          <p:cNvPr id="19461" name="Rectangle 5"/>
          <p:cNvSpPr>
            <a:spLocks noChangeArrowheads="1"/>
          </p:cNvSpPr>
          <p:nvPr/>
        </p:nvSpPr>
        <p:spPr bwMode="auto">
          <a:xfrm>
            <a:off x="2209800" y="44196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endParaRPr lang="en-US" altLang="en-US" u="sng"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advTm="7000"/>
    </mc:Choice>
    <mc:Fallback>
      <p:transition spd="slow" advTm="7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20181120-WA0076A.jpg"/>
          <p:cNvPicPr>
            <a:picLocks noChangeAspect="1"/>
          </p:cNvPicPr>
          <p:nvPr/>
        </p:nvPicPr>
        <p:blipFill>
          <a:blip r:embed="rId3" cstate="print"/>
          <a:stretch>
            <a:fillRect/>
          </a:stretch>
        </p:blipFill>
        <p:spPr>
          <a:xfrm rot="16200000">
            <a:off x="4038601" y="609599"/>
            <a:ext cx="1524000" cy="4114802"/>
          </a:xfrm>
          <a:prstGeom prst="rect">
            <a:avLst/>
          </a:prstGeom>
        </p:spPr>
      </p:pic>
      <p:sp>
        <p:nvSpPr>
          <p:cNvPr id="23557" name="Rectangle 5"/>
          <p:cNvSpPr>
            <a:spLocks noChangeArrowheads="1"/>
          </p:cNvSpPr>
          <p:nvPr/>
        </p:nvSpPr>
        <p:spPr bwMode="auto">
          <a:xfrm>
            <a:off x="2819400" y="4191000"/>
            <a:ext cx="474880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b="0" u="sng" dirty="0">
                <a:solidFill>
                  <a:schemeClr val="tx1"/>
                </a:solidFill>
              </a:rPr>
              <a:t>Push and release the </a:t>
            </a:r>
            <a:r>
              <a:rPr lang="en-US" altLang="en-US" b="0" u="sng" dirty="0" smtClean="0">
                <a:solidFill>
                  <a:schemeClr val="tx1"/>
                </a:solidFill>
              </a:rPr>
              <a:t>TEST/SET </a:t>
            </a:r>
            <a:r>
              <a:rPr lang="en-US" altLang="en-US" b="0" u="sng" dirty="0">
                <a:solidFill>
                  <a:schemeClr val="tx1"/>
                </a:solidFill>
              </a:rPr>
              <a:t>button.</a:t>
            </a:r>
          </a:p>
        </p:txBody>
      </p:sp>
      <p:sp>
        <p:nvSpPr>
          <p:cNvPr id="23558" name="Line 6"/>
          <p:cNvSpPr>
            <a:spLocks noChangeShapeType="1"/>
          </p:cNvSpPr>
          <p:nvPr/>
        </p:nvSpPr>
        <p:spPr bwMode="auto">
          <a:xfrm flipH="1" flipV="1">
            <a:off x="6172200" y="2362200"/>
            <a:ext cx="381000" cy="1600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wipe(down)">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74638"/>
            <a:ext cx="8305800" cy="715962"/>
          </a:xfrm>
        </p:spPr>
        <p:txBody>
          <a:bodyPr/>
          <a:lstStyle/>
          <a:p>
            <a:r>
              <a:rPr lang="en-US" altLang="en-US" sz="2400" b="1" u="sng" dirty="0"/>
              <a:t>The following steps should now happen.</a:t>
            </a:r>
            <a:r>
              <a:rPr lang="en-US" altLang="en-US" sz="2400" dirty="0"/>
              <a:t> </a:t>
            </a:r>
          </a:p>
        </p:txBody>
      </p:sp>
      <p:sp>
        <p:nvSpPr>
          <p:cNvPr id="26627" name="Rectangle 3"/>
          <p:cNvSpPr>
            <a:spLocks noGrp="1" noChangeArrowheads="1"/>
          </p:cNvSpPr>
          <p:nvPr>
            <p:ph type="body" idx="1"/>
          </p:nvPr>
        </p:nvSpPr>
        <p:spPr>
          <a:xfrm>
            <a:off x="457200" y="1066800"/>
            <a:ext cx="8229600" cy="5059363"/>
          </a:xfrm>
        </p:spPr>
        <p:txBody>
          <a:bodyPr/>
          <a:lstStyle/>
          <a:p>
            <a:pPr>
              <a:lnSpc>
                <a:spcPct val="80000"/>
              </a:lnSpc>
            </a:pPr>
            <a:r>
              <a:rPr lang="en-US" altLang="en-US" sz="2000" dirty="0"/>
              <a:t>The gate must close in crawl speed until it reaches the close limit.</a:t>
            </a:r>
          </a:p>
          <a:p>
            <a:pPr>
              <a:lnSpc>
                <a:spcPct val="80000"/>
              </a:lnSpc>
              <a:buFontTx/>
              <a:buNone/>
            </a:pPr>
            <a:r>
              <a:rPr lang="en-US" altLang="en-US" sz="2000" dirty="0"/>
              <a:t>     </a:t>
            </a:r>
          </a:p>
          <a:p>
            <a:pPr>
              <a:lnSpc>
                <a:spcPct val="80000"/>
              </a:lnSpc>
            </a:pPr>
            <a:r>
              <a:rPr lang="en-US" altLang="en-US" sz="2000" dirty="0"/>
              <a:t>Will then open, still in crawl speed until it reaches the open limit.</a:t>
            </a:r>
          </a:p>
          <a:p>
            <a:pPr>
              <a:lnSpc>
                <a:spcPct val="80000"/>
              </a:lnSpc>
            </a:pPr>
            <a:r>
              <a:rPr lang="en-US" altLang="en-US" sz="2000" dirty="0"/>
              <a:t>Will then </a:t>
            </a:r>
            <a:r>
              <a:rPr lang="en-US" altLang="en-US" sz="2000" dirty="0" smtClean="0"/>
              <a:t>close at </a:t>
            </a:r>
            <a:r>
              <a:rPr lang="en-US" altLang="en-US" sz="2000" dirty="0"/>
              <a:t>normal speed.</a:t>
            </a:r>
          </a:p>
          <a:p>
            <a:pPr>
              <a:lnSpc>
                <a:spcPct val="80000"/>
              </a:lnSpc>
            </a:pPr>
            <a:r>
              <a:rPr lang="en-US" altLang="en-US" sz="2000" dirty="0"/>
              <a:t>Change to crawl speed towards the end until it reaches the close limit. </a:t>
            </a:r>
          </a:p>
          <a:p>
            <a:pPr>
              <a:lnSpc>
                <a:spcPct val="80000"/>
              </a:lnSpc>
            </a:pPr>
            <a:r>
              <a:rPr lang="en-US" altLang="en-US" sz="2000" dirty="0"/>
              <a:t>PCB will give 2 beeps as indication to confirm, program completed.</a:t>
            </a:r>
          </a:p>
          <a:p>
            <a:pPr>
              <a:lnSpc>
                <a:spcPct val="80000"/>
              </a:lnSpc>
            </a:pPr>
            <a:r>
              <a:rPr lang="en-US" altLang="en-US" sz="2000" dirty="0"/>
              <a:t>External connections (Beams, intercom, receiver </a:t>
            </a:r>
            <a:r>
              <a:rPr lang="en-US" altLang="en-US" sz="2000" dirty="0" err="1"/>
              <a:t>ect</a:t>
            </a:r>
            <a:r>
              <a:rPr lang="en-US" altLang="en-US" sz="2000" dirty="0"/>
              <a:t>) can now be </a:t>
            </a:r>
            <a:r>
              <a:rPr lang="en-US" altLang="en-US" sz="2000" dirty="0" smtClean="0"/>
              <a:t>connected</a:t>
            </a:r>
            <a:r>
              <a:rPr lang="en-US" altLang="en-US" sz="2000" dirty="0"/>
              <a:t>.</a:t>
            </a:r>
          </a:p>
          <a:p>
            <a:pPr>
              <a:lnSpc>
                <a:spcPct val="80000"/>
              </a:lnSpc>
            </a:pPr>
            <a:r>
              <a:rPr lang="en-US" altLang="en-US" sz="2000" dirty="0"/>
              <a:t>Motor is now ready for use.</a:t>
            </a:r>
          </a:p>
          <a:p>
            <a:pPr>
              <a:lnSpc>
                <a:spcPct val="80000"/>
              </a:lnSpc>
              <a:buFontTx/>
              <a:buNone/>
            </a:pPr>
            <a:endParaRPr lang="en-US" altLang="en-US" sz="2000" dirty="0"/>
          </a:p>
          <a:p>
            <a:pPr>
              <a:lnSpc>
                <a:spcPct val="80000"/>
              </a:lnSpc>
              <a:buFontTx/>
              <a:buNone/>
            </a:pPr>
            <a:endParaRPr lang="en-US" altLang="en-US" sz="2000" dirty="0"/>
          </a:p>
          <a:p>
            <a:pPr>
              <a:lnSpc>
                <a:spcPct val="80000"/>
              </a:lnSpc>
              <a:buFontTx/>
              <a:buNone/>
            </a:pPr>
            <a:r>
              <a:rPr lang="en-US" altLang="en-US" sz="2000" dirty="0"/>
              <a:t>----------------------------------------------------------------------------------------------</a:t>
            </a:r>
          </a:p>
          <a:p>
            <a:pPr>
              <a:lnSpc>
                <a:spcPct val="80000"/>
              </a:lnSpc>
            </a:pPr>
            <a:r>
              <a:rPr lang="en-US" altLang="en-US" sz="2000" dirty="0"/>
              <a:t>The above programming will always automatically happen when a total power failure occurred (AC and DC power) and a transmitter or any trigger is received after the power was restored.</a:t>
            </a:r>
          </a:p>
          <a:p>
            <a:pPr>
              <a:lnSpc>
                <a:spcPct val="80000"/>
              </a:lnSpc>
            </a:pPr>
            <a:r>
              <a:rPr lang="en-US" altLang="en-US" sz="2000" dirty="0"/>
              <a:t>No dipswitch changes are required when this happens.</a:t>
            </a:r>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p:txBody>
      </p:sp>
      <p:sp>
        <p:nvSpPr>
          <p:cNvPr id="26647" name="Line 23"/>
          <p:cNvSpPr>
            <a:spLocks noChangeShapeType="1"/>
          </p:cNvSpPr>
          <p:nvPr/>
        </p:nvSpPr>
        <p:spPr bwMode="auto">
          <a:xfrm flipH="1">
            <a:off x="1214438" y="1481138"/>
            <a:ext cx="2238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48" name="Line 24"/>
          <p:cNvSpPr>
            <a:spLocks noChangeShapeType="1"/>
          </p:cNvSpPr>
          <p:nvPr/>
        </p:nvSpPr>
        <p:spPr bwMode="auto">
          <a:xfrm>
            <a:off x="1214438" y="1643063"/>
            <a:ext cx="2238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49" name="Line 25"/>
          <p:cNvSpPr>
            <a:spLocks noChangeShapeType="1"/>
          </p:cNvSpPr>
          <p:nvPr/>
        </p:nvSpPr>
        <p:spPr bwMode="auto">
          <a:xfrm flipH="1">
            <a:off x="1438275" y="1447800"/>
            <a:ext cx="222250" cy="333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50" name="Line 26"/>
          <p:cNvSpPr>
            <a:spLocks noChangeShapeType="1"/>
          </p:cNvSpPr>
          <p:nvPr/>
        </p:nvSpPr>
        <p:spPr bwMode="auto">
          <a:xfrm>
            <a:off x="1438275" y="1643063"/>
            <a:ext cx="222250" cy="333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51" name="Rectangle 27"/>
          <p:cNvSpPr>
            <a:spLocks noChangeArrowheads="1"/>
          </p:cNvSpPr>
          <p:nvPr/>
        </p:nvSpPr>
        <p:spPr bwMode="auto">
          <a:xfrm>
            <a:off x="1828800" y="1524000"/>
            <a:ext cx="3073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52" name="Rectangle 28"/>
          <p:cNvSpPr>
            <a:spLocks noChangeArrowheads="1"/>
          </p:cNvSpPr>
          <p:nvPr/>
        </p:nvSpPr>
        <p:spPr bwMode="auto">
          <a:xfrm>
            <a:off x="990600" y="1481138"/>
            <a:ext cx="223838" cy="161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62" name="Rectangle 38"/>
          <p:cNvSpPr>
            <a:spLocks noChangeArrowheads="1"/>
          </p:cNvSpPr>
          <p:nvPr/>
        </p:nvSpPr>
        <p:spPr bwMode="auto">
          <a:xfrm>
            <a:off x="1295400" y="1524000"/>
            <a:ext cx="3073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63" name="Rectangle 39"/>
          <p:cNvSpPr>
            <a:spLocks noChangeArrowheads="1"/>
          </p:cNvSpPr>
          <p:nvPr/>
        </p:nvSpPr>
        <p:spPr bwMode="auto">
          <a:xfrm>
            <a:off x="4191000" y="1524000"/>
            <a:ext cx="3073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64" name="Rectangle 40"/>
          <p:cNvSpPr>
            <a:spLocks noChangeArrowheads="1"/>
          </p:cNvSpPr>
          <p:nvPr/>
        </p:nvSpPr>
        <p:spPr bwMode="auto">
          <a:xfrm>
            <a:off x="1828800" y="1524000"/>
            <a:ext cx="3073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65" name="Rectangle 41"/>
          <p:cNvSpPr>
            <a:spLocks noChangeArrowheads="1"/>
          </p:cNvSpPr>
          <p:nvPr/>
        </p:nvSpPr>
        <p:spPr bwMode="auto">
          <a:xfrm flipV="1">
            <a:off x="1295400" y="1524000"/>
            <a:ext cx="30480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4000" advTm="40000"/>
    </mc:Choice>
    <mc:Fallback>
      <p:transition spd="slow" advTm="4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in)">
                                      <p:cBhvr>
                                        <p:cTn id="7" dur="500"/>
                                        <p:tgtEl>
                                          <p:spTgt spid="26627">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65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64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6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64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65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5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26662"/>
                                        </p:tgtEl>
                                        <p:attrNameLst>
                                          <p:attrName>style.visibility</p:attrName>
                                        </p:attrNameLst>
                                      </p:cBhvr>
                                      <p:to>
                                        <p:strVal val="visible"/>
                                      </p:to>
                                    </p:set>
                                    <p:animEffect transition="in" filter="slide(fromRight)">
                                      <p:cBhvr>
                                        <p:cTn id="24" dur="2000"/>
                                        <p:tgtEl>
                                          <p:spTgt spid="26662"/>
                                        </p:tgtEl>
                                      </p:cBhvr>
                                    </p:animEffect>
                                  </p:childTnLst>
                                </p:cTn>
                              </p:par>
                              <p:par>
                                <p:cTn id="25" presetID="12" presetClass="exit" presetSubtype="8" fill="hold" grpId="1" nodeType="withEffect">
                                  <p:stCondLst>
                                    <p:cond delay="0"/>
                                  </p:stCondLst>
                                  <p:childTnLst>
                                    <p:animEffect transition="out" filter="slide(fromLeft)">
                                      <p:cBhvr>
                                        <p:cTn id="26" dur="2000"/>
                                        <p:tgtEl>
                                          <p:spTgt spid="26651"/>
                                        </p:tgtEl>
                                      </p:cBhvr>
                                    </p:animEffect>
                                    <p:set>
                                      <p:cBhvr>
                                        <p:cTn id="27" dur="1" fill="hold">
                                          <p:stCondLst>
                                            <p:cond delay="1999"/>
                                          </p:stCondLst>
                                        </p:cTn>
                                        <p:tgtEl>
                                          <p:spTgt spid="2665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627">
                                            <p:txEl>
                                              <p:pRg st="2" end="2"/>
                                            </p:txEl>
                                          </p:spTgt>
                                        </p:tgtEl>
                                        <p:attrNameLst>
                                          <p:attrName>style.visibility</p:attrName>
                                        </p:attrNameLst>
                                      </p:cBhvr>
                                      <p:to>
                                        <p:strVal val="visible"/>
                                      </p:to>
                                    </p:set>
                                    <p:animEffect transition="in" filter="box(in)">
                                      <p:cBhvr>
                                        <p:cTn id="32" dur="500"/>
                                        <p:tgtEl>
                                          <p:spTgt spid="26627">
                                            <p:txEl>
                                              <p:pRg st="2" end="2"/>
                                            </p:txEl>
                                          </p:spTgt>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6663"/>
                                        </p:tgtEl>
                                        <p:attrNameLst>
                                          <p:attrName>style.visibility</p:attrName>
                                        </p:attrNameLst>
                                      </p:cBhvr>
                                      <p:to>
                                        <p:strVal val="visible"/>
                                      </p:to>
                                    </p:set>
                                    <p:animEffect transition="in" filter="slide(fromLeft)">
                                      <p:cBhvr>
                                        <p:cTn id="35" dur="2000"/>
                                        <p:tgtEl>
                                          <p:spTgt spid="26663"/>
                                        </p:tgtEl>
                                      </p:cBhvr>
                                    </p:animEffect>
                                  </p:childTnLst>
                                </p:cTn>
                              </p:par>
                              <p:par>
                                <p:cTn id="36" presetID="12" presetClass="exit" presetSubtype="2" fill="hold" grpId="1" nodeType="withEffect">
                                  <p:stCondLst>
                                    <p:cond delay="0"/>
                                  </p:stCondLst>
                                  <p:childTnLst>
                                    <p:animEffect transition="out" filter="slide(fromRight)">
                                      <p:cBhvr>
                                        <p:cTn id="37" dur="2000"/>
                                        <p:tgtEl>
                                          <p:spTgt spid="26662"/>
                                        </p:tgtEl>
                                      </p:cBhvr>
                                    </p:animEffect>
                                    <p:set>
                                      <p:cBhvr>
                                        <p:cTn id="38" dur="1" fill="hold">
                                          <p:stCondLst>
                                            <p:cond delay="1999"/>
                                          </p:stCondLst>
                                        </p:cTn>
                                        <p:tgtEl>
                                          <p:spTgt spid="2666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6627">
                                            <p:txEl>
                                              <p:pRg st="3" end="3"/>
                                            </p:txEl>
                                          </p:spTgt>
                                        </p:tgtEl>
                                        <p:attrNameLst>
                                          <p:attrName>style.visibility</p:attrName>
                                        </p:attrNameLst>
                                      </p:cBhvr>
                                      <p:to>
                                        <p:strVal val="visible"/>
                                      </p:to>
                                    </p:set>
                                    <p:animEffect transition="in" filter="box(in)">
                                      <p:cBhvr>
                                        <p:cTn id="43" dur="500"/>
                                        <p:tgtEl>
                                          <p:spTgt spid="26627">
                                            <p:txEl>
                                              <p:pRg st="3" end="3"/>
                                            </p:txEl>
                                          </p:spTgt>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26664"/>
                                        </p:tgtEl>
                                        <p:attrNameLst>
                                          <p:attrName>style.visibility</p:attrName>
                                        </p:attrNameLst>
                                      </p:cBhvr>
                                      <p:to>
                                        <p:strVal val="visible"/>
                                      </p:to>
                                    </p:set>
                                    <p:animEffect transition="in" filter="slide(fromRight)">
                                      <p:cBhvr>
                                        <p:cTn id="46" dur="500"/>
                                        <p:tgtEl>
                                          <p:spTgt spid="26664"/>
                                        </p:tgtEl>
                                      </p:cBhvr>
                                    </p:animEffect>
                                  </p:childTnLst>
                                </p:cTn>
                              </p:par>
                              <p:par>
                                <p:cTn id="47" presetID="12" presetClass="exit" presetSubtype="8" fill="hold" grpId="1" nodeType="withEffect">
                                  <p:stCondLst>
                                    <p:cond delay="0"/>
                                  </p:stCondLst>
                                  <p:childTnLst>
                                    <p:animEffect transition="out" filter="slide(fromLeft)">
                                      <p:cBhvr>
                                        <p:cTn id="48" dur="500"/>
                                        <p:tgtEl>
                                          <p:spTgt spid="26663"/>
                                        </p:tgtEl>
                                      </p:cBhvr>
                                    </p:animEffect>
                                    <p:set>
                                      <p:cBhvr>
                                        <p:cTn id="49" dur="1" fill="hold">
                                          <p:stCondLst>
                                            <p:cond delay="499"/>
                                          </p:stCondLst>
                                        </p:cTn>
                                        <p:tgtEl>
                                          <p:spTgt spid="2666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6627">
                                            <p:txEl>
                                              <p:pRg st="4" end="4"/>
                                            </p:txEl>
                                          </p:spTgt>
                                        </p:tgtEl>
                                        <p:attrNameLst>
                                          <p:attrName>style.visibility</p:attrName>
                                        </p:attrNameLst>
                                      </p:cBhvr>
                                      <p:to>
                                        <p:strVal val="visible"/>
                                      </p:to>
                                    </p:set>
                                    <p:animEffect transition="in" filter="box(in)">
                                      <p:cBhvr>
                                        <p:cTn id="54" dur="500"/>
                                        <p:tgtEl>
                                          <p:spTgt spid="26627">
                                            <p:txEl>
                                              <p:pRg st="4" end="4"/>
                                            </p:txEl>
                                          </p:spTgt>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6665"/>
                                        </p:tgtEl>
                                        <p:attrNameLst>
                                          <p:attrName>style.visibility</p:attrName>
                                        </p:attrNameLst>
                                      </p:cBhvr>
                                      <p:to>
                                        <p:strVal val="visible"/>
                                      </p:to>
                                    </p:set>
                                    <p:animEffect transition="in" filter="slide(fromRight)">
                                      <p:cBhvr>
                                        <p:cTn id="57" dur="3000"/>
                                        <p:tgtEl>
                                          <p:spTgt spid="26665"/>
                                        </p:tgtEl>
                                      </p:cBhvr>
                                    </p:animEffect>
                                  </p:childTnLst>
                                </p:cTn>
                              </p:par>
                              <p:par>
                                <p:cTn id="58" presetID="12" presetClass="exit" presetSubtype="8" fill="hold" grpId="1" nodeType="withEffect">
                                  <p:stCondLst>
                                    <p:cond delay="0"/>
                                  </p:stCondLst>
                                  <p:childTnLst>
                                    <p:animEffect transition="out" filter="slide(fromLeft)">
                                      <p:cBhvr>
                                        <p:cTn id="59" dur="3000"/>
                                        <p:tgtEl>
                                          <p:spTgt spid="26664"/>
                                        </p:tgtEl>
                                      </p:cBhvr>
                                    </p:animEffect>
                                    <p:set>
                                      <p:cBhvr>
                                        <p:cTn id="60" dur="1" fill="hold">
                                          <p:stCondLst>
                                            <p:cond delay="2999"/>
                                          </p:stCondLst>
                                        </p:cTn>
                                        <p:tgtEl>
                                          <p:spTgt spid="2666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6627">
                                            <p:txEl>
                                              <p:pRg st="5" end="5"/>
                                            </p:txEl>
                                          </p:spTgt>
                                        </p:tgtEl>
                                        <p:attrNameLst>
                                          <p:attrName>style.visibility</p:attrName>
                                        </p:attrNameLst>
                                      </p:cBhvr>
                                      <p:to>
                                        <p:strVal val="visible"/>
                                      </p:to>
                                    </p:set>
                                    <p:animEffect transition="in" filter="box(in)">
                                      <p:cBhvr>
                                        <p:cTn id="65" dur="500"/>
                                        <p:tgtEl>
                                          <p:spTgt spid="26627">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6627">
                                            <p:txEl>
                                              <p:pRg st="6" end="6"/>
                                            </p:txEl>
                                          </p:spTgt>
                                        </p:tgtEl>
                                        <p:attrNameLst>
                                          <p:attrName>style.visibility</p:attrName>
                                        </p:attrNameLst>
                                      </p:cBhvr>
                                      <p:to>
                                        <p:strVal val="visible"/>
                                      </p:to>
                                    </p:set>
                                    <p:animEffect transition="in" filter="box(in)">
                                      <p:cBhvr>
                                        <p:cTn id="70" dur="500"/>
                                        <p:tgtEl>
                                          <p:spTgt spid="26627">
                                            <p:txEl>
                                              <p:pRg st="6" end="6"/>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6627">
                                            <p:txEl>
                                              <p:pRg st="7" end="7"/>
                                            </p:txEl>
                                          </p:spTgt>
                                        </p:tgtEl>
                                        <p:attrNameLst>
                                          <p:attrName>style.visibility</p:attrName>
                                        </p:attrNameLst>
                                      </p:cBhvr>
                                      <p:to>
                                        <p:strVal val="visible"/>
                                      </p:to>
                                    </p:set>
                                    <p:animEffect transition="in" filter="box(in)">
                                      <p:cBhvr>
                                        <p:cTn id="75" dur="500"/>
                                        <p:tgtEl>
                                          <p:spTgt spid="26627">
                                            <p:txEl>
                                              <p:pRg st="7" end="7"/>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6627">
                                            <p:txEl>
                                              <p:pRg st="10" end="10"/>
                                            </p:txEl>
                                          </p:spTgt>
                                        </p:tgtEl>
                                        <p:attrNameLst>
                                          <p:attrName>style.visibility</p:attrName>
                                        </p:attrNameLst>
                                      </p:cBhvr>
                                      <p:to>
                                        <p:strVal val="visible"/>
                                      </p:to>
                                    </p:set>
                                    <p:animEffect transition="in" filter="box(in)">
                                      <p:cBhvr>
                                        <p:cTn id="80" dur="500"/>
                                        <p:tgtEl>
                                          <p:spTgt spid="26627">
                                            <p:txEl>
                                              <p:pRg st="10" end="1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6627">
                                            <p:txEl>
                                              <p:pRg st="11" end="11"/>
                                            </p:txEl>
                                          </p:spTgt>
                                        </p:tgtEl>
                                        <p:attrNameLst>
                                          <p:attrName>style.visibility</p:attrName>
                                        </p:attrNameLst>
                                      </p:cBhvr>
                                      <p:to>
                                        <p:strVal val="visible"/>
                                      </p:to>
                                    </p:set>
                                    <p:animEffect transition="in" filter="box(in)">
                                      <p:cBhvr>
                                        <p:cTn id="85" dur="500"/>
                                        <p:tgtEl>
                                          <p:spTgt spid="26627">
                                            <p:txEl>
                                              <p:pRg st="11" end="11"/>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6627">
                                            <p:txEl>
                                              <p:pRg st="12" end="12"/>
                                            </p:txEl>
                                          </p:spTgt>
                                        </p:tgtEl>
                                        <p:attrNameLst>
                                          <p:attrName>style.visibility</p:attrName>
                                        </p:attrNameLst>
                                      </p:cBhvr>
                                      <p:to>
                                        <p:strVal val="visible"/>
                                      </p:to>
                                    </p:set>
                                    <p:animEffect transition="in" filter="box(in)">
                                      <p:cBhvr>
                                        <p:cTn id="90" dur="500"/>
                                        <p:tgtEl>
                                          <p:spTgt spid="266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6647" grpId="0" animBg="1"/>
      <p:bldP spid="26648" grpId="0" animBg="1"/>
      <p:bldP spid="26649" grpId="0" animBg="1"/>
      <p:bldP spid="26650" grpId="0" animBg="1"/>
      <p:bldP spid="26651" grpId="0" animBg="1"/>
      <p:bldP spid="26651" grpId="1" animBg="1"/>
      <p:bldP spid="26652" grpId="0" animBg="1"/>
      <p:bldP spid="26662" grpId="0" animBg="1"/>
      <p:bldP spid="26662" grpId="1" animBg="1"/>
      <p:bldP spid="26663" grpId="0" animBg="1"/>
      <p:bldP spid="26663" grpId="1" animBg="1"/>
      <p:bldP spid="26664" grpId="0" animBg="1"/>
      <p:bldP spid="26664" grpId="1" animBg="1"/>
      <p:bldP spid="266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457200" y="838200"/>
            <a:ext cx="8229600" cy="5287963"/>
          </a:xfrm>
        </p:spPr>
        <p:txBody>
          <a:bodyPr/>
          <a:lstStyle/>
          <a:p>
            <a:pPr>
              <a:lnSpc>
                <a:spcPct val="80000"/>
              </a:lnSpc>
            </a:pPr>
            <a:r>
              <a:rPr lang="en-US" altLang="en-US" sz="2400" b="1" u="sng" dirty="0"/>
              <a:t>The open and close actuators on the rack must, after programming, be re-adjusted to the correct gap between:</a:t>
            </a:r>
          </a:p>
          <a:p>
            <a:pPr>
              <a:lnSpc>
                <a:spcPct val="80000"/>
              </a:lnSpc>
              <a:buFontTx/>
              <a:buNone/>
            </a:pPr>
            <a:r>
              <a:rPr lang="en-US" altLang="en-US" sz="2400" dirty="0"/>
              <a:t>     </a:t>
            </a:r>
            <a:endParaRPr lang="en-US" altLang="en-US" sz="1800" dirty="0"/>
          </a:p>
          <a:p>
            <a:pPr>
              <a:lnSpc>
                <a:spcPct val="80000"/>
              </a:lnSpc>
              <a:buFontTx/>
              <a:buNone/>
            </a:pPr>
            <a:r>
              <a:rPr lang="en-US" altLang="en-US" sz="2400" dirty="0"/>
              <a:t>     1) The gate and the closing stop pole.</a:t>
            </a:r>
          </a:p>
          <a:p>
            <a:pPr>
              <a:lnSpc>
                <a:spcPct val="80000"/>
              </a:lnSpc>
              <a:buFontTx/>
              <a:buNone/>
            </a:pPr>
            <a:r>
              <a:rPr lang="en-US" altLang="en-US" sz="2400" dirty="0"/>
              <a:t>         (Approximately 10 -15 mm)</a:t>
            </a:r>
          </a:p>
          <a:p>
            <a:pPr>
              <a:lnSpc>
                <a:spcPct val="80000"/>
              </a:lnSpc>
              <a:buFontTx/>
              <a:buNone/>
            </a:pPr>
            <a:r>
              <a:rPr lang="en-US" altLang="en-US" sz="2400" dirty="0"/>
              <a:t>     2) The gate and the end stopper. </a:t>
            </a:r>
          </a:p>
          <a:p>
            <a:pPr>
              <a:lnSpc>
                <a:spcPct val="80000"/>
              </a:lnSpc>
              <a:buFontTx/>
              <a:buNone/>
            </a:pPr>
            <a:r>
              <a:rPr lang="en-US" altLang="en-US" sz="2400" dirty="0"/>
              <a:t>         (Approximately 10 -15 mm)</a:t>
            </a:r>
          </a:p>
          <a:p>
            <a:pPr>
              <a:lnSpc>
                <a:spcPct val="80000"/>
              </a:lnSpc>
              <a:buFontTx/>
              <a:buNone/>
            </a:pPr>
            <a:r>
              <a:rPr lang="en-US" altLang="en-US" sz="2400" dirty="0"/>
              <a:t>     3) The above gaps must be there after the gate</a:t>
            </a:r>
          </a:p>
          <a:p>
            <a:pPr>
              <a:lnSpc>
                <a:spcPct val="80000"/>
              </a:lnSpc>
              <a:buFontTx/>
              <a:buNone/>
            </a:pPr>
            <a:r>
              <a:rPr lang="en-US" altLang="en-US" sz="2400" dirty="0"/>
              <a:t>           </a:t>
            </a:r>
            <a:r>
              <a:rPr lang="en-US" altLang="en-US" sz="2400" dirty="0" smtClean="0"/>
              <a:t>has </a:t>
            </a:r>
            <a:r>
              <a:rPr lang="en-US" altLang="en-US" sz="2400" dirty="0"/>
              <a:t>stopped on the open or closed limit).</a:t>
            </a:r>
          </a:p>
          <a:p>
            <a:pPr>
              <a:lnSpc>
                <a:spcPct val="80000"/>
              </a:lnSpc>
              <a:buFontTx/>
              <a:buNone/>
            </a:pPr>
            <a:r>
              <a:rPr lang="en-US" altLang="en-US" sz="2400" dirty="0"/>
              <a:t>    </a:t>
            </a:r>
            <a:r>
              <a:rPr lang="en-US" altLang="en-US" sz="2400" dirty="0">
                <a:solidFill>
                  <a:srgbClr val="FF3300"/>
                </a:solidFill>
              </a:rPr>
              <a:t>Note: The gate must never bump the close or </a:t>
            </a:r>
          </a:p>
          <a:p>
            <a:pPr>
              <a:lnSpc>
                <a:spcPct val="80000"/>
              </a:lnSpc>
              <a:buFontTx/>
              <a:buNone/>
            </a:pPr>
            <a:r>
              <a:rPr lang="en-US" altLang="en-US" sz="2400" dirty="0">
                <a:solidFill>
                  <a:srgbClr val="FF3300"/>
                </a:solidFill>
              </a:rPr>
              <a:t>              open end stoppers.</a:t>
            </a:r>
          </a:p>
          <a:p>
            <a:pPr>
              <a:lnSpc>
                <a:spcPct val="80000"/>
              </a:lnSpc>
              <a:buFontTx/>
              <a:buNone/>
            </a:pPr>
            <a:r>
              <a:rPr lang="en-US" altLang="en-US" sz="2400" dirty="0">
                <a:solidFill>
                  <a:srgbClr val="FF3300"/>
                </a:solidFill>
              </a:rPr>
              <a:t>		   Ensure that no other objects are making contact</a:t>
            </a:r>
          </a:p>
          <a:p>
            <a:pPr>
              <a:lnSpc>
                <a:spcPct val="80000"/>
              </a:lnSpc>
              <a:buFontTx/>
              <a:buNone/>
            </a:pPr>
            <a:r>
              <a:rPr lang="en-US" altLang="en-US" sz="2400" dirty="0">
                <a:solidFill>
                  <a:srgbClr val="FF3300"/>
                </a:solidFill>
              </a:rPr>
              <a:t>              that can create an overload.</a:t>
            </a:r>
            <a:endParaRPr lang="en-US" alt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Effect transition="in" filter="slide(fromBottom)">
                                      <p:cBhvr>
                                        <p:cTn id="7" dur="500"/>
                                        <p:tgtEl>
                                          <p:spTgt spid="81923">
                                            <p:txEl>
                                              <p:pRg st="2" end="2"/>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1923">
                                            <p:txEl>
                                              <p:pRg st="3" end="3"/>
                                            </p:txEl>
                                          </p:spTgt>
                                        </p:tgtEl>
                                        <p:attrNameLst>
                                          <p:attrName>style.visibility</p:attrName>
                                        </p:attrNameLst>
                                      </p:cBhvr>
                                      <p:to>
                                        <p:strVal val="visible"/>
                                      </p:to>
                                    </p:set>
                                    <p:animEffect transition="in" filter="slide(fromBottom)">
                                      <p:cBhvr>
                                        <p:cTn id="10" dur="500"/>
                                        <p:tgtEl>
                                          <p:spTgt spid="8192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1923">
                                            <p:txEl>
                                              <p:pRg st="4" end="4"/>
                                            </p:txEl>
                                          </p:spTgt>
                                        </p:tgtEl>
                                        <p:attrNameLst>
                                          <p:attrName>style.visibility</p:attrName>
                                        </p:attrNameLst>
                                      </p:cBhvr>
                                      <p:to>
                                        <p:strVal val="visible"/>
                                      </p:to>
                                    </p:set>
                                    <p:animEffect transition="in" filter="slide(fromBottom)">
                                      <p:cBhvr>
                                        <p:cTn id="15" dur="500"/>
                                        <p:tgtEl>
                                          <p:spTgt spid="81923">
                                            <p:txEl>
                                              <p:pRg st="4" end="4"/>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81923">
                                            <p:txEl>
                                              <p:pRg st="5" end="5"/>
                                            </p:txEl>
                                          </p:spTgt>
                                        </p:tgtEl>
                                        <p:attrNameLst>
                                          <p:attrName>style.visibility</p:attrName>
                                        </p:attrNameLst>
                                      </p:cBhvr>
                                      <p:to>
                                        <p:strVal val="visible"/>
                                      </p:to>
                                    </p:set>
                                    <p:animEffect transition="in" filter="slide(fromBottom)">
                                      <p:cBhvr>
                                        <p:cTn id="18" dur="500"/>
                                        <p:tgtEl>
                                          <p:spTgt spid="8192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81923">
                                            <p:txEl>
                                              <p:pRg st="6" end="6"/>
                                            </p:txEl>
                                          </p:spTgt>
                                        </p:tgtEl>
                                        <p:attrNameLst>
                                          <p:attrName>style.visibility</p:attrName>
                                        </p:attrNameLst>
                                      </p:cBhvr>
                                      <p:to>
                                        <p:strVal val="visible"/>
                                      </p:to>
                                    </p:set>
                                    <p:animEffect transition="in" filter="slide(fromBottom)">
                                      <p:cBhvr>
                                        <p:cTn id="23" dur="500"/>
                                        <p:tgtEl>
                                          <p:spTgt spid="81923">
                                            <p:txEl>
                                              <p:pRg st="6" end="6"/>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81923">
                                            <p:txEl>
                                              <p:pRg st="7" end="7"/>
                                            </p:txEl>
                                          </p:spTgt>
                                        </p:tgtEl>
                                        <p:attrNameLst>
                                          <p:attrName>style.visibility</p:attrName>
                                        </p:attrNameLst>
                                      </p:cBhvr>
                                      <p:to>
                                        <p:strVal val="visible"/>
                                      </p:to>
                                    </p:set>
                                    <p:animEffect transition="in" filter="slide(fromBottom)">
                                      <p:cBhvr>
                                        <p:cTn id="26" dur="500"/>
                                        <p:tgtEl>
                                          <p:spTgt spid="8192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81923">
                                            <p:txEl>
                                              <p:pRg st="8" end="8"/>
                                            </p:txEl>
                                          </p:spTgt>
                                        </p:tgtEl>
                                        <p:attrNameLst>
                                          <p:attrName>style.visibility</p:attrName>
                                        </p:attrNameLst>
                                      </p:cBhvr>
                                      <p:to>
                                        <p:strVal val="visible"/>
                                      </p:to>
                                    </p:set>
                                    <p:animEffect transition="in" filter="slide(fromBottom)">
                                      <p:cBhvr>
                                        <p:cTn id="31" dur="500"/>
                                        <p:tgtEl>
                                          <p:spTgt spid="81923">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81923">
                                            <p:txEl>
                                              <p:pRg st="9" end="9"/>
                                            </p:txEl>
                                          </p:spTgt>
                                        </p:tgtEl>
                                        <p:attrNameLst>
                                          <p:attrName>style.visibility</p:attrName>
                                        </p:attrNameLst>
                                      </p:cBhvr>
                                      <p:to>
                                        <p:strVal val="visible"/>
                                      </p:to>
                                    </p:set>
                                    <p:animEffect transition="in" filter="slide(fromBottom)">
                                      <p:cBhvr>
                                        <p:cTn id="34" dur="500"/>
                                        <p:tgtEl>
                                          <p:spTgt spid="8192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81923">
                                            <p:txEl>
                                              <p:pRg st="10" end="10"/>
                                            </p:txEl>
                                          </p:spTgt>
                                        </p:tgtEl>
                                        <p:attrNameLst>
                                          <p:attrName>style.visibility</p:attrName>
                                        </p:attrNameLst>
                                      </p:cBhvr>
                                      <p:to>
                                        <p:strVal val="visible"/>
                                      </p:to>
                                    </p:set>
                                    <p:animEffect transition="in" filter="slide(fromBottom)">
                                      <p:cBhvr>
                                        <p:cTn id="39" dur="500"/>
                                        <p:tgtEl>
                                          <p:spTgt spid="81923">
                                            <p:txEl>
                                              <p:pRg st="10" end="10"/>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81923">
                                            <p:txEl>
                                              <p:pRg st="11" end="11"/>
                                            </p:txEl>
                                          </p:spTgt>
                                        </p:tgtEl>
                                        <p:attrNameLst>
                                          <p:attrName>style.visibility</p:attrName>
                                        </p:attrNameLst>
                                      </p:cBhvr>
                                      <p:to>
                                        <p:strVal val="visible"/>
                                      </p:to>
                                    </p:set>
                                    <p:animEffect transition="in" filter="slide(fromBottom)">
                                      <p:cBhvr>
                                        <p:cTn id="42" dur="500"/>
                                        <p:tgtEl>
                                          <p:spTgt spid="819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G-20181120-WA0076A.jpg"/>
          <p:cNvPicPr>
            <a:picLocks noChangeAspect="1"/>
          </p:cNvPicPr>
          <p:nvPr/>
        </p:nvPicPr>
        <p:blipFill>
          <a:blip r:embed="rId3" cstate="print"/>
          <a:stretch>
            <a:fillRect/>
          </a:stretch>
        </p:blipFill>
        <p:spPr>
          <a:xfrm rot="16200000">
            <a:off x="3960021" y="840579"/>
            <a:ext cx="1600200" cy="3424239"/>
          </a:xfrm>
          <a:prstGeom prst="rect">
            <a:avLst/>
          </a:prstGeom>
        </p:spPr>
      </p:pic>
      <p:sp>
        <p:nvSpPr>
          <p:cNvPr id="29700" name="Rectangle 4"/>
          <p:cNvSpPr>
            <a:spLocks noChangeArrowheads="1"/>
          </p:cNvSpPr>
          <p:nvPr/>
        </p:nvSpPr>
        <p:spPr bwMode="auto">
          <a:xfrm>
            <a:off x="76334" y="685800"/>
            <a:ext cx="8804013" cy="781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2400" u="sng" dirty="0">
                <a:solidFill>
                  <a:schemeClr val="tx1"/>
                </a:solidFill>
              </a:rPr>
              <a:t>Programming of the transmitters </a:t>
            </a:r>
            <a:r>
              <a:rPr lang="en-US" altLang="en-US" sz="2400" u="sng" dirty="0" smtClean="0">
                <a:solidFill>
                  <a:schemeClr val="tx1"/>
                </a:solidFill>
              </a:rPr>
              <a:t>on Expert 500 PCB SL100</a:t>
            </a:r>
            <a:endParaRPr lang="en-US" altLang="en-US" sz="2400" u="sng" dirty="0">
              <a:solidFill>
                <a:schemeClr val="tx1"/>
              </a:solidFill>
            </a:endParaRPr>
          </a:p>
          <a:p>
            <a:pPr>
              <a:spcBef>
                <a:spcPct val="30000"/>
              </a:spcBef>
            </a:pPr>
            <a:r>
              <a:rPr lang="en-US" altLang="en-US" sz="1600" dirty="0">
                <a:solidFill>
                  <a:schemeClr val="tx1"/>
                </a:solidFill>
              </a:rPr>
              <a:t>Max. of 31 transmitters (Slots) in total.</a:t>
            </a:r>
          </a:p>
        </p:txBody>
      </p:sp>
      <p:sp>
        <p:nvSpPr>
          <p:cNvPr id="29702" name="Rectangle 6"/>
          <p:cNvSpPr>
            <a:spLocks noChangeArrowheads="1"/>
          </p:cNvSpPr>
          <p:nvPr/>
        </p:nvSpPr>
        <p:spPr bwMode="auto">
          <a:xfrm>
            <a:off x="1752600" y="4267200"/>
            <a:ext cx="2019300" cy="71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b="0" u="sng" dirty="0">
                <a:solidFill>
                  <a:schemeClr val="tx1"/>
                </a:solidFill>
              </a:rPr>
              <a:t>Full open trigger</a:t>
            </a:r>
          </a:p>
          <a:p>
            <a:pPr algn="l">
              <a:spcBef>
                <a:spcPct val="30000"/>
              </a:spcBef>
            </a:pPr>
            <a:r>
              <a:rPr lang="en-US" altLang="en-US" sz="1600" b="0" dirty="0" smtClean="0">
                <a:solidFill>
                  <a:schemeClr val="tx1"/>
                </a:solidFill>
              </a:rPr>
              <a:t>GATE</a:t>
            </a:r>
            <a:endParaRPr lang="en-US" altLang="en-US" sz="1600" b="0" dirty="0">
              <a:solidFill>
                <a:schemeClr val="tx1"/>
              </a:solidFill>
            </a:endParaRPr>
          </a:p>
        </p:txBody>
      </p:sp>
      <p:sp>
        <p:nvSpPr>
          <p:cNvPr id="29703" name="Rectangle 7"/>
          <p:cNvSpPr>
            <a:spLocks noChangeArrowheads="1"/>
          </p:cNvSpPr>
          <p:nvPr/>
        </p:nvSpPr>
        <p:spPr bwMode="auto">
          <a:xfrm>
            <a:off x="5257800" y="4267200"/>
            <a:ext cx="21875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b="0" u="sng" dirty="0">
                <a:solidFill>
                  <a:schemeClr val="tx1"/>
                </a:solidFill>
              </a:rPr>
              <a:t>Pedestrian trigger</a:t>
            </a:r>
          </a:p>
          <a:p>
            <a:pPr algn="l">
              <a:spcBef>
                <a:spcPct val="0"/>
              </a:spcBef>
            </a:pPr>
            <a:r>
              <a:rPr lang="en-US" altLang="en-US" sz="1600" b="0" dirty="0" smtClean="0">
                <a:solidFill>
                  <a:schemeClr val="tx1"/>
                </a:solidFill>
              </a:rPr>
              <a:t>PED</a:t>
            </a:r>
            <a:endParaRPr lang="en-US" altLang="en-US" sz="1600" b="0" dirty="0">
              <a:solidFill>
                <a:schemeClr val="tx1"/>
              </a:solidFill>
            </a:endParaRPr>
          </a:p>
        </p:txBody>
      </p:sp>
      <p:sp>
        <p:nvSpPr>
          <p:cNvPr id="29706" name="Line 10"/>
          <p:cNvSpPr>
            <a:spLocks noChangeShapeType="1"/>
          </p:cNvSpPr>
          <p:nvPr/>
        </p:nvSpPr>
        <p:spPr bwMode="auto">
          <a:xfrm>
            <a:off x="1752600" y="4267200"/>
            <a:ext cx="1981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07" name="Line 11"/>
          <p:cNvSpPr>
            <a:spLocks noChangeShapeType="1"/>
          </p:cNvSpPr>
          <p:nvPr/>
        </p:nvSpPr>
        <p:spPr bwMode="auto">
          <a:xfrm>
            <a:off x="5105400" y="4267200"/>
            <a:ext cx="2362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08" name="Line 12"/>
          <p:cNvSpPr>
            <a:spLocks noChangeShapeType="1"/>
          </p:cNvSpPr>
          <p:nvPr/>
        </p:nvSpPr>
        <p:spPr bwMode="auto">
          <a:xfrm>
            <a:off x="1752600" y="4267200"/>
            <a:ext cx="0" cy="762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09" name="Line 13"/>
          <p:cNvSpPr>
            <a:spLocks noChangeShapeType="1"/>
          </p:cNvSpPr>
          <p:nvPr/>
        </p:nvSpPr>
        <p:spPr bwMode="auto">
          <a:xfrm>
            <a:off x="1752600" y="5029200"/>
            <a:ext cx="1981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0" name="Line 14"/>
          <p:cNvSpPr>
            <a:spLocks noChangeShapeType="1"/>
          </p:cNvSpPr>
          <p:nvPr/>
        </p:nvSpPr>
        <p:spPr bwMode="auto">
          <a:xfrm>
            <a:off x="3733800" y="4267200"/>
            <a:ext cx="0" cy="762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1" name="Line 15"/>
          <p:cNvSpPr>
            <a:spLocks noChangeShapeType="1"/>
          </p:cNvSpPr>
          <p:nvPr/>
        </p:nvSpPr>
        <p:spPr bwMode="auto">
          <a:xfrm>
            <a:off x="5105400" y="5029200"/>
            <a:ext cx="2362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2" name="Line 16"/>
          <p:cNvSpPr>
            <a:spLocks noChangeShapeType="1"/>
          </p:cNvSpPr>
          <p:nvPr/>
        </p:nvSpPr>
        <p:spPr bwMode="auto">
          <a:xfrm>
            <a:off x="5105400" y="4267200"/>
            <a:ext cx="0" cy="762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3" name="Line 17"/>
          <p:cNvSpPr>
            <a:spLocks noChangeShapeType="1"/>
          </p:cNvSpPr>
          <p:nvPr/>
        </p:nvSpPr>
        <p:spPr bwMode="auto">
          <a:xfrm flipV="1">
            <a:off x="7467600" y="4267200"/>
            <a:ext cx="0" cy="762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5" name="Line 19"/>
          <p:cNvSpPr>
            <a:spLocks noChangeShapeType="1"/>
          </p:cNvSpPr>
          <p:nvPr/>
        </p:nvSpPr>
        <p:spPr bwMode="auto">
          <a:xfrm flipV="1">
            <a:off x="2971800" y="2286000"/>
            <a:ext cx="685800" cy="2057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6" name="Line 20"/>
          <p:cNvSpPr>
            <a:spLocks noChangeShapeType="1"/>
          </p:cNvSpPr>
          <p:nvPr/>
        </p:nvSpPr>
        <p:spPr bwMode="auto">
          <a:xfrm flipH="1" flipV="1">
            <a:off x="4800600" y="2362200"/>
            <a:ext cx="1219200" cy="2057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717" name="Rectangle 21"/>
          <p:cNvSpPr>
            <a:spLocks noChangeArrowheads="1"/>
          </p:cNvSpPr>
          <p:nvPr/>
        </p:nvSpPr>
        <p:spPr bwMode="auto">
          <a:xfrm>
            <a:off x="225425" y="5562600"/>
            <a:ext cx="772160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u="sng" dirty="0">
                <a:solidFill>
                  <a:srgbClr val="FF3300"/>
                </a:solidFill>
              </a:rPr>
              <a:t>Program transmitters only after the gate run time (Calibrating) </a:t>
            </a:r>
          </a:p>
          <a:p>
            <a:pPr>
              <a:spcBef>
                <a:spcPct val="30000"/>
              </a:spcBef>
            </a:pPr>
            <a:r>
              <a:rPr lang="en-US" altLang="en-US" u="sng" dirty="0">
                <a:solidFill>
                  <a:srgbClr val="FF3300"/>
                </a:solidFill>
              </a:rPr>
              <a:t>program cycle has been completed.</a:t>
            </a:r>
          </a:p>
        </p:txBody>
      </p:sp>
    </p:spTree>
  </p:cSld>
  <p:clrMapOvr>
    <a:masterClrMapping/>
  </p:clrMapOvr>
  <mc:AlternateContent xmlns:mc="http://schemas.openxmlformats.org/markup-compatibility/2006">
    <mc:Choice xmlns:p14="http://schemas.microsoft.com/office/powerpoint/2010/main" xmlns=""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Effect transition="in" filter="slide(fromBottom)">
                                      <p:cBhvr>
                                        <p:cTn id="7" dur="500"/>
                                        <p:tgtEl>
                                          <p:spTgt spid="2970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9715"/>
                                        </p:tgtEl>
                                        <p:attrNameLst>
                                          <p:attrName>style.visibility</p:attrName>
                                        </p:attrNameLst>
                                      </p:cBhvr>
                                      <p:to>
                                        <p:strVal val="visible"/>
                                      </p:to>
                                    </p:set>
                                    <p:anim calcmode="lin" valueType="num">
                                      <p:cBhvr>
                                        <p:cTn id="12" dur="500" fill="hold"/>
                                        <p:tgtEl>
                                          <p:spTgt spid="29715"/>
                                        </p:tgtEl>
                                        <p:attrNameLst>
                                          <p:attrName>ppt_w</p:attrName>
                                        </p:attrNameLst>
                                      </p:cBhvr>
                                      <p:tavLst>
                                        <p:tav tm="0">
                                          <p:val>
                                            <p:fltVal val="0"/>
                                          </p:val>
                                        </p:tav>
                                        <p:tav tm="100000">
                                          <p:val>
                                            <p:strVal val="#ppt_w"/>
                                          </p:val>
                                        </p:tav>
                                      </p:tavLst>
                                    </p:anim>
                                    <p:anim calcmode="lin" valueType="num">
                                      <p:cBhvr>
                                        <p:cTn id="13" dur="500" fill="hold"/>
                                        <p:tgtEl>
                                          <p:spTgt spid="29715"/>
                                        </p:tgtEl>
                                        <p:attrNameLst>
                                          <p:attrName>ppt_h</p:attrName>
                                        </p:attrNameLst>
                                      </p:cBhvr>
                                      <p:tavLst>
                                        <p:tav tm="0">
                                          <p:val>
                                            <p:fltVal val="0"/>
                                          </p:val>
                                        </p:tav>
                                        <p:tav tm="100000">
                                          <p:val>
                                            <p:strVal val="#ppt_h"/>
                                          </p:val>
                                        </p:tav>
                                      </p:tavLst>
                                    </p:anim>
                                    <p:anim calcmode="lin" valueType="num">
                                      <p:cBhvr>
                                        <p:cTn id="14" dur="500" fill="hold"/>
                                        <p:tgtEl>
                                          <p:spTgt spid="29715"/>
                                        </p:tgtEl>
                                        <p:attrNameLst>
                                          <p:attrName>style.rotation</p:attrName>
                                        </p:attrNameLst>
                                      </p:cBhvr>
                                      <p:tavLst>
                                        <p:tav tm="0">
                                          <p:val>
                                            <p:fltVal val="90"/>
                                          </p:val>
                                        </p:tav>
                                        <p:tav tm="100000">
                                          <p:val>
                                            <p:fltVal val="0"/>
                                          </p:val>
                                        </p:tav>
                                      </p:tavLst>
                                    </p:anim>
                                    <p:animEffect transition="in" filter="fade">
                                      <p:cBhvr>
                                        <p:cTn id="15" dur="500"/>
                                        <p:tgtEl>
                                          <p:spTgt spid="29715"/>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29708"/>
                                        </p:tgtEl>
                                        <p:attrNameLst>
                                          <p:attrName>style.visibility</p:attrName>
                                        </p:attrNameLst>
                                      </p:cBhvr>
                                      <p:to>
                                        <p:strVal val="visible"/>
                                      </p:to>
                                    </p:set>
                                    <p:anim calcmode="lin" valueType="num">
                                      <p:cBhvr>
                                        <p:cTn id="18" dur="500" fill="hold"/>
                                        <p:tgtEl>
                                          <p:spTgt spid="29708"/>
                                        </p:tgtEl>
                                        <p:attrNameLst>
                                          <p:attrName>ppt_w</p:attrName>
                                        </p:attrNameLst>
                                      </p:cBhvr>
                                      <p:tavLst>
                                        <p:tav tm="0">
                                          <p:val>
                                            <p:fltVal val="0"/>
                                          </p:val>
                                        </p:tav>
                                        <p:tav tm="100000">
                                          <p:val>
                                            <p:strVal val="#ppt_w"/>
                                          </p:val>
                                        </p:tav>
                                      </p:tavLst>
                                    </p:anim>
                                    <p:anim calcmode="lin" valueType="num">
                                      <p:cBhvr>
                                        <p:cTn id="19" dur="500" fill="hold"/>
                                        <p:tgtEl>
                                          <p:spTgt spid="29708"/>
                                        </p:tgtEl>
                                        <p:attrNameLst>
                                          <p:attrName>ppt_h</p:attrName>
                                        </p:attrNameLst>
                                      </p:cBhvr>
                                      <p:tavLst>
                                        <p:tav tm="0">
                                          <p:val>
                                            <p:fltVal val="0"/>
                                          </p:val>
                                        </p:tav>
                                        <p:tav tm="100000">
                                          <p:val>
                                            <p:strVal val="#ppt_h"/>
                                          </p:val>
                                        </p:tav>
                                      </p:tavLst>
                                    </p:anim>
                                    <p:anim calcmode="lin" valueType="num">
                                      <p:cBhvr>
                                        <p:cTn id="20" dur="500" fill="hold"/>
                                        <p:tgtEl>
                                          <p:spTgt spid="29708"/>
                                        </p:tgtEl>
                                        <p:attrNameLst>
                                          <p:attrName>style.rotation</p:attrName>
                                        </p:attrNameLst>
                                      </p:cBhvr>
                                      <p:tavLst>
                                        <p:tav tm="0">
                                          <p:val>
                                            <p:fltVal val="90"/>
                                          </p:val>
                                        </p:tav>
                                        <p:tav tm="100000">
                                          <p:val>
                                            <p:fltVal val="0"/>
                                          </p:val>
                                        </p:tav>
                                      </p:tavLst>
                                    </p:anim>
                                    <p:animEffect transition="in" filter="fade">
                                      <p:cBhvr>
                                        <p:cTn id="21" dur="500"/>
                                        <p:tgtEl>
                                          <p:spTgt spid="29708"/>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29706"/>
                                        </p:tgtEl>
                                        <p:attrNameLst>
                                          <p:attrName>style.visibility</p:attrName>
                                        </p:attrNameLst>
                                      </p:cBhvr>
                                      <p:to>
                                        <p:strVal val="visible"/>
                                      </p:to>
                                    </p:set>
                                    <p:anim calcmode="lin" valueType="num">
                                      <p:cBhvr>
                                        <p:cTn id="24" dur="500" fill="hold"/>
                                        <p:tgtEl>
                                          <p:spTgt spid="29706"/>
                                        </p:tgtEl>
                                        <p:attrNameLst>
                                          <p:attrName>ppt_w</p:attrName>
                                        </p:attrNameLst>
                                      </p:cBhvr>
                                      <p:tavLst>
                                        <p:tav tm="0">
                                          <p:val>
                                            <p:fltVal val="0"/>
                                          </p:val>
                                        </p:tav>
                                        <p:tav tm="100000">
                                          <p:val>
                                            <p:strVal val="#ppt_w"/>
                                          </p:val>
                                        </p:tav>
                                      </p:tavLst>
                                    </p:anim>
                                    <p:anim calcmode="lin" valueType="num">
                                      <p:cBhvr>
                                        <p:cTn id="25" dur="500" fill="hold"/>
                                        <p:tgtEl>
                                          <p:spTgt spid="29706"/>
                                        </p:tgtEl>
                                        <p:attrNameLst>
                                          <p:attrName>ppt_h</p:attrName>
                                        </p:attrNameLst>
                                      </p:cBhvr>
                                      <p:tavLst>
                                        <p:tav tm="0">
                                          <p:val>
                                            <p:fltVal val="0"/>
                                          </p:val>
                                        </p:tav>
                                        <p:tav tm="100000">
                                          <p:val>
                                            <p:strVal val="#ppt_h"/>
                                          </p:val>
                                        </p:tav>
                                      </p:tavLst>
                                    </p:anim>
                                    <p:anim calcmode="lin" valueType="num">
                                      <p:cBhvr>
                                        <p:cTn id="26" dur="500" fill="hold"/>
                                        <p:tgtEl>
                                          <p:spTgt spid="29706"/>
                                        </p:tgtEl>
                                        <p:attrNameLst>
                                          <p:attrName>style.rotation</p:attrName>
                                        </p:attrNameLst>
                                      </p:cBhvr>
                                      <p:tavLst>
                                        <p:tav tm="0">
                                          <p:val>
                                            <p:fltVal val="90"/>
                                          </p:val>
                                        </p:tav>
                                        <p:tav tm="100000">
                                          <p:val>
                                            <p:fltVal val="0"/>
                                          </p:val>
                                        </p:tav>
                                      </p:tavLst>
                                    </p:anim>
                                    <p:animEffect transition="in" filter="fade">
                                      <p:cBhvr>
                                        <p:cTn id="27" dur="500"/>
                                        <p:tgtEl>
                                          <p:spTgt spid="29706"/>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29702"/>
                                        </p:tgtEl>
                                        <p:attrNameLst>
                                          <p:attrName>style.visibility</p:attrName>
                                        </p:attrNameLst>
                                      </p:cBhvr>
                                      <p:to>
                                        <p:strVal val="visible"/>
                                      </p:to>
                                    </p:set>
                                    <p:anim calcmode="lin" valueType="num">
                                      <p:cBhvr>
                                        <p:cTn id="30" dur="500" fill="hold"/>
                                        <p:tgtEl>
                                          <p:spTgt spid="29702"/>
                                        </p:tgtEl>
                                        <p:attrNameLst>
                                          <p:attrName>ppt_w</p:attrName>
                                        </p:attrNameLst>
                                      </p:cBhvr>
                                      <p:tavLst>
                                        <p:tav tm="0">
                                          <p:val>
                                            <p:fltVal val="0"/>
                                          </p:val>
                                        </p:tav>
                                        <p:tav tm="100000">
                                          <p:val>
                                            <p:strVal val="#ppt_w"/>
                                          </p:val>
                                        </p:tav>
                                      </p:tavLst>
                                    </p:anim>
                                    <p:anim calcmode="lin" valueType="num">
                                      <p:cBhvr>
                                        <p:cTn id="31" dur="500" fill="hold"/>
                                        <p:tgtEl>
                                          <p:spTgt spid="29702"/>
                                        </p:tgtEl>
                                        <p:attrNameLst>
                                          <p:attrName>ppt_h</p:attrName>
                                        </p:attrNameLst>
                                      </p:cBhvr>
                                      <p:tavLst>
                                        <p:tav tm="0">
                                          <p:val>
                                            <p:fltVal val="0"/>
                                          </p:val>
                                        </p:tav>
                                        <p:tav tm="100000">
                                          <p:val>
                                            <p:strVal val="#ppt_h"/>
                                          </p:val>
                                        </p:tav>
                                      </p:tavLst>
                                    </p:anim>
                                    <p:anim calcmode="lin" valueType="num">
                                      <p:cBhvr>
                                        <p:cTn id="32" dur="500" fill="hold"/>
                                        <p:tgtEl>
                                          <p:spTgt spid="29702"/>
                                        </p:tgtEl>
                                        <p:attrNameLst>
                                          <p:attrName>style.rotation</p:attrName>
                                        </p:attrNameLst>
                                      </p:cBhvr>
                                      <p:tavLst>
                                        <p:tav tm="0">
                                          <p:val>
                                            <p:fltVal val="90"/>
                                          </p:val>
                                        </p:tav>
                                        <p:tav tm="100000">
                                          <p:val>
                                            <p:fltVal val="0"/>
                                          </p:val>
                                        </p:tav>
                                      </p:tavLst>
                                    </p:anim>
                                    <p:animEffect transition="in" filter="fade">
                                      <p:cBhvr>
                                        <p:cTn id="33" dur="500"/>
                                        <p:tgtEl>
                                          <p:spTgt spid="29702"/>
                                        </p:tgtEl>
                                      </p:cBhvr>
                                    </p:animEffect>
                                  </p:childTnLst>
                                </p:cTn>
                              </p:par>
                              <p:par>
                                <p:cTn id="34" presetID="31" presetClass="entr" presetSubtype="0" fill="hold" grpId="0" nodeType="withEffect">
                                  <p:stCondLst>
                                    <p:cond delay="0"/>
                                  </p:stCondLst>
                                  <p:iterate type="lt">
                                    <p:tmPct val="5000"/>
                                  </p:iterate>
                                  <p:childTnLst>
                                    <p:set>
                                      <p:cBhvr>
                                        <p:cTn id="35" dur="1" fill="hold">
                                          <p:stCondLst>
                                            <p:cond delay="0"/>
                                          </p:stCondLst>
                                        </p:cTn>
                                        <p:tgtEl>
                                          <p:spTgt spid="29709"/>
                                        </p:tgtEl>
                                        <p:attrNameLst>
                                          <p:attrName>style.visibility</p:attrName>
                                        </p:attrNameLst>
                                      </p:cBhvr>
                                      <p:to>
                                        <p:strVal val="visible"/>
                                      </p:to>
                                    </p:set>
                                    <p:anim calcmode="lin" valueType="num">
                                      <p:cBhvr>
                                        <p:cTn id="36" dur="500" fill="hold"/>
                                        <p:tgtEl>
                                          <p:spTgt spid="29709"/>
                                        </p:tgtEl>
                                        <p:attrNameLst>
                                          <p:attrName>ppt_w</p:attrName>
                                        </p:attrNameLst>
                                      </p:cBhvr>
                                      <p:tavLst>
                                        <p:tav tm="0">
                                          <p:val>
                                            <p:fltVal val="0"/>
                                          </p:val>
                                        </p:tav>
                                        <p:tav tm="100000">
                                          <p:val>
                                            <p:strVal val="#ppt_w"/>
                                          </p:val>
                                        </p:tav>
                                      </p:tavLst>
                                    </p:anim>
                                    <p:anim calcmode="lin" valueType="num">
                                      <p:cBhvr>
                                        <p:cTn id="37" dur="500" fill="hold"/>
                                        <p:tgtEl>
                                          <p:spTgt spid="29709"/>
                                        </p:tgtEl>
                                        <p:attrNameLst>
                                          <p:attrName>ppt_h</p:attrName>
                                        </p:attrNameLst>
                                      </p:cBhvr>
                                      <p:tavLst>
                                        <p:tav tm="0">
                                          <p:val>
                                            <p:fltVal val="0"/>
                                          </p:val>
                                        </p:tav>
                                        <p:tav tm="100000">
                                          <p:val>
                                            <p:strVal val="#ppt_h"/>
                                          </p:val>
                                        </p:tav>
                                      </p:tavLst>
                                    </p:anim>
                                    <p:anim calcmode="lin" valueType="num">
                                      <p:cBhvr>
                                        <p:cTn id="38" dur="500" fill="hold"/>
                                        <p:tgtEl>
                                          <p:spTgt spid="29709"/>
                                        </p:tgtEl>
                                        <p:attrNameLst>
                                          <p:attrName>style.rotation</p:attrName>
                                        </p:attrNameLst>
                                      </p:cBhvr>
                                      <p:tavLst>
                                        <p:tav tm="0">
                                          <p:val>
                                            <p:fltVal val="90"/>
                                          </p:val>
                                        </p:tav>
                                        <p:tav tm="100000">
                                          <p:val>
                                            <p:fltVal val="0"/>
                                          </p:val>
                                        </p:tav>
                                      </p:tavLst>
                                    </p:anim>
                                    <p:animEffect transition="in" filter="fade">
                                      <p:cBhvr>
                                        <p:cTn id="39" dur="500"/>
                                        <p:tgtEl>
                                          <p:spTgt spid="29709"/>
                                        </p:tgtEl>
                                      </p:cBhvr>
                                    </p:animEffect>
                                  </p:childTnLst>
                                </p:cTn>
                              </p:par>
                              <p:par>
                                <p:cTn id="40" presetID="31" presetClass="entr" presetSubtype="0" fill="hold" grpId="0" nodeType="withEffect">
                                  <p:stCondLst>
                                    <p:cond delay="0"/>
                                  </p:stCondLst>
                                  <p:iterate type="lt">
                                    <p:tmPct val="5000"/>
                                  </p:iterate>
                                  <p:childTnLst>
                                    <p:set>
                                      <p:cBhvr>
                                        <p:cTn id="41" dur="1" fill="hold">
                                          <p:stCondLst>
                                            <p:cond delay="0"/>
                                          </p:stCondLst>
                                        </p:cTn>
                                        <p:tgtEl>
                                          <p:spTgt spid="29710"/>
                                        </p:tgtEl>
                                        <p:attrNameLst>
                                          <p:attrName>style.visibility</p:attrName>
                                        </p:attrNameLst>
                                      </p:cBhvr>
                                      <p:to>
                                        <p:strVal val="visible"/>
                                      </p:to>
                                    </p:set>
                                    <p:anim calcmode="lin" valueType="num">
                                      <p:cBhvr>
                                        <p:cTn id="42" dur="500" fill="hold"/>
                                        <p:tgtEl>
                                          <p:spTgt spid="29710"/>
                                        </p:tgtEl>
                                        <p:attrNameLst>
                                          <p:attrName>ppt_w</p:attrName>
                                        </p:attrNameLst>
                                      </p:cBhvr>
                                      <p:tavLst>
                                        <p:tav tm="0">
                                          <p:val>
                                            <p:fltVal val="0"/>
                                          </p:val>
                                        </p:tav>
                                        <p:tav tm="100000">
                                          <p:val>
                                            <p:strVal val="#ppt_w"/>
                                          </p:val>
                                        </p:tav>
                                      </p:tavLst>
                                    </p:anim>
                                    <p:anim calcmode="lin" valueType="num">
                                      <p:cBhvr>
                                        <p:cTn id="43" dur="500" fill="hold"/>
                                        <p:tgtEl>
                                          <p:spTgt spid="29710"/>
                                        </p:tgtEl>
                                        <p:attrNameLst>
                                          <p:attrName>ppt_h</p:attrName>
                                        </p:attrNameLst>
                                      </p:cBhvr>
                                      <p:tavLst>
                                        <p:tav tm="0">
                                          <p:val>
                                            <p:fltVal val="0"/>
                                          </p:val>
                                        </p:tav>
                                        <p:tav tm="100000">
                                          <p:val>
                                            <p:strVal val="#ppt_h"/>
                                          </p:val>
                                        </p:tav>
                                      </p:tavLst>
                                    </p:anim>
                                    <p:anim calcmode="lin" valueType="num">
                                      <p:cBhvr>
                                        <p:cTn id="44" dur="500" fill="hold"/>
                                        <p:tgtEl>
                                          <p:spTgt spid="29710"/>
                                        </p:tgtEl>
                                        <p:attrNameLst>
                                          <p:attrName>style.rotation</p:attrName>
                                        </p:attrNameLst>
                                      </p:cBhvr>
                                      <p:tavLst>
                                        <p:tav tm="0">
                                          <p:val>
                                            <p:fltVal val="90"/>
                                          </p:val>
                                        </p:tav>
                                        <p:tav tm="100000">
                                          <p:val>
                                            <p:fltVal val="0"/>
                                          </p:val>
                                        </p:tav>
                                      </p:tavLst>
                                    </p:anim>
                                    <p:animEffect transition="in" filter="fade">
                                      <p:cBhvr>
                                        <p:cTn id="45" dur="500"/>
                                        <p:tgtEl>
                                          <p:spTgt spid="297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grpId="0" nodeType="clickEffect">
                                  <p:stCondLst>
                                    <p:cond delay="0"/>
                                  </p:stCondLst>
                                  <p:iterate type="lt">
                                    <p:tmPct val="5000"/>
                                  </p:iterate>
                                  <p:childTnLst>
                                    <p:set>
                                      <p:cBhvr>
                                        <p:cTn id="49" dur="1" fill="hold">
                                          <p:stCondLst>
                                            <p:cond delay="0"/>
                                          </p:stCondLst>
                                        </p:cTn>
                                        <p:tgtEl>
                                          <p:spTgt spid="29711"/>
                                        </p:tgtEl>
                                        <p:attrNameLst>
                                          <p:attrName>style.visibility</p:attrName>
                                        </p:attrNameLst>
                                      </p:cBhvr>
                                      <p:to>
                                        <p:strVal val="visible"/>
                                      </p:to>
                                    </p:set>
                                    <p:anim calcmode="lin" valueType="num">
                                      <p:cBhvr>
                                        <p:cTn id="50" dur="500" fill="hold"/>
                                        <p:tgtEl>
                                          <p:spTgt spid="29711"/>
                                        </p:tgtEl>
                                        <p:attrNameLst>
                                          <p:attrName>ppt_w</p:attrName>
                                        </p:attrNameLst>
                                      </p:cBhvr>
                                      <p:tavLst>
                                        <p:tav tm="0">
                                          <p:val>
                                            <p:fltVal val="0"/>
                                          </p:val>
                                        </p:tav>
                                        <p:tav tm="100000">
                                          <p:val>
                                            <p:strVal val="#ppt_w"/>
                                          </p:val>
                                        </p:tav>
                                      </p:tavLst>
                                    </p:anim>
                                    <p:anim calcmode="lin" valueType="num">
                                      <p:cBhvr>
                                        <p:cTn id="51" dur="500" fill="hold"/>
                                        <p:tgtEl>
                                          <p:spTgt spid="29711"/>
                                        </p:tgtEl>
                                        <p:attrNameLst>
                                          <p:attrName>ppt_h</p:attrName>
                                        </p:attrNameLst>
                                      </p:cBhvr>
                                      <p:tavLst>
                                        <p:tav tm="0">
                                          <p:val>
                                            <p:fltVal val="0"/>
                                          </p:val>
                                        </p:tav>
                                        <p:tav tm="100000">
                                          <p:val>
                                            <p:strVal val="#ppt_h"/>
                                          </p:val>
                                        </p:tav>
                                      </p:tavLst>
                                    </p:anim>
                                    <p:anim calcmode="lin" valueType="num">
                                      <p:cBhvr>
                                        <p:cTn id="52" dur="500" fill="hold"/>
                                        <p:tgtEl>
                                          <p:spTgt spid="29711"/>
                                        </p:tgtEl>
                                        <p:attrNameLst>
                                          <p:attrName>style.rotation</p:attrName>
                                        </p:attrNameLst>
                                      </p:cBhvr>
                                      <p:tavLst>
                                        <p:tav tm="0">
                                          <p:val>
                                            <p:fltVal val="90"/>
                                          </p:val>
                                        </p:tav>
                                        <p:tav tm="100000">
                                          <p:val>
                                            <p:fltVal val="0"/>
                                          </p:val>
                                        </p:tav>
                                      </p:tavLst>
                                    </p:anim>
                                    <p:animEffect transition="in" filter="fade">
                                      <p:cBhvr>
                                        <p:cTn id="53" dur="500"/>
                                        <p:tgtEl>
                                          <p:spTgt spid="29711"/>
                                        </p:tgtEl>
                                      </p:cBhvr>
                                    </p:animEffect>
                                  </p:childTnLst>
                                </p:cTn>
                              </p:par>
                              <p:par>
                                <p:cTn id="54" presetID="31" presetClass="entr" presetSubtype="0" fill="hold" grpId="0" nodeType="withEffect">
                                  <p:stCondLst>
                                    <p:cond delay="0"/>
                                  </p:stCondLst>
                                  <p:iterate type="lt">
                                    <p:tmPct val="5000"/>
                                  </p:iterate>
                                  <p:childTnLst>
                                    <p:set>
                                      <p:cBhvr>
                                        <p:cTn id="55" dur="1" fill="hold">
                                          <p:stCondLst>
                                            <p:cond delay="0"/>
                                          </p:stCondLst>
                                        </p:cTn>
                                        <p:tgtEl>
                                          <p:spTgt spid="29707"/>
                                        </p:tgtEl>
                                        <p:attrNameLst>
                                          <p:attrName>style.visibility</p:attrName>
                                        </p:attrNameLst>
                                      </p:cBhvr>
                                      <p:to>
                                        <p:strVal val="visible"/>
                                      </p:to>
                                    </p:set>
                                    <p:anim calcmode="lin" valueType="num">
                                      <p:cBhvr>
                                        <p:cTn id="56" dur="500" fill="hold"/>
                                        <p:tgtEl>
                                          <p:spTgt spid="29707"/>
                                        </p:tgtEl>
                                        <p:attrNameLst>
                                          <p:attrName>ppt_w</p:attrName>
                                        </p:attrNameLst>
                                      </p:cBhvr>
                                      <p:tavLst>
                                        <p:tav tm="0">
                                          <p:val>
                                            <p:fltVal val="0"/>
                                          </p:val>
                                        </p:tav>
                                        <p:tav tm="100000">
                                          <p:val>
                                            <p:strVal val="#ppt_w"/>
                                          </p:val>
                                        </p:tav>
                                      </p:tavLst>
                                    </p:anim>
                                    <p:anim calcmode="lin" valueType="num">
                                      <p:cBhvr>
                                        <p:cTn id="57" dur="500" fill="hold"/>
                                        <p:tgtEl>
                                          <p:spTgt spid="29707"/>
                                        </p:tgtEl>
                                        <p:attrNameLst>
                                          <p:attrName>ppt_h</p:attrName>
                                        </p:attrNameLst>
                                      </p:cBhvr>
                                      <p:tavLst>
                                        <p:tav tm="0">
                                          <p:val>
                                            <p:fltVal val="0"/>
                                          </p:val>
                                        </p:tav>
                                        <p:tav tm="100000">
                                          <p:val>
                                            <p:strVal val="#ppt_h"/>
                                          </p:val>
                                        </p:tav>
                                      </p:tavLst>
                                    </p:anim>
                                    <p:anim calcmode="lin" valueType="num">
                                      <p:cBhvr>
                                        <p:cTn id="58" dur="500" fill="hold"/>
                                        <p:tgtEl>
                                          <p:spTgt spid="29707"/>
                                        </p:tgtEl>
                                        <p:attrNameLst>
                                          <p:attrName>style.rotation</p:attrName>
                                        </p:attrNameLst>
                                      </p:cBhvr>
                                      <p:tavLst>
                                        <p:tav tm="0">
                                          <p:val>
                                            <p:fltVal val="90"/>
                                          </p:val>
                                        </p:tav>
                                        <p:tav tm="100000">
                                          <p:val>
                                            <p:fltVal val="0"/>
                                          </p:val>
                                        </p:tav>
                                      </p:tavLst>
                                    </p:anim>
                                    <p:animEffect transition="in" filter="fade">
                                      <p:cBhvr>
                                        <p:cTn id="59" dur="500"/>
                                        <p:tgtEl>
                                          <p:spTgt spid="29707"/>
                                        </p:tgtEl>
                                      </p:cBhvr>
                                    </p:animEffect>
                                  </p:childTnLst>
                                </p:cTn>
                              </p:par>
                              <p:par>
                                <p:cTn id="60" presetID="31" presetClass="entr" presetSubtype="0" fill="hold" grpId="0" nodeType="withEffect">
                                  <p:stCondLst>
                                    <p:cond delay="0"/>
                                  </p:stCondLst>
                                  <p:iterate type="lt">
                                    <p:tmPct val="5000"/>
                                  </p:iterate>
                                  <p:childTnLst>
                                    <p:set>
                                      <p:cBhvr>
                                        <p:cTn id="61" dur="1" fill="hold">
                                          <p:stCondLst>
                                            <p:cond delay="0"/>
                                          </p:stCondLst>
                                        </p:cTn>
                                        <p:tgtEl>
                                          <p:spTgt spid="29713"/>
                                        </p:tgtEl>
                                        <p:attrNameLst>
                                          <p:attrName>style.visibility</p:attrName>
                                        </p:attrNameLst>
                                      </p:cBhvr>
                                      <p:to>
                                        <p:strVal val="visible"/>
                                      </p:to>
                                    </p:set>
                                    <p:anim calcmode="lin" valueType="num">
                                      <p:cBhvr>
                                        <p:cTn id="62" dur="500" fill="hold"/>
                                        <p:tgtEl>
                                          <p:spTgt spid="29713"/>
                                        </p:tgtEl>
                                        <p:attrNameLst>
                                          <p:attrName>ppt_w</p:attrName>
                                        </p:attrNameLst>
                                      </p:cBhvr>
                                      <p:tavLst>
                                        <p:tav tm="0">
                                          <p:val>
                                            <p:fltVal val="0"/>
                                          </p:val>
                                        </p:tav>
                                        <p:tav tm="100000">
                                          <p:val>
                                            <p:strVal val="#ppt_w"/>
                                          </p:val>
                                        </p:tav>
                                      </p:tavLst>
                                    </p:anim>
                                    <p:anim calcmode="lin" valueType="num">
                                      <p:cBhvr>
                                        <p:cTn id="63" dur="500" fill="hold"/>
                                        <p:tgtEl>
                                          <p:spTgt spid="29713"/>
                                        </p:tgtEl>
                                        <p:attrNameLst>
                                          <p:attrName>ppt_h</p:attrName>
                                        </p:attrNameLst>
                                      </p:cBhvr>
                                      <p:tavLst>
                                        <p:tav tm="0">
                                          <p:val>
                                            <p:fltVal val="0"/>
                                          </p:val>
                                        </p:tav>
                                        <p:tav tm="100000">
                                          <p:val>
                                            <p:strVal val="#ppt_h"/>
                                          </p:val>
                                        </p:tav>
                                      </p:tavLst>
                                    </p:anim>
                                    <p:anim calcmode="lin" valueType="num">
                                      <p:cBhvr>
                                        <p:cTn id="64" dur="500" fill="hold"/>
                                        <p:tgtEl>
                                          <p:spTgt spid="29713"/>
                                        </p:tgtEl>
                                        <p:attrNameLst>
                                          <p:attrName>style.rotation</p:attrName>
                                        </p:attrNameLst>
                                      </p:cBhvr>
                                      <p:tavLst>
                                        <p:tav tm="0">
                                          <p:val>
                                            <p:fltVal val="90"/>
                                          </p:val>
                                        </p:tav>
                                        <p:tav tm="100000">
                                          <p:val>
                                            <p:fltVal val="0"/>
                                          </p:val>
                                        </p:tav>
                                      </p:tavLst>
                                    </p:anim>
                                    <p:animEffect transition="in" filter="fade">
                                      <p:cBhvr>
                                        <p:cTn id="65" dur="500"/>
                                        <p:tgtEl>
                                          <p:spTgt spid="29713"/>
                                        </p:tgtEl>
                                      </p:cBhvr>
                                    </p:animEffect>
                                  </p:childTnLst>
                                </p:cTn>
                              </p:par>
                              <p:par>
                                <p:cTn id="66" presetID="31" presetClass="entr" presetSubtype="0" fill="hold" grpId="0" nodeType="withEffect">
                                  <p:stCondLst>
                                    <p:cond delay="0"/>
                                  </p:stCondLst>
                                  <p:iterate type="lt">
                                    <p:tmPct val="5000"/>
                                  </p:iterate>
                                  <p:childTnLst>
                                    <p:set>
                                      <p:cBhvr>
                                        <p:cTn id="67" dur="1" fill="hold">
                                          <p:stCondLst>
                                            <p:cond delay="0"/>
                                          </p:stCondLst>
                                        </p:cTn>
                                        <p:tgtEl>
                                          <p:spTgt spid="29712"/>
                                        </p:tgtEl>
                                        <p:attrNameLst>
                                          <p:attrName>style.visibility</p:attrName>
                                        </p:attrNameLst>
                                      </p:cBhvr>
                                      <p:to>
                                        <p:strVal val="visible"/>
                                      </p:to>
                                    </p:set>
                                    <p:anim calcmode="lin" valueType="num">
                                      <p:cBhvr>
                                        <p:cTn id="68" dur="500" fill="hold"/>
                                        <p:tgtEl>
                                          <p:spTgt spid="29712"/>
                                        </p:tgtEl>
                                        <p:attrNameLst>
                                          <p:attrName>ppt_w</p:attrName>
                                        </p:attrNameLst>
                                      </p:cBhvr>
                                      <p:tavLst>
                                        <p:tav tm="0">
                                          <p:val>
                                            <p:fltVal val="0"/>
                                          </p:val>
                                        </p:tav>
                                        <p:tav tm="100000">
                                          <p:val>
                                            <p:strVal val="#ppt_w"/>
                                          </p:val>
                                        </p:tav>
                                      </p:tavLst>
                                    </p:anim>
                                    <p:anim calcmode="lin" valueType="num">
                                      <p:cBhvr>
                                        <p:cTn id="69" dur="500" fill="hold"/>
                                        <p:tgtEl>
                                          <p:spTgt spid="29712"/>
                                        </p:tgtEl>
                                        <p:attrNameLst>
                                          <p:attrName>ppt_h</p:attrName>
                                        </p:attrNameLst>
                                      </p:cBhvr>
                                      <p:tavLst>
                                        <p:tav tm="0">
                                          <p:val>
                                            <p:fltVal val="0"/>
                                          </p:val>
                                        </p:tav>
                                        <p:tav tm="100000">
                                          <p:val>
                                            <p:strVal val="#ppt_h"/>
                                          </p:val>
                                        </p:tav>
                                      </p:tavLst>
                                    </p:anim>
                                    <p:anim calcmode="lin" valueType="num">
                                      <p:cBhvr>
                                        <p:cTn id="70" dur="500" fill="hold"/>
                                        <p:tgtEl>
                                          <p:spTgt spid="29712"/>
                                        </p:tgtEl>
                                        <p:attrNameLst>
                                          <p:attrName>style.rotation</p:attrName>
                                        </p:attrNameLst>
                                      </p:cBhvr>
                                      <p:tavLst>
                                        <p:tav tm="0">
                                          <p:val>
                                            <p:fltVal val="90"/>
                                          </p:val>
                                        </p:tav>
                                        <p:tav tm="100000">
                                          <p:val>
                                            <p:fltVal val="0"/>
                                          </p:val>
                                        </p:tav>
                                      </p:tavLst>
                                    </p:anim>
                                    <p:animEffect transition="in" filter="fade">
                                      <p:cBhvr>
                                        <p:cTn id="71" dur="500"/>
                                        <p:tgtEl>
                                          <p:spTgt spid="29712"/>
                                        </p:tgtEl>
                                      </p:cBhvr>
                                    </p:animEffect>
                                  </p:childTnLst>
                                </p:cTn>
                              </p:par>
                              <p:par>
                                <p:cTn id="72" presetID="31" presetClass="entr" presetSubtype="0" fill="hold" grpId="0" nodeType="withEffect">
                                  <p:stCondLst>
                                    <p:cond delay="0"/>
                                  </p:stCondLst>
                                  <p:iterate type="lt">
                                    <p:tmPct val="5000"/>
                                  </p:iterate>
                                  <p:childTnLst>
                                    <p:set>
                                      <p:cBhvr>
                                        <p:cTn id="73" dur="1" fill="hold">
                                          <p:stCondLst>
                                            <p:cond delay="0"/>
                                          </p:stCondLst>
                                        </p:cTn>
                                        <p:tgtEl>
                                          <p:spTgt spid="29703"/>
                                        </p:tgtEl>
                                        <p:attrNameLst>
                                          <p:attrName>style.visibility</p:attrName>
                                        </p:attrNameLst>
                                      </p:cBhvr>
                                      <p:to>
                                        <p:strVal val="visible"/>
                                      </p:to>
                                    </p:set>
                                    <p:anim calcmode="lin" valueType="num">
                                      <p:cBhvr>
                                        <p:cTn id="74" dur="500" fill="hold"/>
                                        <p:tgtEl>
                                          <p:spTgt spid="29703"/>
                                        </p:tgtEl>
                                        <p:attrNameLst>
                                          <p:attrName>ppt_w</p:attrName>
                                        </p:attrNameLst>
                                      </p:cBhvr>
                                      <p:tavLst>
                                        <p:tav tm="0">
                                          <p:val>
                                            <p:fltVal val="0"/>
                                          </p:val>
                                        </p:tav>
                                        <p:tav tm="100000">
                                          <p:val>
                                            <p:strVal val="#ppt_w"/>
                                          </p:val>
                                        </p:tav>
                                      </p:tavLst>
                                    </p:anim>
                                    <p:anim calcmode="lin" valueType="num">
                                      <p:cBhvr>
                                        <p:cTn id="75" dur="500" fill="hold"/>
                                        <p:tgtEl>
                                          <p:spTgt spid="29703"/>
                                        </p:tgtEl>
                                        <p:attrNameLst>
                                          <p:attrName>ppt_h</p:attrName>
                                        </p:attrNameLst>
                                      </p:cBhvr>
                                      <p:tavLst>
                                        <p:tav tm="0">
                                          <p:val>
                                            <p:fltVal val="0"/>
                                          </p:val>
                                        </p:tav>
                                        <p:tav tm="100000">
                                          <p:val>
                                            <p:strVal val="#ppt_h"/>
                                          </p:val>
                                        </p:tav>
                                      </p:tavLst>
                                    </p:anim>
                                    <p:anim calcmode="lin" valueType="num">
                                      <p:cBhvr>
                                        <p:cTn id="76" dur="500" fill="hold"/>
                                        <p:tgtEl>
                                          <p:spTgt spid="29703"/>
                                        </p:tgtEl>
                                        <p:attrNameLst>
                                          <p:attrName>style.rotation</p:attrName>
                                        </p:attrNameLst>
                                      </p:cBhvr>
                                      <p:tavLst>
                                        <p:tav tm="0">
                                          <p:val>
                                            <p:fltVal val="90"/>
                                          </p:val>
                                        </p:tav>
                                        <p:tav tm="100000">
                                          <p:val>
                                            <p:fltVal val="0"/>
                                          </p:val>
                                        </p:tav>
                                      </p:tavLst>
                                    </p:anim>
                                    <p:animEffect transition="in" filter="fade">
                                      <p:cBhvr>
                                        <p:cTn id="77" dur="500"/>
                                        <p:tgtEl>
                                          <p:spTgt spid="29703"/>
                                        </p:tgtEl>
                                      </p:cBhvr>
                                    </p:animEffect>
                                  </p:childTnLst>
                                </p:cTn>
                              </p:par>
                              <p:par>
                                <p:cTn id="78" presetID="31" presetClass="entr" presetSubtype="0" fill="hold" grpId="0" nodeType="withEffect">
                                  <p:stCondLst>
                                    <p:cond delay="0"/>
                                  </p:stCondLst>
                                  <p:iterate type="lt">
                                    <p:tmPct val="5000"/>
                                  </p:iterate>
                                  <p:childTnLst>
                                    <p:set>
                                      <p:cBhvr>
                                        <p:cTn id="79" dur="1" fill="hold">
                                          <p:stCondLst>
                                            <p:cond delay="0"/>
                                          </p:stCondLst>
                                        </p:cTn>
                                        <p:tgtEl>
                                          <p:spTgt spid="29716"/>
                                        </p:tgtEl>
                                        <p:attrNameLst>
                                          <p:attrName>style.visibility</p:attrName>
                                        </p:attrNameLst>
                                      </p:cBhvr>
                                      <p:to>
                                        <p:strVal val="visible"/>
                                      </p:to>
                                    </p:set>
                                    <p:anim calcmode="lin" valueType="num">
                                      <p:cBhvr>
                                        <p:cTn id="80" dur="500" fill="hold"/>
                                        <p:tgtEl>
                                          <p:spTgt spid="29716"/>
                                        </p:tgtEl>
                                        <p:attrNameLst>
                                          <p:attrName>ppt_w</p:attrName>
                                        </p:attrNameLst>
                                      </p:cBhvr>
                                      <p:tavLst>
                                        <p:tav tm="0">
                                          <p:val>
                                            <p:fltVal val="0"/>
                                          </p:val>
                                        </p:tav>
                                        <p:tav tm="100000">
                                          <p:val>
                                            <p:strVal val="#ppt_w"/>
                                          </p:val>
                                        </p:tav>
                                      </p:tavLst>
                                    </p:anim>
                                    <p:anim calcmode="lin" valueType="num">
                                      <p:cBhvr>
                                        <p:cTn id="81" dur="500" fill="hold"/>
                                        <p:tgtEl>
                                          <p:spTgt spid="29716"/>
                                        </p:tgtEl>
                                        <p:attrNameLst>
                                          <p:attrName>ppt_h</p:attrName>
                                        </p:attrNameLst>
                                      </p:cBhvr>
                                      <p:tavLst>
                                        <p:tav tm="0">
                                          <p:val>
                                            <p:fltVal val="0"/>
                                          </p:val>
                                        </p:tav>
                                        <p:tav tm="100000">
                                          <p:val>
                                            <p:strVal val="#ppt_h"/>
                                          </p:val>
                                        </p:tav>
                                      </p:tavLst>
                                    </p:anim>
                                    <p:anim calcmode="lin" valueType="num">
                                      <p:cBhvr>
                                        <p:cTn id="82" dur="500" fill="hold"/>
                                        <p:tgtEl>
                                          <p:spTgt spid="29716"/>
                                        </p:tgtEl>
                                        <p:attrNameLst>
                                          <p:attrName>style.rotation</p:attrName>
                                        </p:attrNameLst>
                                      </p:cBhvr>
                                      <p:tavLst>
                                        <p:tav tm="0">
                                          <p:val>
                                            <p:fltVal val="90"/>
                                          </p:val>
                                        </p:tav>
                                        <p:tav tm="100000">
                                          <p:val>
                                            <p:fltVal val="0"/>
                                          </p:val>
                                        </p:tav>
                                      </p:tavLst>
                                    </p:anim>
                                    <p:animEffect transition="in" filter="fade">
                                      <p:cBhvr>
                                        <p:cTn id="83" dur="500"/>
                                        <p:tgtEl>
                                          <p:spTgt spid="297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P spid="29706" grpId="0" animBg="1"/>
      <p:bldP spid="29707" grpId="0" animBg="1"/>
      <p:bldP spid="29708" grpId="0" animBg="1"/>
      <p:bldP spid="29709" grpId="0" animBg="1"/>
      <p:bldP spid="29710" grpId="0" animBg="1"/>
      <p:bldP spid="29711" grpId="0" animBg="1"/>
      <p:bldP spid="29712" grpId="0" animBg="1"/>
      <p:bldP spid="29713" grpId="0" animBg="1"/>
      <p:bldP spid="29715" grpId="0" animBg="1"/>
      <p:bldP spid="29716" grpId="0" animBg="1"/>
      <p:bldP spid="297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42900" y="67762"/>
            <a:ext cx="8458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ON BOARD RECEIVER PROGRAMMING</a:t>
            </a:r>
            <a:endParaRPr kumimoji="0" lang="en-US" altLang="zh-C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override lever must be closed for programming transmitters).</a:t>
            </a:r>
            <a:endParaRPr kumimoji="0" lang="en-US" altLang="zh-CN"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ZA" altLang="zh-C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ZA"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2393950" y="32067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189710" y="1083425"/>
            <a:ext cx="8764579" cy="400110"/>
          </a:xfrm>
          <a:prstGeom prst="rect">
            <a:avLst/>
          </a:prstGeom>
          <a:noFill/>
        </p:spPr>
        <p:txBody>
          <a:bodyPr wrap="none" rtlCol="0">
            <a:spAutoFit/>
          </a:bodyPr>
          <a:lstStyle/>
          <a:p>
            <a:r>
              <a:rPr lang="en-US" dirty="0">
                <a:solidFill>
                  <a:schemeClr val="tx1"/>
                </a:solidFill>
              </a:rPr>
              <a:t>PROGRAMMING A  TRANSMITTER (TX) FOR FULL OPEN OPERATION </a:t>
            </a: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9406" y="1492002"/>
            <a:ext cx="4144883" cy="5374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189710" y="2057400"/>
            <a:ext cx="4382290" cy="1686616"/>
          </a:xfrm>
          <a:prstGeom prst="rect">
            <a:avLst/>
          </a:prstGeom>
          <a:noFill/>
        </p:spPr>
        <p:txBody>
          <a:bodyPr wrap="square" rtlCol="0">
            <a:spAutoFit/>
          </a:bodyPr>
          <a:lstStyle/>
          <a:p>
            <a:pPr marL="342900" indent="-342900" algn="l">
              <a:buAutoNum type="arabicPeriod"/>
            </a:pPr>
            <a:r>
              <a:rPr lang="en-US" sz="1400" b="0" dirty="0" smtClean="0">
                <a:solidFill>
                  <a:schemeClr val="tx1"/>
                </a:solidFill>
              </a:rPr>
              <a:t>Press and release the GATE button, the RX light will go on.</a:t>
            </a:r>
          </a:p>
          <a:p>
            <a:pPr marL="342900" indent="-342900" algn="l">
              <a:buAutoNum type="arabicPeriod"/>
            </a:pPr>
            <a:r>
              <a:rPr lang="en-US" sz="1400" b="0" dirty="0" smtClean="0">
                <a:solidFill>
                  <a:schemeClr val="tx1"/>
                </a:solidFill>
              </a:rPr>
              <a:t>Press and release the remote button you want to learn two times about an arms length away from the PCB</a:t>
            </a:r>
          </a:p>
          <a:p>
            <a:pPr marL="342900" indent="-342900" algn="l">
              <a:buAutoNum type="arabicPeriod"/>
            </a:pPr>
            <a:r>
              <a:rPr lang="en-US" sz="1400" b="0" dirty="0" smtClean="0">
                <a:solidFill>
                  <a:schemeClr val="tx1"/>
                </a:solidFill>
              </a:rPr>
              <a:t>The PCB will beep two times to confirm successful programming.  </a:t>
            </a:r>
          </a:p>
        </p:txBody>
      </p:sp>
      <p:cxnSp>
        <p:nvCxnSpPr>
          <p:cNvPr id="18" name="Straight Arrow Connector 17"/>
          <p:cNvCxnSpPr/>
          <p:nvPr/>
        </p:nvCxnSpPr>
        <p:spPr bwMode="auto">
          <a:xfrm>
            <a:off x="4419600" y="1755422"/>
            <a:ext cx="2057399"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858" y="4419600"/>
            <a:ext cx="9937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4" name="Straight Arrow Connector 23"/>
          <p:cNvCxnSpPr/>
          <p:nvPr/>
        </p:nvCxnSpPr>
        <p:spPr bwMode="auto">
          <a:xfrm>
            <a:off x="4114800" y="3962400"/>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Rectangle 25"/>
          <p:cNvSpPr/>
          <p:nvPr/>
        </p:nvSpPr>
        <p:spPr>
          <a:xfrm>
            <a:off x="76200" y="914400"/>
            <a:ext cx="9067800" cy="707886"/>
          </a:xfrm>
          <a:prstGeom prst="rect">
            <a:avLst/>
          </a:prstGeom>
        </p:spPr>
        <p:txBody>
          <a:bodyPr wrap="square">
            <a:spAutoFit/>
          </a:bodyPr>
          <a:lstStyle/>
          <a:p>
            <a:pPr algn="l"/>
            <a:r>
              <a:rPr lang="en-US" dirty="0">
                <a:solidFill>
                  <a:schemeClr val="tx1"/>
                </a:solidFill>
              </a:rPr>
              <a:t>PROGRAMMING A  TRANSMITTER (TX) FOR </a:t>
            </a:r>
            <a:r>
              <a:rPr lang="en-US" dirty="0" smtClean="0">
                <a:solidFill>
                  <a:schemeClr val="tx1"/>
                </a:solidFill>
              </a:rPr>
              <a:t>PEDESTRIAN </a:t>
            </a:r>
            <a:r>
              <a:rPr lang="en-US" dirty="0">
                <a:solidFill>
                  <a:schemeClr val="tx1"/>
                </a:solidFill>
              </a:rPr>
              <a:t>OPEN OPERATION </a:t>
            </a:r>
          </a:p>
        </p:txBody>
      </p:sp>
      <p:sp>
        <p:nvSpPr>
          <p:cNvPr id="28" name="Rectangle 27"/>
          <p:cNvSpPr/>
          <p:nvPr/>
        </p:nvSpPr>
        <p:spPr>
          <a:xfrm>
            <a:off x="107950" y="1905000"/>
            <a:ext cx="4572000" cy="1686616"/>
          </a:xfrm>
          <a:prstGeom prst="rect">
            <a:avLst/>
          </a:prstGeom>
        </p:spPr>
        <p:txBody>
          <a:bodyPr>
            <a:spAutoFit/>
          </a:bodyPr>
          <a:lstStyle/>
          <a:p>
            <a:pPr marL="342900" lvl="0" indent="-342900" algn="l">
              <a:buFontTx/>
              <a:buAutoNum type="arabicPeriod"/>
            </a:pPr>
            <a:r>
              <a:rPr lang="en-US" sz="1400" b="0" dirty="0">
                <a:solidFill>
                  <a:srgbClr val="000000"/>
                </a:solidFill>
              </a:rPr>
              <a:t>Press and release the </a:t>
            </a:r>
            <a:r>
              <a:rPr lang="en-US" sz="1400" b="0" dirty="0" smtClean="0">
                <a:solidFill>
                  <a:srgbClr val="000000"/>
                </a:solidFill>
              </a:rPr>
              <a:t>PED </a:t>
            </a:r>
            <a:r>
              <a:rPr lang="en-US" sz="1400" b="0" dirty="0">
                <a:solidFill>
                  <a:srgbClr val="000000"/>
                </a:solidFill>
              </a:rPr>
              <a:t>button, the RX light will go on.</a:t>
            </a:r>
          </a:p>
          <a:p>
            <a:pPr marL="342900" lvl="0" indent="-342900" algn="l">
              <a:buFontTx/>
              <a:buAutoNum type="arabicPeriod"/>
            </a:pPr>
            <a:r>
              <a:rPr lang="en-US" sz="1400" b="0" dirty="0">
                <a:solidFill>
                  <a:srgbClr val="000000"/>
                </a:solidFill>
              </a:rPr>
              <a:t>Press and release the remote button you want to learn two times about an arms length away from the PCB</a:t>
            </a:r>
          </a:p>
          <a:p>
            <a:pPr marL="342900" lvl="0" indent="-342900" algn="l">
              <a:buFontTx/>
              <a:buAutoNum type="arabicPeriod"/>
            </a:pPr>
            <a:r>
              <a:rPr lang="en-US" sz="1400" b="0" dirty="0">
                <a:solidFill>
                  <a:srgbClr val="000000"/>
                </a:solidFill>
              </a:rPr>
              <a:t>The PCB will beep two times to confirm successful programming.  </a:t>
            </a:r>
          </a:p>
        </p:txBody>
      </p:sp>
      <p:cxnSp>
        <p:nvCxnSpPr>
          <p:cNvPr id="57" name="Straight Arrow Connector 56"/>
          <p:cNvCxnSpPr/>
          <p:nvPr/>
        </p:nvCxnSpPr>
        <p:spPr bwMode="auto">
          <a:xfrm>
            <a:off x="4295745" y="1752600"/>
            <a:ext cx="2486055"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Straight Arrow Connector 58"/>
          <p:cNvCxnSpPr/>
          <p:nvPr/>
        </p:nvCxnSpPr>
        <p:spPr bwMode="auto">
          <a:xfrm>
            <a:off x="4419600" y="3936523"/>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TextBox 29"/>
          <p:cNvSpPr txBox="1"/>
          <p:nvPr/>
        </p:nvSpPr>
        <p:spPr>
          <a:xfrm>
            <a:off x="0" y="4305300"/>
            <a:ext cx="3773789" cy="1508105"/>
          </a:xfrm>
          <a:prstGeom prst="rect">
            <a:avLst/>
          </a:prstGeom>
          <a:noFill/>
        </p:spPr>
        <p:txBody>
          <a:bodyPr wrap="none" rtlCol="0">
            <a:spAutoFit/>
          </a:bodyPr>
          <a:lstStyle/>
          <a:p>
            <a:r>
              <a:rPr lang="en-US" dirty="0" smtClean="0"/>
              <a:t>Important!!</a:t>
            </a:r>
          </a:p>
          <a:p>
            <a:r>
              <a:rPr lang="en-US" dirty="0" smtClean="0"/>
              <a:t>Only DTS TX5 remotes will</a:t>
            </a:r>
          </a:p>
          <a:p>
            <a:r>
              <a:rPr lang="en-US" dirty="0" smtClean="0"/>
              <a:t>Program on DTS Gate Motors</a:t>
            </a:r>
          </a:p>
          <a:p>
            <a:r>
              <a:rPr lang="en-US" dirty="0" smtClean="0"/>
              <a:t>sold from October 2018</a:t>
            </a:r>
            <a:endParaRPr lang="en-US" dirty="0"/>
          </a:p>
        </p:txBody>
      </p:sp>
      <p:cxnSp>
        <p:nvCxnSpPr>
          <p:cNvPr id="293888" name="Straight Arrow Connector 293887"/>
          <p:cNvCxnSpPr/>
          <p:nvPr/>
        </p:nvCxnSpPr>
        <p:spPr bwMode="auto">
          <a:xfrm flipV="1">
            <a:off x="4572000" y="2057400"/>
            <a:ext cx="1371600" cy="1524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Straight Arrow Connector 62"/>
          <p:cNvCxnSpPr/>
          <p:nvPr/>
        </p:nvCxnSpPr>
        <p:spPr bwMode="auto">
          <a:xfrm flipV="1">
            <a:off x="4571999" y="2057400"/>
            <a:ext cx="1371600" cy="1524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xmlns="" Requires="p14">
      <p:transition spd="slow" p14:dur="4750" advTm="60000"/>
    </mc:Choice>
    <mc:Fallback>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93888"/>
                                        </p:tgtEl>
                                        <p:attrNameLst>
                                          <p:attrName>style.visibility</p:attrName>
                                        </p:attrNameLst>
                                      </p:cBhvr>
                                      <p:to>
                                        <p:strVal val="visible"/>
                                      </p:to>
                                    </p:set>
                                    <p:animEffect transition="in" filter="wipe(left)">
                                      <p:cBhvr>
                                        <p:cTn id="17" dur="500"/>
                                        <p:tgtEl>
                                          <p:spTgt spid="29388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additive="base">
                                        <p:cTn id="26" dur="500" fill="hold"/>
                                        <p:tgtEl>
                                          <p:spTgt spid="1032"/>
                                        </p:tgtEl>
                                        <p:attrNameLst>
                                          <p:attrName>ppt_x</p:attrName>
                                        </p:attrNameLst>
                                      </p:cBhvr>
                                      <p:tavLst>
                                        <p:tav tm="0">
                                          <p:val>
                                            <p:strVal val="#ppt_x"/>
                                          </p:val>
                                        </p:tav>
                                        <p:tav tm="100000">
                                          <p:val>
                                            <p:strVal val="#ppt_x"/>
                                          </p:val>
                                        </p:tav>
                                      </p:tavLst>
                                    </p:anim>
                                    <p:anim calcmode="lin" valueType="num">
                                      <p:cBhvr additive="base">
                                        <p:cTn id="27"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mph" presetSubtype="0" fill="hold" nodeType="clickEffect">
                                  <p:stCondLst>
                                    <p:cond delay="0"/>
                                  </p:stCondLst>
                                  <p:childTnLst>
                                    <p:anim calcmode="discrete" valueType="str">
                                      <p:cBhvr>
                                        <p:cTn id="36"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6">
                                            <p:txEl>
                                              <p:pRg st="1" end="1"/>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6">
                                            <p:txEl>
                                              <p:pRg st="2" end="2"/>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9388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8">
                                            <p:txEl>
                                              <p:pRg st="0" end="0"/>
                                            </p:txEl>
                                          </p:spTgt>
                                        </p:tgtEl>
                                        <p:attrNameLst>
                                          <p:attrName>style.visibility</p:attrName>
                                        </p:attrNameLst>
                                      </p:cBhvr>
                                      <p:to>
                                        <p:strVal val="visible"/>
                                      </p:to>
                                    </p:set>
                                    <p:anim calcmode="lin" valueType="num">
                                      <p:cBhvr additive="base">
                                        <p:cTn id="6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8">
                                            <p:txEl>
                                              <p:pRg st="1" end="1"/>
                                            </p:txEl>
                                          </p:spTgt>
                                        </p:tgtEl>
                                        <p:attrNameLst>
                                          <p:attrName>style.visibility</p:attrName>
                                        </p:attrNameLst>
                                      </p:cBhvr>
                                      <p:to>
                                        <p:strVal val="visible"/>
                                      </p:to>
                                    </p:set>
                                    <p:anim calcmode="lin" valueType="num">
                                      <p:cBhvr additive="base">
                                        <p:cTn id="84"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up)">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35" presetClass="emph" presetSubtype="0" fill="hold" nodeType="clickEffect">
                                  <p:stCondLst>
                                    <p:cond delay="0"/>
                                  </p:stCondLst>
                                  <p:childTnLst>
                                    <p:anim calcmode="discrete" valueType="str">
                                      <p:cBhvr>
                                        <p:cTn id="94" dur="1000" fill="hold"/>
                                        <p:tgtEl>
                                          <p:spTgt spid="59"/>
                                        </p:tgtEl>
                                        <p:attrNameLst>
                                          <p:attrName>style.visibility</p:attrName>
                                        </p:attrNameLst>
                                      </p:cBhvr>
                                      <p:tavLst>
                                        <p:tav tm="0">
                                          <p:val>
                                            <p:strVal val="hidden"/>
                                          </p:val>
                                        </p:tav>
                                        <p:tav tm="50000">
                                          <p:val>
                                            <p:strVal val="visible"/>
                                          </p:val>
                                        </p:tav>
                                      </p:tavLst>
                                    </p:anim>
                                  </p:childTnLst>
                                </p:cTn>
                              </p:par>
                              <p:par>
                                <p:cTn id="95" presetID="1" presetClass="exit" presetSubtype="0" fill="hold" nodeType="withEffect">
                                  <p:stCondLst>
                                    <p:cond delay="0"/>
                                  </p:stCondLst>
                                  <p:childTnLst>
                                    <p:set>
                                      <p:cBhvr>
                                        <p:cTn id="96" dur="1" fill="hold">
                                          <p:stCondLst>
                                            <p:cond delay="0"/>
                                          </p:stCondLst>
                                        </p:cTn>
                                        <p:tgtEl>
                                          <p:spTgt spid="5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8">
                                            <p:txEl>
                                              <p:pRg st="2" end="2"/>
                                            </p:txEl>
                                          </p:spTgt>
                                        </p:tgtEl>
                                        <p:attrNameLst>
                                          <p:attrName>style.visibility</p:attrName>
                                        </p:attrNameLst>
                                      </p:cBhvr>
                                      <p:to>
                                        <p:strVal val="visible"/>
                                      </p:to>
                                    </p:set>
                                    <p:anim calcmode="lin" valueType="num">
                                      <p:cBhvr additive="base">
                                        <p:cTn id="101"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0">
                                            <p:txEl>
                                              <p:pRg st="0" end="0"/>
                                            </p:txEl>
                                          </p:spTgt>
                                        </p:tgtEl>
                                        <p:attrNameLst>
                                          <p:attrName>style.visibility</p:attrName>
                                        </p:attrNameLst>
                                      </p:cBhvr>
                                      <p:to>
                                        <p:strVal val="visible"/>
                                      </p:to>
                                    </p:set>
                                    <p:anim calcmode="lin" valueType="num">
                                      <p:cBhvr additive="base">
                                        <p:cTn id="10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0">
                                            <p:txEl>
                                              <p:pRg st="1" end="1"/>
                                            </p:txEl>
                                          </p:spTgt>
                                        </p:tgtEl>
                                        <p:attrNameLst>
                                          <p:attrName>style.visibility</p:attrName>
                                        </p:attrNameLst>
                                      </p:cBhvr>
                                      <p:to>
                                        <p:strVal val="visible"/>
                                      </p:to>
                                    </p:set>
                                    <p:anim calcmode="lin" valueType="num">
                                      <p:cBhvr additive="base">
                                        <p:cTn id="1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0">
                                            <p:txEl>
                                              <p:pRg st="2" end="2"/>
                                            </p:txEl>
                                          </p:spTgt>
                                        </p:tgtEl>
                                        <p:attrNameLst>
                                          <p:attrName>style.visibility</p:attrName>
                                        </p:attrNameLst>
                                      </p:cBhvr>
                                      <p:to>
                                        <p:strVal val="visible"/>
                                      </p:to>
                                    </p:set>
                                    <p:anim calcmode="lin" valueType="num">
                                      <p:cBhvr additive="base">
                                        <p:cTn id="11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0">
                                            <p:txEl>
                                              <p:pRg st="3" end="3"/>
                                            </p:txEl>
                                          </p:spTgt>
                                        </p:tgtEl>
                                        <p:attrNameLst>
                                          <p:attrName>style.visibility</p:attrName>
                                        </p:attrNameLst>
                                      </p:cBhvr>
                                      <p:to>
                                        <p:strVal val="visible"/>
                                      </p:to>
                                    </p:set>
                                    <p:anim calcmode="lin" valueType="num">
                                      <p:cBhvr additive="base">
                                        <p:cTn id="11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20181120-WA0076A.jpg"/>
          <p:cNvPicPr>
            <a:picLocks noChangeAspect="1"/>
          </p:cNvPicPr>
          <p:nvPr/>
        </p:nvPicPr>
        <p:blipFill>
          <a:blip r:embed="rId3" cstate="print"/>
          <a:stretch>
            <a:fillRect/>
          </a:stretch>
        </p:blipFill>
        <p:spPr>
          <a:xfrm>
            <a:off x="7734300" y="838200"/>
            <a:ext cx="988221" cy="1676400"/>
          </a:xfrm>
          <a:prstGeom prst="rect">
            <a:avLst/>
          </a:prstGeom>
        </p:spPr>
      </p:pic>
      <p:sp>
        <p:nvSpPr>
          <p:cNvPr id="229378" name="Rectangle 2"/>
          <p:cNvSpPr>
            <a:spLocks noGrp="1" noChangeArrowheads="1"/>
          </p:cNvSpPr>
          <p:nvPr>
            <p:ph type="title"/>
          </p:nvPr>
        </p:nvSpPr>
        <p:spPr>
          <a:xfrm>
            <a:off x="457200" y="0"/>
            <a:ext cx="8229600" cy="838200"/>
          </a:xfrm>
        </p:spPr>
        <p:txBody>
          <a:bodyPr/>
          <a:lstStyle/>
          <a:p>
            <a:r>
              <a:rPr lang="en-US" altLang="en-US" sz="2400" b="1" u="sng" dirty="0"/>
              <a:t>To ERASE </a:t>
            </a:r>
            <a:r>
              <a:rPr lang="en-US" altLang="en-US" sz="2400" b="1" u="sng" dirty="0" smtClean="0"/>
              <a:t>single or all </a:t>
            </a:r>
            <a:r>
              <a:rPr lang="en-US" altLang="en-US" sz="2400" b="1" u="sng" dirty="0"/>
              <a:t/>
            </a:r>
            <a:br>
              <a:rPr lang="en-US" altLang="en-US" sz="2400" b="1" u="sng" dirty="0"/>
            </a:br>
            <a:r>
              <a:rPr lang="en-US" altLang="en-US" sz="2400" b="1" u="sng" dirty="0" smtClean="0"/>
              <a:t>transmitters </a:t>
            </a:r>
            <a:r>
              <a:rPr lang="en-US" altLang="en-US" sz="2400" b="1" u="sng" dirty="0"/>
              <a:t>on </a:t>
            </a:r>
            <a:r>
              <a:rPr lang="en-US" altLang="en-US" sz="2400" b="1" u="sng" dirty="0" smtClean="0"/>
              <a:t>the on board </a:t>
            </a:r>
            <a:r>
              <a:rPr lang="en-US" altLang="en-US" sz="2400" b="1" u="sng" dirty="0"/>
              <a:t>Receiver</a:t>
            </a:r>
          </a:p>
        </p:txBody>
      </p:sp>
      <p:sp>
        <p:nvSpPr>
          <p:cNvPr id="229379" name="Rectangle 3"/>
          <p:cNvSpPr>
            <a:spLocks noGrp="1" noChangeArrowheads="1"/>
          </p:cNvSpPr>
          <p:nvPr>
            <p:ph type="body" idx="1"/>
          </p:nvPr>
        </p:nvSpPr>
        <p:spPr>
          <a:xfrm>
            <a:off x="457200" y="1202267"/>
            <a:ext cx="8229600" cy="5181600"/>
          </a:xfrm>
        </p:spPr>
        <p:txBody>
          <a:bodyPr/>
          <a:lstStyle/>
          <a:p>
            <a:pPr>
              <a:lnSpc>
                <a:spcPct val="80000"/>
              </a:lnSpc>
            </a:pPr>
            <a:endParaRPr lang="en-US" altLang="en-US" sz="2000" b="1" u="sng" dirty="0"/>
          </a:p>
          <a:p>
            <a:pPr>
              <a:lnSpc>
                <a:spcPct val="80000"/>
              </a:lnSpc>
            </a:pPr>
            <a:r>
              <a:rPr lang="en-US" altLang="en-US" sz="2000" b="1" u="sng" dirty="0"/>
              <a:t>Individual Transmitter erase.</a:t>
            </a:r>
          </a:p>
          <a:p>
            <a:pPr>
              <a:lnSpc>
                <a:spcPct val="80000"/>
              </a:lnSpc>
            </a:pPr>
            <a:r>
              <a:rPr lang="en-US" altLang="en-US" sz="2000" dirty="0"/>
              <a:t>Push and hold the </a:t>
            </a:r>
            <a:r>
              <a:rPr lang="en-US" altLang="en-US" sz="2000" dirty="0" smtClean="0"/>
              <a:t>GATE button </a:t>
            </a:r>
            <a:r>
              <a:rPr lang="en-US" altLang="en-US" sz="2000" dirty="0"/>
              <a:t>for 5 seconds.</a:t>
            </a:r>
          </a:p>
          <a:p>
            <a:pPr>
              <a:lnSpc>
                <a:spcPct val="80000"/>
              </a:lnSpc>
            </a:pPr>
            <a:r>
              <a:rPr lang="en-US" altLang="en-US" sz="2000" dirty="0"/>
              <a:t>The PCB will give 1 Beep.</a:t>
            </a:r>
          </a:p>
          <a:p>
            <a:pPr>
              <a:lnSpc>
                <a:spcPct val="80000"/>
              </a:lnSpc>
            </a:pPr>
            <a:r>
              <a:rPr lang="en-US" altLang="en-US" sz="2000" dirty="0"/>
              <a:t>Release the </a:t>
            </a:r>
            <a:r>
              <a:rPr lang="en-US" altLang="en-US" sz="2000" dirty="0" smtClean="0"/>
              <a:t>GATE button </a:t>
            </a:r>
            <a:r>
              <a:rPr lang="en-US" altLang="en-US" sz="2000" dirty="0"/>
              <a:t>once the PCB has beeped.</a:t>
            </a:r>
          </a:p>
          <a:p>
            <a:pPr>
              <a:lnSpc>
                <a:spcPct val="80000"/>
              </a:lnSpc>
            </a:pPr>
            <a:r>
              <a:rPr lang="en-US" altLang="en-US" sz="2000" dirty="0"/>
              <a:t>Now push &amp; release the Button on the Transmitter to be erased.</a:t>
            </a:r>
          </a:p>
          <a:p>
            <a:pPr>
              <a:lnSpc>
                <a:spcPct val="80000"/>
              </a:lnSpc>
            </a:pPr>
            <a:r>
              <a:rPr lang="en-US" altLang="en-US" sz="2000" dirty="0"/>
              <a:t>The PCB will give 2 beeps as confirmation, transmitter code deleted.</a:t>
            </a:r>
          </a:p>
          <a:p>
            <a:pPr>
              <a:lnSpc>
                <a:spcPct val="80000"/>
              </a:lnSpc>
            </a:pPr>
            <a:r>
              <a:rPr lang="en-US" altLang="en-US" sz="2000" dirty="0"/>
              <a:t>The above, utilizing </a:t>
            </a:r>
            <a:r>
              <a:rPr lang="en-US" altLang="en-US" sz="2000" dirty="0" smtClean="0"/>
              <a:t>GATE, </a:t>
            </a:r>
            <a:r>
              <a:rPr lang="en-US" altLang="en-US" sz="2000" dirty="0"/>
              <a:t>also applies for a remote programmed on </a:t>
            </a:r>
            <a:r>
              <a:rPr lang="en-US" altLang="en-US" sz="2000" dirty="0" smtClean="0"/>
              <a:t>PED</a:t>
            </a:r>
            <a:endParaRPr lang="en-US" altLang="en-US" sz="2000" dirty="0"/>
          </a:p>
          <a:p>
            <a:pPr>
              <a:lnSpc>
                <a:spcPct val="80000"/>
              </a:lnSpc>
            </a:pPr>
            <a:endParaRPr lang="en-US" altLang="en-US" sz="2000" dirty="0"/>
          </a:p>
          <a:p>
            <a:pPr>
              <a:lnSpc>
                <a:spcPct val="80000"/>
              </a:lnSpc>
            </a:pPr>
            <a:r>
              <a:rPr lang="en-US" altLang="en-US" sz="2000" b="1" u="sng" dirty="0"/>
              <a:t>Master erase Receiver.</a:t>
            </a:r>
          </a:p>
          <a:p>
            <a:pPr>
              <a:lnSpc>
                <a:spcPct val="80000"/>
              </a:lnSpc>
            </a:pPr>
            <a:r>
              <a:rPr lang="en-US" altLang="en-US" sz="2000" dirty="0"/>
              <a:t>Push and hold the </a:t>
            </a:r>
            <a:r>
              <a:rPr lang="en-US" altLang="en-US" sz="2000" dirty="0" smtClean="0"/>
              <a:t>GATE button</a:t>
            </a:r>
            <a:r>
              <a:rPr lang="en-US" altLang="en-US" sz="2000" dirty="0"/>
              <a:t>, after 5 seconds the PCB will give </a:t>
            </a:r>
            <a:r>
              <a:rPr lang="en-US" altLang="en-US" sz="2000" dirty="0" smtClean="0"/>
              <a:t>1, 1 second </a:t>
            </a:r>
            <a:r>
              <a:rPr lang="en-US" altLang="en-US" sz="2000" dirty="0"/>
              <a:t>beep, Keep holding for approximately 5-10 seconds until the PCB give 1 x 2 second beep.</a:t>
            </a:r>
          </a:p>
          <a:p>
            <a:pPr>
              <a:lnSpc>
                <a:spcPct val="80000"/>
              </a:lnSpc>
            </a:pPr>
            <a:r>
              <a:rPr lang="en-US" altLang="en-US" sz="2000" dirty="0"/>
              <a:t>Release </a:t>
            </a:r>
            <a:r>
              <a:rPr lang="en-US" altLang="en-US" sz="2000" dirty="0" smtClean="0"/>
              <a:t>GATE button</a:t>
            </a:r>
            <a:r>
              <a:rPr lang="en-US" altLang="en-US" sz="2000" dirty="0"/>
              <a:t>.</a:t>
            </a:r>
          </a:p>
          <a:p>
            <a:pPr>
              <a:lnSpc>
                <a:spcPct val="80000"/>
              </a:lnSpc>
            </a:pPr>
            <a:r>
              <a:rPr lang="en-US" altLang="en-US" sz="2000" dirty="0"/>
              <a:t>All transmitters, </a:t>
            </a:r>
            <a:r>
              <a:rPr lang="en-US" altLang="en-US" sz="2000" dirty="0" smtClean="0"/>
              <a:t>GATE &amp; PED on </a:t>
            </a:r>
            <a:r>
              <a:rPr lang="en-US" altLang="en-US" sz="2000" dirty="0"/>
              <a:t>the receiver will now be erased.</a:t>
            </a:r>
          </a:p>
          <a:p>
            <a:pPr>
              <a:lnSpc>
                <a:spcPct val="80000"/>
              </a:lnSpc>
            </a:pPr>
            <a:endParaRPr lang="en-US" altLang="en-US" sz="2000" dirty="0"/>
          </a:p>
          <a:p>
            <a:pPr>
              <a:lnSpc>
                <a:spcPct val="80000"/>
              </a:lnSpc>
            </a:pPr>
            <a:endParaRPr lang="en-US" altLang="en-US" sz="2000" dirty="0"/>
          </a:p>
        </p:txBody>
      </p:sp>
      <p:pic>
        <p:nvPicPr>
          <p:cNvPr id="229383" name="Picture 7"/>
          <p:cNvPicPr>
            <a:picLocks noChangeAspect="1" noChangeArrowheads="1"/>
          </p:cNvPicPr>
          <p:nvPr/>
        </p:nvPicPr>
        <p:blipFill>
          <a:blip r:embed="rId4" cstate="print"/>
          <a:stretch>
            <a:fillRect/>
          </a:stretch>
        </p:blipFill>
        <p:spPr bwMode="auto">
          <a:xfrm rot="5400000">
            <a:off x="7777757" y="1061443"/>
            <a:ext cx="1435894" cy="989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9384" name="Rectangle 8"/>
          <p:cNvSpPr>
            <a:spLocks noChangeArrowheads="1"/>
          </p:cNvSpPr>
          <p:nvPr/>
        </p:nvSpPr>
        <p:spPr bwMode="auto">
          <a:xfrm>
            <a:off x="5791200" y="944563"/>
            <a:ext cx="126841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200" b="0" u="sng" dirty="0"/>
              <a:t>EG: Button no.1</a:t>
            </a:r>
          </a:p>
        </p:txBody>
      </p:sp>
      <p:sp>
        <p:nvSpPr>
          <p:cNvPr id="229382" name="Line 6"/>
          <p:cNvSpPr>
            <a:spLocks noChangeShapeType="1"/>
          </p:cNvSpPr>
          <p:nvPr/>
        </p:nvSpPr>
        <p:spPr bwMode="auto">
          <a:xfrm>
            <a:off x="7162800" y="1066800"/>
            <a:ext cx="11430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4000" advTm="60000"/>
    </mc:Choice>
    <mc:Fallback>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slide(fromBottom)">
                                      <p:cBhvr>
                                        <p:cTn id="7" dur="500"/>
                                        <p:tgtEl>
                                          <p:spTgt spid="229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slide(fromBottom)">
                                      <p:cBhvr>
                                        <p:cTn id="12" dur="500"/>
                                        <p:tgtEl>
                                          <p:spTgt spid="22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9382"/>
                                        </p:tgtEl>
                                        <p:attrNameLst>
                                          <p:attrName>style.visibility</p:attrName>
                                        </p:attrNameLst>
                                      </p:cBhvr>
                                      <p:to>
                                        <p:strVal val="visible"/>
                                      </p:to>
                                    </p:set>
                                    <p:animEffect transition="in" filter="slide(fromLeft)">
                                      <p:cBhvr>
                                        <p:cTn id="17" dur="500"/>
                                        <p:tgtEl>
                                          <p:spTgt spid="229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slide(fromBottom)">
                                      <p:cBhvr>
                                        <p:cTn id="22" dur="500"/>
                                        <p:tgtEl>
                                          <p:spTgt spid="229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slide(fromBottom)">
                                      <p:cBhvr>
                                        <p:cTn id="27" dur="500"/>
                                        <p:tgtEl>
                                          <p:spTgt spid="229379">
                                            <p:txEl>
                                              <p:pRg st="4" end="4"/>
                                            </p:txEl>
                                          </p:spTgt>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22938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229379">
                                            <p:txEl>
                                              <p:pRg st="5" end="5"/>
                                            </p:txEl>
                                          </p:spTgt>
                                        </p:tgtEl>
                                        <p:attrNameLst>
                                          <p:attrName>style.visibility</p:attrName>
                                        </p:attrNameLst>
                                      </p:cBhvr>
                                      <p:to>
                                        <p:strVal val="visible"/>
                                      </p:to>
                                    </p:set>
                                    <p:animEffect transition="in" filter="slide(fromBottom)">
                                      <p:cBhvr>
                                        <p:cTn id="34" dur="500"/>
                                        <p:tgtEl>
                                          <p:spTgt spid="229379">
                                            <p:txEl>
                                              <p:pRg st="5" end="5"/>
                                            </p:txEl>
                                          </p:spTgt>
                                        </p:tgtEl>
                                      </p:cBhvr>
                                    </p:animEffect>
                                  </p:childTnLst>
                                </p:cTn>
                              </p:par>
                              <p:par>
                                <p:cTn id="35" presetID="1" presetClass="entr" presetSubtype="0" fill="hold" nodeType="withEffect">
                                  <p:stCondLst>
                                    <p:cond delay="0"/>
                                  </p:stCondLst>
                                  <p:childTnLst>
                                    <p:set>
                                      <p:cBhvr>
                                        <p:cTn id="36" dur="1" fill="hold">
                                          <p:stCondLst>
                                            <p:cond delay="0"/>
                                          </p:stCondLst>
                                        </p:cTn>
                                        <p:tgtEl>
                                          <p:spTgt spid="22938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grpId="2" nodeType="clickEffect">
                                  <p:stCondLst>
                                    <p:cond delay="0"/>
                                  </p:stCondLst>
                                  <p:childTnLst>
                                    <p:set>
                                      <p:cBhvr>
                                        <p:cTn id="40" dur="1" fill="hold">
                                          <p:stCondLst>
                                            <p:cond delay="0"/>
                                          </p:stCondLst>
                                        </p:cTn>
                                        <p:tgtEl>
                                          <p:spTgt spid="229382"/>
                                        </p:tgtEl>
                                        <p:attrNameLst>
                                          <p:attrName>style.visibility</p:attrName>
                                        </p:attrNameLst>
                                      </p:cBhvr>
                                      <p:to>
                                        <p:strVal val="visible"/>
                                      </p:to>
                                    </p:set>
                                    <p:animEffect transition="in" filter="slide(fromLeft)">
                                      <p:cBhvr>
                                        <p:cTn id="41" dur="500"/>
                                        <p:tgtEl>
                                          <p:spTgt spid="22938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938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3" nodeType="clickEffect">
                                  <p:stCondLst>
                                    <p:cond delay="0"/>
                                  </p:stCondLst>
                                  <p:childTnLst>
                                    <p:set>
                                      <p:cBhvr>
                                        <p:cTn id="47" dur="1" fill="hold">
                                          <p:stCondLst>
                                            <p:cond delay="0"/>
                                          </p:stCondLst>
                                        </p:cTn>
                                        <p:tgtEl>
                                          <p:spTgt spid="22938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229379">
                                            <p:txEl>
                                              <p:pRg st="6" end="6"/>
                                            </p:txEl>
                                          </p:spTgt>
                                        </p:tgtEl>
                                        <p:attrNameLst>
                                          <p:attrName>style.visibility</p:attrName>
                                        </p:attrNameLst>
                                      </p:cBhvr>
                                      <p:to>
                                        <p:strVal val="visible"/>
                                      </p:to>
                                    </p:set>
                                    <p:animEffect transition="in" filter="slide(fromBottom)">
                                      <p:cBhvr>
                                        <p:cTn id="52" dur="500"/>
                                        <p:tgtEl>
                                          <p:spTgt spid="229379">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nodeType="clickEffect">
                                  <p:stCondLst>
                                    <p:cond delay="0"/>
                                  </p:stCondLst>
                                  <p:childTnLst>
                                    <p:set>
                                      <p:cBhvr>
                                        <p:cTn id="56" dur="1" fill="hold">
                                          <p:stCondLst>
                                            <p:cond delay="0"/>
                                          </p:stCondLst>
                                        </p:cTn>
                                        <p:tgtEl>
                                          <p:spTgt spid="229379">
                                            <p:txEl>
                                              <p:pRg st="7" end="7"/>
                                            </p:txEl>
                                          </p:spTgt>
                                        </p:tgtEl>
                                        <p:attrNameLst>
                                          <p:attrName>style.visibility</p:attrName>
                                        </p:attrNameLst>
                                      </p:cBhvr>
                                      <p:to>
                                        <p:strVal val="visible"/>
                                      </p:to>
                                    </p:set>
                                    <p:animEffect transition="in" filter="slide(fromBottom)">
                                      <p:cBhvr>
                                        <p:cTn id="57" dur="500"/>
                                        <p:tgtEl>
                                          <p:spTgt spid="229379">
                                            <p:txEl>
                                              <p:pRg st="7" end="7"/>
                                            </p:txEl>
                                          </p:spTgt>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229384"/>
                                        </p:tgtEl>
                                        <p:attrNameLst>
                                          <p:attrName>style.visibility</p:attrName>
                                        </p:attrNameLst>
                                      </p:cBhvr>
                                      <p:to>
                                        <p:strVal val="hidden"/>
                                      </p:to>
                                    </p:set>
                                  </p:childTnLst>
                                </p:cTn>
                              </p:par>
                              <p:par>
                                <p:cTn id="60" presetID="1" presetClass="exit" presetSubtype="0" fill="hold" grpId="4" nodeType="withEffect">
                                  <p:stCondLst>
                                    <p:cond delay="0"/>
                                  </p:stCondLst>
                                  <p:childTnLst>
                                    <p:set>
                                      <p:cBhvr>
                                        <p:cTn id="61" dur="1" fill="hold">
                                          <p:stCondLst>
                                            <p:cond delay="0"/>
                                          </p:stCondLst>
                                        </p:cTn>
                                        <p:tgtEl>
                                          <p:spTgt spid="22938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9383"/>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nodeType="clickEffect">
                                  <p:stCondLst>
                                    <p:cond delay="0"/>
                                  </p:stCondLst>
                                  <p:childTnLst>
                                    <p:set>
                                      <p:cBhvr>
                                        <p:cTn id="67" dur="1" fill="hold">
                                          <p:stCondLst>
                                            <p:cond delay="0"/>
                                          </p:stCondLst>
                                        </p:cTn>
                                        <p:tgtEl>
                                          <p:spTgt spid="229379">
                                            <p:txEl>
                                              <p:pRg st="9" end="9"/>
                                            </p:txEl>
                                          </p:spTgt>
                                        </p:tgtEl>
                                        <p:attrNameLst>
                                          <p:attrName>style.visibility</p:attrName>
                                        </p:attrNameLst>
                                      </p:cBhvr>
                                      <p:to>
                                        <p:strVal val="visible"/>
                                      </p:to>
                                    </p:set>
                                    <p:animEffect transition="in" filter="slide(fromBottom)">
                                      <p:cBhvr>
                                        <p:cTn id="68" dur="500"/>
                                        <p:tgtEl>
                                          <p:spTgt spid="229379">
                                            <p:txEl>
                                              <p:pRg st="9" end="9"/>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4" fill="hold" nodeType="clickEffect">
                                  <p:stCondLst>
                                    <p:cond delay="0"/>
                                  </p:stCondLst>
                                  <p:childTnLst>
                                    <p:set>
                                      <p:cBhvr>
                                        <p:cTn id="72" dur="1" fill="hold">
                                          <p:stCondLst>
                                            <p:cond delay="0"/>
                                          </p:stCondLst>
                                        </p:cTn>
                                        <p:tgtEl>
                                          <p:spTgt spid="229379">
                                            <p:txEl>
                                              <p:pRg st="10" end="10"/>
                                            </p:txEl>
                                          </p:spTgt>
                                        </p:tgtEl>
                                        <p:attrNameLst>
                                          <p:attrName>style.visibility</p:attrName>
                                        </p:attrNameLst>
                                      </p:cBhvr>
                                      <p:to>
                                        <p:strVal val="visible"/>
                                      </p:to>
                                    </p:set>
                                    <p:animEffect transition="in" filter="slide(fromBottom)">
                                      <p:cBhvr>
                                        <p:cTn id="73" dur="500"/>
                                        <p:tgtEl>
                                          <p:spTgt spid="229379">
                                            <p:txEl>
                                              <p:pRg st="10" end="1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8" fill="hold" grpId="5" nodeType="clickEffect">
                                  <p:stCondLst>
                                    <p:cond delay="0"/>
                                  </p:stCondLst>
                                  <p:childTnLst>
                                    <p:set>
                                      <p:cBhvr>
                                        <p:cTn id="77" dur="1" fill="hold">
                                          <p:stCondLst>
                                            <p:cond delay="0"/>
                                          </p:stCondLst>
                                        </p:cTn>
                                        <p:tgtEl>
                                          <p:spTgt spid="229382"/>
                                        </p:tgtEl>
                                        <p:attrNameLst>
                                          <p:attrName>style.visibility</p:attrName>
                                        </p:attrNameLst>
                                      </p:cBhvr>
                                      <p:to>
                                        <p:strVal val="visible"/>
                                      </p:to>
                                    </p:set>
                                    <p:animEffect transition="in" filter="slide(fromLeft)">
                                      <p:cBhvr>
                                        <p:cTn id="78" dur="500"/>
                                        <p:tgtEl>
                                          <p:spTgt spid="22938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nodeType="clickEffect">
                                  <p:stCondLst>
                                    <p:cond delay="0"/>
                                  </p:stCondLst>
                                  <p:childTnLst>
                                    <p:set>
                                      <p:cBhvr>
                                        <p:cTn id="82" dur="1" fill="hold">
                                          <p:stCondLst>
                                            <p:cond delay="0"/>
                                          </p:stCondLst>
                                        </p:cTn>
                                        <p:tgtEl>
                                          <p:spTgt spid="229379">
                                            <p:txEl>
                                              <p:pRg st="11" end="11"/>
                                            </p:txEl>
                                          </p:spTgt>
                                        </p:tgtEl>
                                        <p:attrNameLst>
                                          <p:attrName>style.visibility</p:attrName>
                                        </p:attrNameLst>
                                      </p:cBhvr>
                                      <p:to>
                                        <p:strVal val="visible"/>
                                      </p:to>
                                    </p:set>
                                    <p:animEffect transition="in" filter="slide(fromBottom)">
                                      <p:cBhvr>
                                        <p:cTn id="83" dur="500"/>
                                        <p:tgtEl>
                                          <p:spTgt spid="229379">
                                            <p:txEl>
                                              <p:pRg st="11" end="11"/>
                                            </p:txEl>
                                          </p:spTgt>
                                        </p:tgtEl>
                                      </p:cBhvr>
                                    </p:animEffect>
                                  </p:childTnLst>
                                </p:cTn>
                              </p:par>
                              <p:par>
                                <p:cTn id="84" presetID="1" presetClass="exit" presetSubtype="0" fill="hold" grpId="6" nodeType="withEffect">
                                  <p:stCondLst>
                                    <p:cond delay="0"/>
                                  </p:stCondLst>
                                  <p:childTnLst>
                                    <p:set>
                                      <p:cBhvr>
                                        <p:cTn id="85" dur="1" fill="hold">
                                          <p:stCondLst>
                                            <p:cond delay="0"/>
                                          </p:stCondLst>
                                        </p:cTn>
                                        <p:tgtEl>
                                          <p:spTgt spid="229382"/>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nodeType="clickEffect">
                                  <p:stCondLst>
                                    <p:cond delay="0"/>
                                  </p:stCondLst>
                                  <p:childTnLst>
                                    <p:set>
                                      <p:cBhvr>
                                        <p:cTn id="89" dur="1" fill="hold">
                                          <p:stCondLst>
                                            <p:cond delay="0"/>
                                          </p:stCondLst>
                                        </p:cTn>
                                        <p:tgtEl>
                                          <p:spTgt spid="229379">
                                            <p:txEl>
                                              <p:pRg st="12" end="12"/>
                                            </p:txEl>
                                          </p:spTgt>
                                        </p:tgtEl>
                                        <p:attrNameLst>
                                          <p:attrName>style.visibility</p:attrName>
                                        </p:attrNameLst>
                                      </p:cBhvr>
                                      <p:to>
                                        <p:strVal val="visible"/>
                                      </p:to>
                                    </p:set>
                                    <p:animEffect transition="in" filter="slide(fromBottom)">
                                      <p:cBhvr>
                                        <p:cTn id="90" dur="500"/>
                                        <p:tgtEl>
                                          <p:spTgt spid="2293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P spid="229384" grpId="1"/>
      <p:bldP spid="229382" grpId="0" animBg="1"/>
      <p:bldP spid="229382" grpId="1" animBg="1"/>
      <p:bldP spid="229382" grpId="2" animBg="1"/>
      <p:bldP spid="229382" grpId="3" animBg="1"/>
      <p:bldP spid="229382" grpId="4" animBg="1"/>
      <p:bldP spid="229382" grpId="5" animBg="1"/>
      <p:bldP spid="229382" grpId="6"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066800" y="2438400"/>
            <a:ext cx="7263527" cy="1483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5400" u="sng" dirty="0">
                <a:solidFill>
                  <a:schemeClr val="tx1"/>
                </a:solidFill>
              </a:rPr>
              <a:t>Further </a:t>
            </a:r>
            <a:r>
              <a:rPr lang="en-US" altLang="en-US" sz="5400" u="sng" dirty="0" smtClean="0">
                <a:solidFill>
                  <a:schemeClr val="tx1"/>
                </a:solidFill>
              </a:rPr>
              <a:t>programming</a:t>
            </a:r>
          </a:p>
          <a:p>
            <a:pPr marL="342900" lvl="0" indent="-342900" algn="l">
              <a:spcBef>
                <a:spcPct val="30000"/>
              </a:spcBef>
              <a:buFontTx/>
              <a:buAutoNum type="arabicPeriod"/>
            </a:pPr>
            <a:r>
              <a:rPr lang="en-US" altLang="en-US" sz="1400" u="sng" dirty="0">
                <a:solidFill>
                  <a:srgbClr val="000000"/>
                </a:solidFill>
              </a:rPr>
              <a:t>To adjust auto close time(default 10 sec)</a:t>
            </a:r>
          </a:p>
          <a:p>
            <a:pPr marL="342900" lvl="0" indent="-342900" algn="l">
              <a:spcBef>
                <a:spcPct val="30000"/>
              </a:spcBef>
              <a:buFontTx/>
              <a:buAutoNum type="arabicPeriod"/>
            </a:pPr>
            <a:r>
              <a:rPr lang="en-US" altLang="en-US" sz="1400" u="sng" dirty="0">
                <a:solidFill>
                  <a:srgbClr val="000000"/>
                </a:solidFill>
              </a:rPr>
              <a:t>To adjust pedestrian open limit and auto close time (</a:t>
            </a:r>
            <a:r>
              <a:rPr lang="en-US" altLang="en-US" sz="1400" u="sng" dirty="0" smtClean="0">
                <a:solidFill>
                  <a:srgbClr val="000000"/>
                </a:solidFill>
              </a:rPr>
              <a:t>default 1m &amp; </a:t>
            </a:r>
            <a:r>
              <a:rPr lang="en-US" altLang="en-US" sz="1400" u="sng" dirty="0">
                <a:solidFill>
                  <a:srgbClr val="000000"/>
                </a:solidFill>
              </a:rPr>
              <a:t>10 </a:t>
            </a:r>
            <a:r>
              <a:rPr lang="en-US" altLang="en-US" sz="1400" u="sng" dirty="0" smtClean="0">
                <a:solidFill>
                  <a:srgbClr val="000000"/>
                </a:solidFill>
              </a:rPr>
              <a:t>sec)</a:t>
            </a:r>
            <a:endParaRPr lang="en-US" altLang="en-US" sz="5400" u="sng" dirty="0">
              <a:solidFill>
                <a:schemeClr val="tx1"/>
              </a:solidFill>
            </a:endParaRPr>
          </a:p>
        </p:txBody>
      </p:sp>
    </p:spTree>
  </p:cSld>
  <p:clrMapOvr>
    <a:masterClrMapping/>
  </p:clrMapOvr>
  <p:transition advTm="6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1143000"/>
            <a:ext cx="8229600" cy="4983163"/>
          </a:xfrm>
        </p:spPr>
        <p:txBody>
          <a:bodyPr/>
          <a:lstStyle/>
          <a:p>
            <a:pPr>
              <a:lnSpc>
                <a:spcPct val="80000"/>
              </a:lnSpc>
            </a:pPr>
            <a:r>
              <a:rPr lang="en-US" altLang="zh-CN" sz="2000" b="1" u="sng" dirty="0">
                <a:ea typeface="宋体" charset="-122"/>
              </a:rPr>
              <a:t>Auto close</a:t>
            </a:r>
            <a:r>
              <a:rPr lang="en-US" altLang="zh-CN" sz="2000" dirty="0">
                <a:ea typeface="宋体" charset="-122"/>
              </a:rPr>
              <a:t> (Factory default 10 seconds) </a:t>
            </a:r>
          </a:p>
          <a:p>
            <a:pPr>
              <a:lnSpc>
                <a:spcPct val="80000"/>
              </a:lnSpc>
              <a:buFontTx/>
              <a:buNone/>
            </a:pPr>
            <a:endParaRPr lang="en-US" altLang="zh-CN" sz="2000" dirty="0">
              <a:ea typeface="宋体" charset="-122"/>
            </a:endParaRPr>
          </a:p>
          <a:p>
            <a:pPr>
              <a:lnSpc>
                <a:spcPct val="80000"/>
              </a:lnSpc>
            </a:pPr>
            <a:r>
              <a:rPr lang="en-US" altLang="zh-CN" sz="2000" dirty="0">
                <a:ea typeface="宋体" charset="-122"/>
              </a:rPr>
              <a:t>Switch dipswitch 1 and 3 ON. </a:t>
            </a:r>
          </a:p>
          <a:p>
            <a:pPr>
              <a:lnSpc>
                <a:spcPct val="80000"/>
              </a:lnSpc>
            </a:pPr>
            <a:endParaRPr lang="en-US" altLang="zh-CN" sz="2000" dirty="0">
              <a:ea typeface="宋体" charset="-122"/>
            </a:endParaRPr>
          </a:p>
          <a:p>
            <a:pPr>
              <a:lnSpc>
                <a:spcPct val="80000"/>
              </a:lnSpc>
            </a:pPr>
            <a:endParaRPr lang="en-US" altLang="zh-CN" sz="2000" u="sng" dirty="0">
              <a:ea typeface="宋体" charset="-122"/>
            </a:endParaRPr>
          </a:p>
          <a:p>
            <a:pPr>
              <a:lnSpc>
                <a:spcPct val="80000"/>
              </a:lnSpc>
            </a:pPr>
            <a:r>
              <a:rPr lang="en-US" altLang="zh-CN" sz="2000" u="sng" dirty="0">
                <a:ea typeface="宋体" charset="-122"/>
              </a:rPr>
              <a:t>All</a:t>
            </a:r>
            <a:r>
              <a:rPr lang="en-US" altLang="zh-CN" sz="2000" dirty="0">
                <a:ea typeface="宋体" charset="-122"/>
              </a:rPr>
              <a:t> other dipswitches </a:t>
            </a:r>
            <a:r>
              <a:rPr lang="en-US" altLang="zh-CN" sz="2000" b="1" u="sng" dirty="0">
                <a:solidFill>
                  <a:srgbClr val="FF3300"/>
                </a:solidFill>
                <a:ea typeface="宋体" charset="-122"/>
              </a:rPr>
              <a:t>must</a:t>
            </a:r>
            <a:r>
              <a:rPr lang="en-US" altLang="zh-CN" sz="2000" dirty="0">
                <a:ea typeface="宋体" charset="-122"/>
              </a:rPr>
              <a:t> be in the OFF position.</a:t>
            </a:r>
          </a:p>
          <a:p>
            <a:pPr>
              <a:lnSpc>
                <a:spcPct val="80000"/>
              </a:lnSpc>
              <a:buFontTx/>
              <a:buNone/>
            </a:pPr>
            <a:r>
              <a:rPr lang="en-US" altLang="zh-CN" sz="2000" dirty="0">
                <a:ea typeface="宋体" charset="-122"/>
              </a:rPr>
              <a:t>     (Except no. 2, if gate closes to the right, then no. 2 stays on). </a:t>
            </a:r>
          </a:p>
          <a:p>
            <a:pPr>
              <a:lnSpc>
                <a:spcPct val="80000"/>
              </a:lnSpc>
              <a:buFontTx/>
              <a:buNone/>
            </a:pPr>
            <a:endParaRPr lang="en-US" altLang="zh-CN" sz="2000" dirty="0">
              <a:ea typeface="宋体" charset="-122"/>
            </a:endParaRPr>
          </a:p>
          <a:p>
            <a:pPr>
              <a:lnSpc>
                <a:spcPct val="80000"/>
              </a:lnSpc>
            </a:pPr>
            <a:r>
              <a:rPr lang="en-US" altLang="zh-CN" sz="2000" dirty="0">
                <a:ea typeface="宋体" charset="-122"/>
              </a:rPr>
              <a:t>Press &amp; hold </a:t>
            </a:r>
            <a:r>
              <a:rPr lang="en-US" altLang="zh-CN" sz="2000" dirty="0" smtClean="0">
                <a:ea typeface="宋体" charset="-122"/>
              </a:rPr>
              <a:t>TEST/SET </a:t>
            </a:r>
            <a:r>
              <a:rPr lang="en-US" altLang="zh-CN" sz="2000" dirty="0">
                <a:ea typeface="宋体" charset="-122"/>
              </a:rPr>
              <a:t>button.    </a:t>
            </a:r>
          </a:p>
          <a:p>
            <a:pPr>
              <a:lnSpc>
                <a:spcPct val="80000"/>
              </a:lnSpc>
              <a:buFontTx/>
              <a:buNone/>
            </a:pPr>
            <a:endParaRPr lang="en-US" altLang="zh-CN" sz="2000" dirty="0">
              <a:ea typeface="宋体" charset="-122"/>
            </a:endParaRPr>
          </a:p>
          <a:p>
            <a:pPr>
              <a:lnSpc>
                <a:spcPct val="80000"/>
              </a:lnSpc>
            </a:pPr>
            <a:r>
              <a:rPr lang="en-US" altLang="zh-CN" sz="2000" dirty="0">
                <a:ea typeface="宋体" charset="-122"/>
              </a:rPr>
              <a:t>PCB will Beep (1 Beep = 1 Sec)</a:t>
            </a:r>
          </a:p>
          <a:p>
            <a:pPr>
              <a:lnSpc>
                <a:spcPct val="80000"/>
              </a:lnSpc>
            </a:pPr>
            <a:r>
              <a:rPr lang="en-US" altLang="zh-CN" sz="2000" dirty="0" smtClean="0">
                <a:ea typeface="宋体" charset="-122"/>
              </a:rPr>
              <a:t>Maximum </a:t>
            </a:r>
            <a:r>
              <a:rPr lang="en-US" altLang="zh-CN" sz="2000" dirty="0">
                <a:ea typeface="宋体" charset="-122"/>
              </a:rPr>
              <a:t>180 seconds (3 minutes)</a:t>
            </a:r>
          </a:p>
          <a:p>
            <a:pPr>
              <a:lnSpc>
                <a:spcPct val="80000"/>
              </a:lnSpc>
            </a:pPr>
            <a:r>
              <a:rPr lang="en-US" altLang="zh-CN" sz="2000" dirty="0">
                <a:ea typeface="宋体" charset="-122"/>
              </a:rPr>
              <a:t>Release </a:t>
            </a:r>
            <a:r>
              <a:rPr lang="en-US" altLang="zh-CN" sz="2000" dirty="0" smtClean="0">
                <a:ea typeface="宋体" charset="-122"/>
              </a:rPr>
              <a:t>TEST/SET </a:t>
            </a:r>
            <a:r>
              <a:rPr lang="en-US" altLang="zh-CN" sz="2000" dirty="0">
                <a:ea typeface="宋体" charset="-122"/>
              </a:rPr>
              <a:t>button at required auto close time.</a:t>
            </a:r>
          </a:p>
          <a:p>
            <a:pPr>
              <a:lnSpc>
                <a:spcPct val="80000"/>
              </a:lnSpc>
            </a:pPr>
            <a:r>
              <a:rPr lang="en-US" altLang="zh-CN" sz="2000" dirty="0">
                <a:ea typeface="宋体" charset="-122"/>
              </a:rPr>
              <a:t>Switch Dipswitch 1 and 3 OFF. </a:t>
            </a:r>
          </a:p>
          <a:p>
            <a:pPr>
              <a:lnSpc>
                <a:spcPct val="80000"/>
              </a:lnSpc>
            </a:pPr>
            <a:r>
              <a:rPr lang="en-US" altLang="zh-CN" sz="2000" dirty="0">
                <a:ea typeface="宋体" charset="-122"/>
              </a:rPr>
              <a:t>Switch Dipswitch 3 back ON to activate the auto close. </a:t>
            </a:r>
            <a:endParaRPr lang="en-US" altLang="en-US" sz="2000" dirty="0">
              <a:ea typeface="宋体" charset="-122"/>
            </a:endParaRPr>
          </a:p>
        </p:txBody>
      </p:sp>
      <p:pic>
        <p:nvPicPr>
          <p:cNvPr id="18" name="Picture 17" descr="IMG-20181120-WA.jpg"/>
          <p:cNvPicPr>
            <a:picLocks noChangeAspect="1"/>
          </p:cNvPicPr>
          <p:nvPr/>
        </p:nvPicPr>
        <p:blipFill>
          <a:blip r:embed="rId3" cstate="print"/>
          <a:stretch>
            <a:fillRect/>
          </a:stretch>
        </p:blipFill>
        <p:spPr>
          <a:xfrm>
            <a:off x="5410200" y="3429000"/>
            <a:ext cx="1104900" cy="866775"/>
          </a:xfrm>
          <a:prstGeom prst="rect">
            <a:avLst/>
          </a:prstGeom>
        </p:spPr>
      </p:pic>
      <p:sp>
        <p:nvSpPr>
          <p:cNvPr id="38914" name="Rectangle 2"/>
          <p:cNvSpPr>
            <a:spLocks noGrp="1" noChangeArrowheads="1"/>
          </p:cNvSpPr>
          <p:nvPr>
            <p:ph type="title"/>
          </p:nvPr>
        </p:nvSpPr>
        <p:spPr>
          <a:xfrm>
            <a:off x="457200" y="274638"/>
            <a:ext cx="8229600" cy="715962"/>
          </a:xfrm>
        </p:spPr>
        <p:txBody>
          <a:bodyPr/>
          <a:lstStyle/>
          <a:p>
            <a:r>
              <a:rPr lang="en-US" altLang="en-US" sz="3600" b="1" u="sng" dirty="0"/>
              <a:t>Auto close</a:t>
            </a:r>
          </a:p>
        </p:txBody>
      </p:sp>
      <p:pic>
        <p:nvPicPr>
          <p:cNvPr id="3891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1371600"/>
            <a:ext cx="2486025" cy="116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920" name="Line 8"/>
          <p:cNvSpPr>
            <a:spLocks noChangeShapeType="1"/>
          </p:cNvSpPr>
          <p:nvPr/>
        </p:nvSpPr>
        <p:spPr bwMode="auto">
          <a:xfrm flipV="1">
            <a:off x="2895600" y="1676400"/>
            <a:ext cx="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21" name="Line 9"/>
          <p:cNvSpPr>
            <a:spLocks noChangeShapeType="1"/>
          </p:cNvSpPr>
          <p:nvPr/>
        </p:nvSpPr>
        <p:spPr bwMode="auto">
          <a:xfrm>
            <a:off x="3657600" y="2057400"/>
            <a:ext cx="0" cy="3048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26" name="Line 14"/>
          <p:cNvSpPr>
            <a:spLocks noChangeShapeType="1"/>
          </p:cNvSpPr>
          <p:nvPr/>
        </p:nvSpPr>
        <p:spPr bwMode="auto">
          <a:xfrm flipV="1">
            <a:off x="2895600" y="3886200"/>
            <a:ext cx="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38928"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2133600"/>
            <a:ext cx="6096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29" name="Picture 1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14478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930" name="Line 18"/>
          <p:cNvSpPr>
            <a:spLocks noChangeShapeType="1"/>
          </p:cNvSpPr>
          <p:nvPr/>
        </p:nvSpPr>
        <p:spPr bwMode="auto">
          <a:xfrm>
            <a:off x="2895600" y="1676400"/>
            <a:ext cx="35052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31" name="Line 19"/>
          <p:cNvSpPr>
            <a:spLocks noChangeShapeType="1"/>
          </p:cNvSpPr>
          <p:nvPr/>
        </p:nvSpPr>
        <p:spPr bwMode="auto">
          <a:xfrm>
            <a:off x="3657600" y="2362200"/>
            <a:ext cx="27432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25" name="Line 13"/>
          <p:cNvSpPr>
            <a:spLocks noChangeShapeType="1"/>
          </p:cNvSpPr>
          <p:nvPr/>
        </p:nvSpPr>
        <p:spPr bwMode="auto">
          <a:xfrm flipV="1">
            <a:off x="2895600" y="3962400"/>
            <a:ext cx="32004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33" name="Line 21"/>
          <p:cNvSpPr>
            <a:spLocks noChangeShapeType="1"/>
          </p:cNvSpPr>
          <p:nvPr/>
        </p:nvSpPr>
        <p:spPr bwMode="auto">
          <a:xfrm flipH="1">
            <a:off x="6096000" y="22860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39" name="Line 27"/>
          <p:cNvSpPr>
            <a:spLocks noChangeShapeType="1"/>
          </p:cNvSpPr>
          <p:nvPr/>
        </p:nvSpPr>
        <p:spPr bwMode="auto">
          <a:xfrm flipH="1">
            <a:off x="6096000" y="16002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8940" name="Line 28"/>
          <p:cNvSpPr>
            <a:spLocks noChangeShapeType="1"/>
          </p:cNvSpPr>
          <p:nvPr/>
        </p:nvSpPr>
        <p:spPr bwMode="auto">
          <a:xfrm>
            <a:off x="6096000" y="23622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4000" advTm="54000"/>
    </mc:Choice>
    <mc:Fallback>
      <p:transition spd="slow" advTm="5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2" dur="500"/>
                                        <p:tgtEl>
                                          <p:spTgt spid="38915">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checkerboard(across)">
                                      <p:cBhvr>
                                        <p:cTn id="15" dur="500"/>
                                        <p:tgtEl>
                                          <p:spTgt spid="389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8929"/>
                                        </p:tgtEl>
                                        <p:attrNameLst>
                                          <p:attrName>style.visibility</p:attrName>
                                        </p:attrNameLst>
                                      </p:cBhvr>
                                      <p:to>
                                        <p:strVal val="visible"/>
                                      </p:to>
                                    </p:set>
                                    <p:anim calcmode="lin" valueType="num">
                                      <p:cBhvr additive="base">
                                        <p:cTn id="20" dur="500" fill="hold"/>
                                        <p:tgtEl>
                                          <p:spTgt spid="38929"/>
                                        </p:tgtEl>
                                        <p:attrNameLst>
                                          <p:attrName>ppt_x</p:attrName>
                                        </p:attrNameLst>
                                      </p:cBhvr>
                                      <p:tavLst>
                                        <p:tav tm="0">
                                          <p:val>
                                            <p:strVal val="0-#ppt_w/2"/>
                                          </p:val>
                                        </p:tav>
                                        <p:tav tm="100000">
                                          <p:val>
                                            <p:strVal val="#ppt_x"/>
                                          </p:val>
                                        </p:tav>
                                      </p:tavLst>
                                    </p:anim>
                                    <p:anim calcmode="lin" valueType="num">
                                      <p:cBhvr additive="base">
                                        <p:cTn id="21" dur="500" fill="hold"/>
                                        <p:tgtEl>
                                          <p:spTgt spid="3892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8920"/>
                                        </p:tgtEl>
                                        <p:attrNameLst>
                                          <p:attrName>style.visibility</p:attrName>
                                        </p:attrNameLst>
                                      </p:cBhvr>
                                      <p:to>
                                        <p:strVal val="visible"/>
                                      </p:to>
                                    </p:set>
                                    <p:anim calcmode="lin" valueType="num">
                                      <p:cBhvr additive="base">
                                        <p:cTn id="24" dur="500" fill="hold"/>
                                        <p:tgtEl>
                                          <p:spTgt spid="38920"/>
                                        </p:tgtEl>
                                        <p:attrNameLst>
                                          <p:attrName>ppt_x</p:attrName>
                                        </p:attrNameLst>
                                      </p:cBhvr>
                                      <p:tavLst>
                                        <p:tav tm="0">
                                          <p:val>
                                            <p:strVal val="0-#ppt_w/2"/>
                                          </p:val>
                                        </p:tav>
                                        <p:tav tm="100000">
                                          <p:val>
                                            <p:strVal val="#ppt_x"/>
                                          </p:val>
                                        </p:tav>
                                      </p:tavLst>
                                    </p:anim>
                                    <p:anim calcmode="lin" valueType="num">
                                      <p:cBhvr additive="base">
                                        <p:cTn id="25" dur="500" fill="hold"/>
                                        <p:tgtEl>
                                          <p:spTgt spid="389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8930"/>
                                        </p:tgtEl>
                                        <p:attrNameLst>
                                          <p:attrName>style.visibility</p:attrName>
                                        </p:attrNameLst>
                                      </p:cBhvr>
                                      <p:to>
                                        <p:strVal val="visible"/>
                                      </p:to>
                                    </p:set>
                                    <p:anim calcmode="lin" valueType="num">
                                      <p:cBhvr additive="base">
                                        <p:cTn id="28" dur="500" fill="hold"/>
                                        <p:tgtEl>
                                          <p:spTgt spid="38930"/>
                                        </p:tgtEl>
                                        <p:attrNameLst>
                                          <p:attrName>ppt_x</p:attrName>
                                        </p:attrNameLst>
                                      </p:cBhvr>
                                      <p:tavLst>
                                        <p:tav tm="0">
                                          <p:val>
                                            <p:strVal val="0-#ppt_w/2"/>
                                          </p:val>
                                        </p:tav>
                                        <p:tav tm="100000">
                                          <p:val>
                                            <p:strVal val="#ppt_x"/>
                                          </p:val>
                                        </p:tav>
                                      </p:tavLst>
                                    </p:anim>
                                    <p:anim calcmode="lin" valueType="num">
                                      <p:cBhvr additive="base">
                                        <p:cTn id="29" dur="500" fill="hold"/>
                                        <p:tgtEl>
                                          <p:spTgt spid="3893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38928"/>
                                        </p:tgtEl>
                                        <p:attrNameLst>
                                          <p:attrName>style.visibility</p:attrName>
                                        </p:attrNameLst>
                                      </p:cBhvr>
                                      <p:to>
                                        <p:strVal val="visible"/>
                                      </p:to>
                                    </p:set>
                                    <p:anim calcmode="lin" valueType="num">
                                      <p:cBhvr additive="base">
                                        <p:cTn id="34" dur="500" fill="hold"/>
                                        <p:tgtEl>
                                          <p:spTgt spid="38928"/>
                                        </p:tgtEl>
                                        <p:attrNameLst>
                                          <p:attrName>ppt_x</p:attrName>
                                        </p:attrNameLst>
                                      </p:cBhvr>
                                      <p:tavLst>
                                        <p:tav tm="0">
                                          <p:val>
                                            <p:strVal val="0-#ppt_w/2"/>
                                          </p:val>
                                        </p:tav>
                                        <p:tav tm="100000">
                                          <p:val>
                                            <p:strVal val="#ppt_x"/>
                                          </p:val>
                                        </p:tav>
                                      </p:tavLst>
                                    </p:anim>
                                    <p:anim calcmode="lin" valueType="num">
                                      <p:cBhvr additive="base">
                                        <p:cTn id="35" dur="500" fill="hold"/>
                                        <p:tgtEl>
                                          <p:spTgt spid="3892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8921"/>
                                        </p:tgtEl>
                                        <p:attrNameLst>
                                          <p:attrName>style.visibility</p:attrName>
                                        </p:attrNameLst>
                                      </p:cBhvr>
                                      <p:to>
                                        <p:strVal val="visible"/>
                                      </p:to>
                                    </p:set>
                                    <p:anim calcmode="lin" valueType="num">
                                      <p:cBhvr additive="base">
                                        <p:cTn id="38" dur="500" fill="hold"/>
                                        <p:tgtEl>
                                          <p:spTgt spid="38921"/>
                                        </p:tgtEl>
                                        <p:attrNameLst>
                                          <p:attrName>ppt_x</p:attrName>
                                        </p:attrNameLst>
                                      </p:cBhvr>
                                      <p:tavLst>
                                        <p:tav tm="0">
                                          <p:val>
                                            <p:strVal val="0-#ppt_w/2"/>
                                          </p:val>
                                        </p:tav>
                                        <p:tav tm="100000">
                                          <p:val>
                                            <p:strVal val="#ppt_x"/>
                                          </p:val>
                                        </p:tav>
                                      </p:tavLst>
                                    </p:anim>
                                    <p:anim calcmode="lin" valueType="num">
                                      <p:cBhvr additive="base">
                                        <p:cTn id="39" dur="500" fill="hold"/>
                                        <p:tgtEl>
                                          <p:spTgt spid="389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8931"/>
                                        </p:tgtEl>
                                        <p:attrNameLst>
                                          <p:attrName>style.visibility</p:attrName>
                                        </p:attrNameLst>
                                      </p:cBhvr>
                                      <p:to>
                                        <p:strVal val="visible"/>
                                      </p:to>
                                    </p:set>
                                    <p:anim calcmode="lin" valueType="num">
                                      <p:cBhvr additive="base">
                                        <p:cTn id="42" dur="500" fill="hold"/>
                                        <p:tgtEl>
                                          <p:spTgt spid="38931"/>
                                        </p:tgtEl>
                                        <p:attrNameLst>
                                          <p:attrName>ppt_x</p:attrName>
                                        </p:attrNameLst>
                                      </p:cBhvr>
                                      <p:tavLst>
                                        <p:tav tm="0">
                                          <p:val>
                                            <p:strVal val="0-#ppt_w/2"/>
                                          </p:val>
                                        </p:tav>
                                        <p:tav tm="100000">
                                          <p:val>
                                            <p:strVal val="#ppt_x"/>
                                          </p:val>
                                        </p:tav>
                                      </p:tavLst>
                                    </p:anim>
                                    <p:anim calcmode="lin" valueType="num">
                                      <p:cBhvr additive="base">
                                        <p:cTn id="43" dur="500" fill="hold"/>
                                        <p:tgtEl>
                                          <p:spTgt spid="3893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48" dur="500"/>
                                        <p:tgtEl>
                                          <p:spTgt spid="38915">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53" dur="500"/>
                                        <p:tgtEl>
                                          <p:spTgt spid="38915">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38915">
                                            <p:txEl>
                                              <p:pRg st="8" end="8"/>
                                            </p:txEl>
                                          </p:spTgt>
                                        </p:tgtEl>
                                        <p:attrNameLst>
                                          <p:attrName>style.visibility</p:attrName>
                                        </p:attrNameLst>
                                      </p:cBhvr>
                                      <p:to>
                                        <p:strVal val="visible"/>
                                      </p:to>
                                    </p:set>
                                    <p:animEffect transition="in" filter="checkerboard(across)">
                                      <p:cBhvr>
                                        <p:cTn id="58" dur="500"/>
                                        <p:tgtEl>
                                          <p:spTgt spid="38915">
                                            <p:txEl>
                                              <p:pRg st="8" end="8"/>
                                            </p:txEl>
                                          </p:spTgt>
                                        </p:tgtEl>
                                      </p:cBhvr>
                                    </p:animEffect>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8925"/>
                                        </p:tgtEl>
                                        <p:attrNameLst>
                                          <p:attrName>style.visibility</p:attrName>
                                        </p:attrNameLst>
                                      </p:cBhvr>
                                      <p:to>
                                        <p:strVal val="visible"/>
                                      </p:to>
                                    </p:set>
                                    <p:anim calcmode="lin" valueType="num">
                                      <p:cBhvr additive="base">
                                        <p:cTn id="67" dur="500" fill="hold"/>
                                        <p:tgtEl>
                                          <p:spTgt spid="38925"/>
                                        </p:tgtEl>
                                        <p:attrNameLst>
                                          <p:attrName>ppt_x</p:attrName>
                                        </p:attrNameLst>
                                      </p:cBhvr>
                                      <p:tavLst>
                                        <p:tav tm="0">
                                          <p:val>
                                            <p:strVal val="0-#ppt_w/2"/>
                                          </p:val>
                                        </p:tav>
                                        <p:tav tm="100000">
                                          <p:val>
                                            <p:strVal val="#ppt_x"/>
                                          </p:val>
                                        </p:tav>
                                      </p:tavLst>
                                    </p:anim>
                                    <p:anim calcmode="lin" valueType="num">
                                      <p:cBhvr additive="base">
                                        <p:cTn id="68" dur="500" fill="hold"/>
                                        <p:tgtEl>
                                          <p:spTgt spid="389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8926"/>
                                        </p:tgtEl>
                                        <p:attrNameLst>
                                          <p:attrName>style.visibility</p:attrName>
                                        </p:attrNameLst>
                                      </p:cBhvr>
                                      <p:to>
                                        <p:strVal val="visible"/>
                                      </p:to>
                                    </p:set>
                                    <p:anim calcmode="lin" valueType="num">
                                      <p:cBhvr additive="base">
                                        <p:cTn id="71" dur="500" fill="hold"/>
                                        <p:tgtEl>
                                          <p:spTgt spid="38926"/>
                                        </p:tgtEl>
                                        <p:attrNameLst>
                                          <p:attrName>ppt_x</p:attrName>
                                        </p:attrNameLst>
                                      </p:cBhvr>
                                      <p:tavLst>
                                        <p:tav tm="0">
                                          <p:val>
                                            <p:strVal val="0-#ppt_w/2"/>
                                          </p:val>
                                        </p:tav>
                                        <p:tav tm="100000">
                                          <p:val>
                                            <p:strVal val="#ppt_x"/>
                                          </p:val>
                                        </p:tav>
                                      </p:tavLst>
                                    </p:anim>
                                    <p:anim calcmode="lin" valueType="num">
                                      <p:cBhvr additive="base">
                                        <p:cTn id="72" dur="500" fill="hold"/>
                                        <p:tgtEl>
                                          <p:spTgt spid="3892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8915">
                                            <p:txEl>
                                              <p:pRg st="10" end="10"/>
                                            </p:txEl>
                                          </p:spTgt>
                                        </p:tgtEl>
                                        <p:attrNameLst>
                                          <p:attrName>style.visibility</p:attrName>
                                        </p:attrNameLst>
                                      </p:cBhvr>
                                      <p:to>
                                        <p:strVal val="visible"/>
                                      </p:to>
                                    </p:set>
                                    <p:animEffect transition="in" filter="checkerboard(across)">
                                      <p:cBhvr>
                                        <p:cTn id="77" dur="500"/>
                                        <p:tgtEl>
                                          <p:spTgt spid="3891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38915">
                                            <p:txEl>
                                              <p:pRg st="11" end="11"/>
                                            </p:txEl>
                                          </p:spTgt>
                                        </p:tgtEl>
                                        <p:attrNameLst>
                                          <p:attrName>style.visibility</p:attrName>
                                        </p:attrNameLst>
                                      </p:cBhvr>
                                      <p:to>
                                        <p:strVal val="visible"/>
                                      </p:to>
                                    </p:set>
                                    <p:animEffect transition="in" filter="checkerboard(across)">
                                      <p:cBhvr>
                                        <p:cTn id="82" dur="500"/>
                                        <p:tgtEl>
                                          <p:spTgt spid="38915">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38915">
                                            <p:txEl>
                                              <p:pRg st="12" end="12"/>
                                            </p:txEl>
                                          </p:spTgt>
                                        </p:tgtEl>
                                        <p:attrNameLst>
                                          <p:attrName>style.visibility</p:attrName>
                                        </p:attrNameLst>
                                      </p:cBhvr>
                                      <p:to>
                                        <p:strVal val="visible"/>
                                      </p:to>
                                    </p:set>
                                    <p:animEffect transition="in" filter="checkerboard(across)">
                                      <p:cBhvr>
                                        <p:cTn id="87" dur="500"/>
                                        <p:tgtEl>
                                          <p:spTgt spid="38915">
                                            <p:txEl>
                                              <p:pRg st="12" end="12"/>
                                            </p:txEl>
                                          </p:spTgt>
                                        </p:tgtEl>
                                      </p:cBhvr>
                                    </p:animEffect>
                                  </p:childTnLst>
                                </p:cTn>
                              </p:par>
                              <p:par>
                                <p:cTn id="88" presetID="2" presetClass="exit" presetSubtype="8" fill="hold" grpId="1" nodeType="withEffect">
                                  <p:stCondLst>
                                    <p:cond delay="0"/>
                                  </p:stCondLst>
                                  <p:childTnLst>
                                    <p:anim calcmode="lin" valueType="num">
                                      <p:cBhvr additive="base">
                                        <p:cTn id="89" dur="500"/>
                                        <p:tgtEl>
                                          <p:spTgt spid="38925"/>
                                        </p:tgtEl>
                                        <p:attrNameLst>
                                          <p:attrName>ppt_x</p:attrName>
                                        </p:attrNameLst>
                                      </p:cBhvr>
                                      <p:tavLst>
                                        <p:tav tm="0">
                                          <p:val>
                                            <p:strVal val="ppt_x"/>
                                          </p:val>
                                        </p:tav>
                                        <p:tav tm="100000">
                                          <p:val>
                                            <p:strVal val="0-ppt_w/2"/>
                                          </p:val>
                                        </p:tav>
                                      </p:tavLst>
                                    </p:anim>
                                    <p:anim calcmode="lin" valueType="num">
                                      <p:cBhvr additive="base">
                                        <p:cTn id="90" dur="500"/>
                                        <p:tgtEl>
                                          <p:spTgt spid="38925"/>
                                        </p:tgtEl>
                                        <p:attrNameLst>
                                          <p:attrName>ppt_y</p:attrName>
                                        </p:attrNameLst>
                                      </p:cBhvr>
                                      <p:tavLst>
                                        <p:tav tm="0">
                                          <p:val>
                                            <p:strVal val="ppt_y"/>
                                          </p:val>
                                        </p:tav>
                                        <p:tav tm="100000">
                                          <p:val>
                                            <p:strVal val="ppt_y"/>
                                          </p:val>
                                        </p:tav>
                                      </p:tavLst>
                                    </p:anim>
                                    <p:set>
                                      <p:cBhvr>
                                        <p:cTn id="91" dur="1" fill="hold">
                                          <p:stCondLst>
                                            <p:cond delay="499"/>
                                          </p:stCondLst>
                                        </p:cTn>
                                        <p:tgtEl>
                                          <p:spTgt spid="38925"/>
                                        </p:tgtEl>
                                        <p:attrNameLst>
                                          <p:attrName>style.visibility</p:attrName>
                                        </p:attrNameLst>
                                      </p:cBhvr>
                                      <p:to>
                                        <p:strVal val="hidden"/>
                                      </p:to>
                                    </p:set>
                                  </p:childTnLst>
                                </p:cTn>
                              </p:par>
                              <p:par>
                                <p:cTn id="92" presetID="2" presetClass="exit" presetSubtype="8" fill="hold" grpId="1" nodeType="withEffect">
                                  <p:stCondLst>
                                    <p:cond delay="0"/>
                                  </p:stCondLst>
                                  <p:childTnLst>
                                    <p:anim calcmode="lin" valueType="num">
                                      <p:cBhvr additive="base">
                                        <p:cTn id="93" dur="500"/>
                                        <p:tgtEl>
                                          <p:spTgt spid="38926"/>
                                        </p:tgtEl>
                                        <p:attrNameLst>
                                          <p:attrName>ppt_x</p:attrName>
                                        </p:attrNameLst>
                                      </p:cBhvr>
                                      <p:tavLst>
                                        <p:tav tm="0">
                                          <p:val>
                                            <p:strVal val="ppt_x"/>
                                          </p:val>
                                        </p:tav>
                                        <p:tav tm="100000">
                                          <p:val>
                                            <p:strVal val="0-ppt_w/2"/>
                                          </p:val>
                                        </p:tav>
                                      </p:tavLst>
                                    </p:anim>
                                    <p:anim calcmode="lin" valueType="num">
                                      <p:cBhvr additive="base">
                                        <p:cTn id="94" dur="500"/>
                                        <p:tgtEl>
                                          <p:spTgt spid="38926"/>
                                        </p:tgtEl>
                                        <p:attrNameLst>
                                          <p:attrName>ppt_y</p:attrName>
                                        </p:attrNameLst>
                                      </p:cBhvr>
                                      <p:tavLst>
                                        <p:tav tm="0">
                                          <p:val>
                                            <p:strVal val="ppt_y"/>
                                          </p:val>
                                        </p:tav>
                                        <p:tav tm="100000">
                                          <p:val>
                                            <p:strVal val="ppt_y"/>
                                          </p:val>
                                        </p:tav>
                                      </p:tavLst>
                                    </p:anim>
                                    <p:set>
                                      <p:cBhvr>
                                        <p:cTn id="95" dur="1" fill="hold">
                                          <p:stCondLst>
                                            <p:cond delay="499"/>
                                          </p:stCondLst>
                                        </p:cTn>
                                        <p:tgtEl>
                                          <p:spTgt spid="3892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nodeType="clickEffect">
                                  <p:stCondLst>
                                    <p:cond delay="0"/>
                                  </p:stCondLst>
                                  <p:childTnLst>
                                    <p:set>
                                      <p:cBhvr>
                                        <p:cTn id="99" dur="1" fill="hold">
                                          <p:stCondLst>
                                            <p:cond delay="0"/>
                                          </p:stCondLst>
                                        </p:cTn>
                                        <p:tgtEl>
                                          <p:spTgt spid="38915">
                                            <p:txEl>
                                              <p:pRg st="13" end="13"/>
                                            </p:txEl>
                                          </p:spTgt>
                                        </p:tgtEl>
                                        <p:attrNameLst>
                                          <p:attrName>style.visibility</p:attrName>
                                        </p:attrNameLst>
                                      </p:cBhvr>
                                      <p:to>
                                        <p:strVal val="visible"/>
                                      </p:to>
                                    </p:set>
                                    <p:animEffect transition="in" filter="checkerboard(across)">
                                      <p:cBhvr>
                                        <p:cTn id="100" dur="500"/>
                                        <p:tgtEl>
                                          <p:spTgt spid="38915">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xit" presetSubtype="8" fill="hold" grpId="1" nodeType="clickEffect">
                                  <p:stCondLst>
                                    <p:cond delay="0"/>
                                  </p:stCondLst>
                                  <p:childTnLst>
                                    <p:anim calcmode="lin" valueType="num">
                                      <p:cBhvr additive="base">
                                        <p:cTn id="104" dur="500"/>
                                        <p:tgtEl>
                                          <p:spTgt spid="38920"/>
                                        </p:tgtEl>
                                        <p:attrNameLst>
                                          <p:attrName>ppt_x</p:attrName>
                                        </p:attrNameLst>
                                      </p:cBhvr>
                                      <p:tavLst>
                                        <p:tav tm="0">
                                          <p:val>
                                            <p:strVal val="ppt_x"/>
                                          </p:val>
                                        </p:tav>
                                        <p:tav tm="100000">
                                          <p:val>
                                            <p:strVal val="0-ppt_w/2"/>
                                          </p:val>
                                        </p:tav>
                                      </p:tavLst>
                                    </p:anim>
                                    <p:anim calcmode="lin" valueType="num">
                                      <p:cBhvr additive="base">
                                        <p:cTn id="105" dur="500"/>
                                        <p:tgtEl>
                                          <p:spTgt spid="38920"/>
                                        </p:tgtEl>
                                        <p:attrNameLst>
                                          <p:attrName>ppt_y</p:attrName>
                                        </p:attrNameLst>
                                      </p:cBhvr>
                                      <p:tavLst>
                                        <p:tav tm="0">
                                          <p:val>
                                            <p:strVal val="ppt_y"/>
                                          </p:val>
                                        </p:tav>
                                        <p:tav tm="100000">
                                          <p:val>
                                            <p:strVal val="ppt_y"/>
                                          </p:val>
                                        </p:tav>
                                      </p:tavLst>
                                    </p:anim>
                                    <p:set>
                                      <p:cBhvr>
                                        <p:cTn id="106" dur="1" fill="hold">
                                          <p:stCondLst>
                                            <p:cond delay="499"/>
                                          </p:stCondLst>
                                        </p:cTn>
                                        <p:tgtEl>
                                          <p:spTgt spid="38920"/>
                                        </p:tgtEl>
                                        <p:attrNameLst>
                                          <p:attrName>style.visibility</p:attrName>
                                        </p:attrNameLst>
                                      </p:cBhvr>
                                      <p:to>
                                        <p:strVal val="hidden"/>
                                      </p:to>
                                    </p:set>
                                  </p:childTnLst>
                                </p:cTn>
                              </p:par>
                              <p:par>
                                <p:cTn id="107" presetID="2" presetClass="exit" presetSubtype="8" fill="hold" grpId="1" nodeType="withEffect">
                                  <p:stCondLst>
                                    <p:cond delay="0"/>
                                  </p:stCondLst>
                                  <p:childTnLst>
                                    <p:anim calcmode="lin" valueType="num">
                                      <p:cBhvr additive="base">
                                        <p:cTn id="108" dur="500"/>
                                        <p:tgtEl>
                                          <p:spTgt spid="38930"/>
                                        </p:tgtEl>
                                        <p:attrNameLst>
                                          <p:attrName>ppt_x</p:attrName>
                                        </p:attrNameLst>
                                      </p:cBhvr>
                                      <p:tavLst>
                                        <p:tav tm="0">
                                          <p:val>
                                            <p:strVal val="ppt_x"/>
                                          </p:val>
                                        </p:tav>
                                        <p:tav tm="100000">
                                          <p:val>
                                            <p:strVal val="0-ppt_w/2"/>
                                          </p:val>
                                        </p:tav>
                                      </p:tavLst>
                                    </p:anim>
                                    <p:anim calcmode="lin" valueType="num">
                                      <p:cBhvr additive="base">
                                        <p:cTn id="109" dur="500"/>
                                        <p:tgtEl>
                                          <p:spTgt spid="38930"/>
                                        </p:tgtEl>
                                        <p:attrNameLst>
                                          <p:attrName>ppt_y</p:attrName>
                                        </p:attrNameLst>
                                      </p:cBhvr>
                                      <p:tavLst>
                                        <p:tav tm="0">
                                          <p:val>
                                            <p:strVal val="ppt_y"/>
                                          </p:val>
                                        </p:tav>
                                        <p:tav tm="100000">
                                          <p:val>
                                            <p:strVal val="ppt_y"/>
                                          </p:val>
                                        </p:tav>
                                      </p:tavLst>
                                    </p:anim>
                                    <p:set>
                                      <p:cBhvr>
                                        <p:cTn id="110" dur="1" fill="hold">
                                          <p:stCondLst>
                                            <p:cond delay="499"/>
                                          </p:stCondLst>
                                        </p:cTn>
                                        <p:tgtEl>
                                          <p:spTgt spid="38930"/>
                                        </p:tgtEl>
                                        <p:attrNameLst>
                                          <p:attrName>style.visibility</p:attrName>
                                        </p:attrNameLst>
                                      </p:cBhvr>
                                      <p:to>
                                        <p:strVal val="hidden"/>
                                      </p:to>
                                    </p:set>
                                  </p:childTnLst>
                                </p:cTn>
                              </p:par>
                              <p:par>
                                <p:cTn id="111" presetID="2" presetClass="exit" presetSubtype="8" fill="hold" nodeType="withEffect">
                                  <p:stCondLst>
                                    <p:cond delay="0"/>
                                  </p:stCondLst>
                                  <p:childTnLst>
                                    <p:anim calcmode="lin" valueType="num">
                                      <p:cBhvr additive="base">
                                        <p:cTn id="112" dur="500"/>
                                        <p:tgtEl>
                                          <p:spTgt spid="38929"/>
                                        </p:tgtEl>
                                        <p:attrNameLst>
                                          <p:attrName>ppt_x</p:attrName>
                                        </p:attrNameLst>
                                      </p:cBhvr>
                                      <p:tavLst>
                                        <p:tav tm="0">
                                          <p:val>
                                            <p:strVal val="ppt_x"/>
                                          </p:val>
                                        </p:tav>
                                        <p:tav tm="100000">
                                          <p:val>
                                            <p:strVal val="0-ppt_w/2"/>
                                          </p:val>
                                        </p:tav>
                                      </p:tavLst>
                                    </p:anim>
                                    <p:anim calcmode="lin" valueType="num">
                                      <p:cBhvr additive="base">
                                        <p:cTn id="113" dur="500"/>
                                        <p:tgtEl>
                                          <p:spTgt spid="38929"/>
                                        </p:tgtEl>
                                        <p:attrNameLst>
                                          <p:attrName>ppt_y</p:attrName>
                                        </p:attrNameLst>
                                      </p:cBhvr>
                                      <p:tavLst>
                                        <p:tav tm="0">
                                          <p:val>
                                            <p:strVal val="ppt_y"/>
                                          </p:val>
                                        </p:tav>
                                        <p:tav tm="100000">
                                          <p:val>
                                            <p:strVal val="ppt_y"/>
                                          </p:val>
                                        </p:tav>
                                      </p:tavLst>
                                    </p:anim>
                                    <p:set>
                                      <p:cBhvr>
                                        <p:cTn id="114" dur="1" fill="hold">
                                          <p:stCondLst>
                                            <p:cond delay="499"/>
                                          </p:stCondLst>
                                        </p:cTn>
                                        <p:tgtEl>
                                          <p:spTgt spid="38929"/>
                                        </p:tgtEl>
                                        <p:attrNameLst>
                                          <p:attrName>style.visibility</p:attrName>
                                        </p:attrNameLst>
                                      </p:cBhvr>
                                      <p:to>
                                        <p:strVal val="hidden"/>
                                      </p:to>
                                    </p:set>
                                  </p:childTnLst>
                                </p:cTn>
                              </p:par>
                              <p:par>
                                <p:cTn id="115" presetID="2" presetClass="entr" presetSubtype="2" fill="hold" grpId="0" nodeType="withEffect">
                                  <p:stCondLst>
                                    <p:cond delay="0"/>
                                  </p:stCondLst>
                                  <p:childTnLst>
                                    <p:set>
                                      <p:cBhvr>
                                        <p:cTn id="116" dur="1" fill="hold">
                                          <p:stCondLst>
                                            <p:cond delay="0"/>
                                          </p:stCondLst>
                                        </p:cTn>
                                        <p:tgtEl>
                                          <p:spTgt spid="38939"/>
                                        </p:tgtEl>
                                        <p:attrNameLst>
                                          <p:attrName>style.visibility</p:attrName>
                                        </p:attrNameLst>
                                      </p:cBhvr>
                                      <p:to>
                                        <p:strVal val="visible"/>
                                      </p:to>
                                    </p:set>
                                    <p:anim calcmode="lin" valueType="num">
                                      <p:cBhvr additive="base">
                                        <p:cTn id="117" dur="500" fill="hold"/>
                                        <p:tgtEl>
                                          <p:spTgt spid="38939"/>
                                        </p:tgtEl>
                                        <p:attrNameLst>
                                          <p:attrName>ppt_x</p:attrName>
                                        </p:attrNameLst>
                                      </p:cBhvr>
                                      <p:tavLst>
                                        <p:tav tm="0">
                                          <p:val>
                                            <p:strVal val="1+#ppt_w/2"/>
                                          </p:val>
                                        </p:tav>
                                        <p:tav tm="100000">
                                          <p:val>
                                            <p:strVal val="#ppt_x"/>
                                          </p:val>
                                        </p:tav>
                                      </p:tavLst>
                                    </p:anim>
                                    <p:anim calcmode="lin" valueType="num">
                                      <p:cBhvr additive="base">
                                        <p:cTn id="118" dur="500" fill="hold"/>
                                        <p:tgtEl>
                                          <p:spTgt spid="38939"/>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xit" presetSubtype="8" fill="hold" grpId="1" nodeType="clickEffect">
                                  <p:stCondLst>
                                    <p:cond delay="0"/>
                                  </p:stCondLst>
                                  <p:childTnLst>
                                    <p:anim calcmode="lin" valueType="num">
                                      <p:cBhvr additive="base">
                                        <p:cTn id="122" dur="500"/>
                                        <p:tgtEl>
                                          <p:spTgt spid="38921"/>
                                        </p:tgtEl>
                                        <p:attrNameLst>
                                          <p:attrName>ppt_x</p:attrName>
                                        </p:attrNameLst>
                                      </p:cBhvr>
                                      <p:tavLst>
                                        <p:tav tm="0">
                                          <p:val>
                                            <p:strVal val="ppt_x"/>
                                          </p:val>
                                        </p:tav>
                                        <p:tav tm="100000">
                                          <p:val>
                                            <p:strVal val="0-ppt_w/2"/>
                                          </p:val>
                                        </p:tav>
                                      </p:tavLst>
                                    </p:anim>
                                    <p:anim calcmode="lin" valueType="num">
                                      <p:cBhvr additive="base">
                                        <p:cTn id="123" dur="500"/>
                                        <p:tgtEl>
                                          <p:spTgt spid="38921"/>
                                        </p:tgtEl>
                                        <p:attrNameLst>
                                          <p:attrName>ppt_y</p:attrName>
                                        </p:attrNameLst>
                                      </p:cBhvr>
                                      <p:tavLst>
                                        <p:tav tm="0">
                                          <p:val>
                                            <p:strVal val="ppt_y"/>
                                          </p:val>
                                        </p:tav>
                                        <p:tav tm="100000">
                                          <p:val>
                                            <p:strVal val="ppt_y"/>
                                          </p:val>
                                        </p:tav>
                                      </p:tavLst>
                                    </p:anim>
                                    <p:set>
                                      <p:cBhvr>
                                        <p:cTn id="124" dur="1" fill="hold">
                                          <p:stCondLst>
                                            <p:cond delay="499"/>
                                          </p:stCondLst>
                                        </p:cTn>
                                        <p:tgtEl>
                                          <p:spTgt spid="38921"/>
                                        </p:tgtEl>
                                        <p:attrNameLst>
                                          <p:attrName>style.visibility</p:attrName>
                                        </p:attrNameLst>
                                      </p:cBhvr>
                                      <p:to>
                                        <p:strVal val="hidden"/>
                                      </p:to>
                                    </p:set>
                                  </p:childTnLst>
                                </p:cTn>
                              </p:par>
                              <p:par>
                                <p:cTn id="125" presetID="2" presetClass="exit" presetSubtype="8" fill="hold" grpId="1" nodeType="withEffect">
                                  <p:stCondLst>
                                    <p:cond delay="0"/>
                                  </p:stCondLst>
                                  <p:childTnLst>
                                    <p:anim calcmode="lin" valueType="num">
                                      <p:cBhvr additive="base">
                                        <p:cTn id="126" dur="500"/>
                                        <p:tgtEl>
                                          <p:spTgt spid="38931"/>
                                        </p:tgtEl>
                                        <p:attrNameLst>
                                          <p:attrName>ppt_x</p:attrName>
                                        </p:attrNameLst>
                                      </p:cBhvr>
                                      <p:tavLst>
                                        <p:tav tm="0">
                                          <p:val>
                                            <p:strVal val="ppt_x"/>
                                          </p:val>
                                        </p:tav>
                                        <p:tav tm="100000">
                                          <p:val>
                                            <p:strVal val="0-ppt_w/2"/>
                                          </p:val>
                                        </p:tav>
                                      </p:tavLst>
                                    </p:anim>
                                    <p:anim calcmode="lin" valueType="num">
                                      <p:cBhvr additive="base">
                                        <p:cTn id="127" dur="500"/>
                                        <p:tgtEl>
                                          <p:spTgt spid="38931"/>
                                        </p:tgtEl>
                                        <p:attrNameLst>
                                          <p:attrName>ppt_y</p:attrName>
                                        </p:attrNameLst>
                                      </p:cBhvr>
                                      <p:tavLst>
                                        <p:tav tm="0">
                                          <p:val>
                                            <p:strVal val="ppt_y"/>
                                          </p:val>
                                        </p:tav>
                                        <p:tav tm="100000">
                                          <p:val>
                                            <p:strVal val="ppt_y"/>
                                          </p:val>
                                        </p:tav>
                                      </p:tavLst>
                                    </p:anim>
                                    <p:set>
                                      <p:cBhvr>
                                        <p:cTn id="128" dur="1" fill="hold">
                                          <p:stCondLst>
                                            <p:cond delay="499"/>
                                          </p:stCondLst>
                                        </p:cTn>
                                        <p:tgtEl>
                                          <p:spTgt spid="38931"/>
                                        </p:tgtEl>
                                        <p:attrNameLst>
                                          <p:attrName>style.visibility</p:attrName>
                                        </p:attrNameLst>
                                      </p:cBhvr>
                                      <p:to>
                                        <p:strVal val="hidden"/>
                                      </p:to>
                                    </p:set>
                                  </p:childTnLst>
                                </p:cTn>
                              </p:par>
                              <p:par>
                                <p:cTn id="129" presetID="2" presetClass="exit" presetSubtype="8" fill="hold" nodeType="withEffect">
                                  <p:stCondLst>
                                    <p:cond delay="0"/>
                                  </p:stCondLst>
                                  <p:childTnLst>
                                    <p:anim calcmode="lin" valueType="num">
                                      <p:cBhvr additive="base">
                                        <p:cTn id="130" dur="500"/>
                                        <p:tgtEl>
                                          <p:spTgt spid="38928"/>
                                        </p:tgtEl>
                                        <p:attrNameLst>
                                          <p:attrName>ppt_x</p:attrName>
                                        </p:attrNameLst>
                                      </p:cBhvr>
                                      <p:tavLst>
                                        <p:tav tm="0">
                                          <p:val>
                                            <p:strVal val="ppt_x"/>
                                          </p:val>
                                        </p:tav>
                                        <p:tav tm="100000">
                                          <p:val>
                                            <p:strVal val="0-ppt_w/2"/>
                                          </p:val>
                                        </p:tav>
                                      </p:tavLst>
                                    </p:anim>
                                    <p:anim calcmode="lin" valueType="num">
                                      <p:cBhvr additive="base">
                                        <p:cTn id="131" dur="500"/>
                                        <p:tgtEl>
                                          <p:spTgt spid="38928"/>
                                        </p:tgtEl>
                                        <p:attrNameLst>
                                          <p:attrName>ppt_y</p:attrName>
                                        </p:attrNameLst>
                                      </p:cBhvr>
                                      <p:tavLst>
                                        <p:tav tm="0">
                                          <p:val>
                                            <p:strVal val="ppt_y"/>
                                          </p:val>
                                        </p:tav>
                                        <p:tav tm="100000">
                                          <p:val>
                                            <p:strVal val="ppt_y"/>
                                          </p:val>
                                        </p:tav>
                                      </p:tavLst>
                                    </p:anim>
                                    <p:set>
                                      <p:cBhvr>
                                        <p:cTn id="132" dur="1" fill="hold">
                                          <p:stCondLst>
                                            <p:cond delay="499"/>
                                          </p:stCondLst>
                                        </p:cTn>
                                        <p:tgtEl>
                                          <p:spTgt spid="38928"/>
                                        </p:tgtEl>
                                        <p:attrNameLst>
                                          <p:attrName>style.visibility</p:attrName>
                                        </p:attrNameLst>
                                      </p:cBhvr>
                                      <p:to>
                                        <p:strVal val="hidden"/>
                                      </p:to>
                                    </p:set>
                                  </p:childTnLst>
                                </p:cTn>
                              </p:par>
                              <p:par>
                                <p:cTn id="133" presetID="2" presetClass="entr" presetSubtype="2" fill="hold" grpId="0" nodeType="withEffect">
                                  <p:stCondLst>
                                    <p:cond delay="0"/>
                                  </p:stCondLst>
                                  <p:childTnLst>
                                    <p:set>
                                      <p:cBhvr>
                                        <p:cTn id="134" dur="1" fill="hold">
                                          <p:stCondLst>
                                            <p:cond delay="0"/>
                                          </p:stCondLst>
                                        </p:cTn>
                                        <p:tgtEl>
                                          <p:spTgt spid="38933"/>
                                        </p:tgtEl>
                                        <p:attrNameLst>
                                          <p:attrName>style.visibility</p:attrName>
                                        </p:attrNameLst>
                                      </p:cBhvr>
                                      <p:to>
                                        <p:strVal val="visible"/>
                                      </p:to>
                                    </p:set>
                                    <p:anim calcmode="lin" valueType="num">
                                      <p:cBhvr additive="base">
                                        <p:cTn id="135" dur="500" fill="hold"/>
                                        <p:tgtEl>
                                          <p:spTgt spid="38933"/>
                                        </p:tgtEl>
                                        <p:attrNameLst>
                                          <p:attrName>ppt_x</p:attrName>
                                        </p:attrNameLst>
                                      </p:cBhvr>
                                      <p:tavLst>
                                        <p:tav tm="0">
                                          <p:val>
                                            <p:strVal val="1+#ppt_w/2"/>
                                          </p:val>
                                        </p:tav>
                                        <p:tav tm="100000">
                                          <p:val>
                                            <p:strVal val="#ppt_x"/>
                                          </p:val>
                                        </p:tav>
                                      </p:tavLst>
                                    </p:anim>
                                    <p:anim calcmode="lin" valueType="num">
                                      <p:cBhvr additive="base">
                                        <p:cTn id="136" dur="500" fill="hold"/>
                                        <p:tgtEl>
                                          <p:spTgt spid="38933"/>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38915">
                                            <p:txEl>
                                              <p:pRg st="14" end="14"/>
                                            </p:txEl>
                                          </p:spTgt>
                                        </p:tgtEl>
                                        <p:attrNameLst>
                                          <p:attrName>style.visibility</p:attrName>
                                        </p:attrNameLst>
                                      </p:cBhvr>
                                      <p:to>
                                        <p:strVal val="visible"/>
                                      </p:to>
                                    </p:set>
                                    <p:animEffect transition="in" filter="checkerboard(across)">
                                      <p:cBhvr>
                                        <p:cTn id="141" dur="500"/>
                                        <p:tgtEl>
                                          <p:spTgt spid="38915">
                                            <p:txEl>
                                              <p:pRg st="14" end="1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8" fill="hold" nodeType="clickEffect">
                                  <p:stCondLst>
                                    <p:cond delay="0"/>
                                  </p:stCondLst>
                                  <p:childTnLst>
                                    <p:set>
                                      <p:cBhvr>
                                        <p:cTn id="145" dur="1" fill="hold">
                                          <p:stCondLst>
                                            <p:cond delay="0"/>
                                          </p:stCondLst>
                                        </p:cTn>
                                        <p:tgtEl>
                                          <p:spTgt spid="38928"/>
                                        </p:tgtEl>
                                        <p:attrNameLst>
                                          <p:attrName>style.visibility</p:attrName>
                                        </p:attrNameLst>
                                      </p:cBhvr>
                                      <p:to>
                                        <p:strVal val="visible"/>
                                      </p:to>
                                    </p:set>
                                    <p:anim calcmode="lin" valueType="num">
                                      <p:cBhvr additive="base">
                                        <p:cTn id="146" dur="500" fill="hold"/>
                                        <p:tgtEl>
                                          <p:spTgt spid="38928"/>
                                        </p:tgtEl>
                                        <p:attrNameLst>
                                          <p:attrName>ppt_x</p:attrName>
                                        </p:attrNameLst>
                                      </p:cBhvr>
                                      <p:tavLst>
                                        <p:tav tm="0">
                                          <p:val>
                                            <p:strVal val="0-#ppt_w/2"/>
                                          </p:val>
                                        </p:tav>
                                        <p:tav tm="100000">
                                          <p:val>
                                            <p:strVal val="#ppt_x"/>
                                          </p:val>
                                        </p:tav>
                                      </p:tavLst>
                                    </p:anim>
                                    <p:anim calcmode="lin" valueType="num">
                                      <p:cBhvr additive="base">
                                        <p:cTn id="147" dur="500" fill="hold"/>
                                        <p:tgtEl>
                                          <p:spTgt spid="38928"/>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38940"/>
                                        </p:tgtEl>
                                        <p:attrNameLst>
                                          <p:attrName>style.visibility</p:attrName>
                                        </p:attrNameLst>
                                      </p:cBhvr>
                                      <p:to>
                                        <p:strVal val="visible"/>
                                      </p:to>
                                    </p:set>
                                    <p:anim calcmode="lin" valueType="num">
                                      <p:cBhvr additive="base">
                                        <p:cTn id="150" dur="500" fill="hold"/>
                                        <p:tgtEl>
                                          <p:spTgt spid="38940"/>
                                        </p:tgtEl>
                                        <p:attrNameLst>
                                          <p:attrName>ppt_x</p:attrName>
                                        </p:attrNameLst>
                                      </p:cBhvr>
                                      <p:tavLst>
                                        <p:tav tm="0">
                                          <p:val>
                                            <p:strVal val="0-#ppt_w/2"/>
                                          </p:val>
                                        </p:tav>
                                        <p:tav tm="100000">
                                          <p:val>
                                            <p:strVal val="#ppt_x"/>
                                          </p:val>
                                        </p:tav>
                                      </p:tavLst>
                                    </p:anim>
                                    <p:anim calcmode="lin" valueType="num">
                                      <p:cBhvr additive="base">
                                        <p:cTn id="151" dur="500" fill="hold"/>
                                        <p:tgtEl>
                                          <p:spTgt spid="38940"/>
                                        </p:tgtEl>
                                        <p:attrNameLst>
                                          <p:attrName>ppt_y</p:attrName>
                                        </p:attrNameLst>
                                      </p:cBhvr>
                                      <p:tavLst>
                                        <p:tav tm="0">
                                          <p:val>
                                            <p:strVal val="#ppt_y"/>
                                          </p:val>
                                        </p:tav>
                                        <p:tav tm="100000">
                                          <p:val>
                                            <p:strVal val="#ppt_y"/>
                                          </p:val>
                                        </p:tav>
                                      </p:tavLst>
                                    </p:anim>
                                  </p:childTnLst>
                                </p:cTn>
                              </p:par>
                              <p:par>
                                <p:cTn id="152" presetID="1" presetClass="exit" presetSubtype="0" fill="hold" grpId="1" nodeType="withEffect">
                                  <p:stCondLst>
                                    <p:cond delay="0"/>
                                  </p:stCondLst>
                                  <p:childTnLst>
                                    <p:set>
                                      <p:cBhvr>
                                        <p:cTn id="153" dur="1" fill="hold">
                                          <p:stCondLst>
                                            <p:cond delay="0"/>
                                          </p:stCondLst>
                                        </p:cTn>
                                        <p:tgtEl>
                                          <p:spTgt spid="38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0" grpId="1" animBg="1"/>
      <p:bldP spid="38921" grpId="0" animBg="1"/>
      <p:bldP spid="38921" grpId="1" animBg="1"/>
      <p:bldP spid="38926" grpId="0" animBg="1"/>
      <p:bldP spid="38926" grpId="1" animBg="1"/>
      <p:bldP spid="38930" grpId="0" animBg="1"/>
      <p:bldP spid="38930" grpId="1" animBg="1"/>
      <p:bldP spid="38931" grpId="0" animBg="1"/>
      <p:bldP spid="38931" grpId="1" animBg="1"/>
      <p:bldP spid="38925" grpId="0" animBg="1"/>
      <p:bldP spid="38925" grpId="1" animBg="1"/>
      <p:bldP spid="38933" grpId="0" animBg="1"/>
      <p:bldP spid="38933" grpId="1" animBg="1"/>
      <p:bldP spid="38939" grpId="0" animBg="1"/>
      <p:bldP spid="389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2879725" y="3135313"/>
            <a:ext cx="43592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endParaRPr lang="en-US" altLang="en-US" dirty="0">
              <a:solidFill>
                <a:srgbClr val="FF3300"/>
              </a:solidFill>
            </a:endParaRPr>
          </a:p>
        </p:txBody>
      </p:sp>
      <p:sp>
        <p:nvSpPr>
          <p:cNvPr id="211971" name="Text Box 3"/>
          <p:cNvSpPr txBox="1">
            <a:spLocks noChangeArrowheads="1"/>
          </p:cNvSpPr>
          <p:nvPr/>
        </p:nvSpPr>
        <p:spPr bwMode="auto">
          <a:xfrm>
            <a:off x="514241" y="1447800"/>
            <a:ext cx="803296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dirty="0"/>
              <a:t>The </a:t>
            </a:r>
            <a:r>
              <a:rPr lang="en-US" altLang="en-US" dirty="0">
                <a:solidFill>
                  <a:srgbClr val="FF3300"/>
                </a:solidFill>
              </a:rPr>
              <a:t>DTS gate </a:t>
            </a:r>
            <a:r>
              <a:rPr lang="en-US" altLang="en-US" dirty="0" smtClean="0">
                <a:solidFill>
                  <a:srgbClr val="FF3300"/>
                </a:solidFill>
              </a:rPr>
              <a:t>motors </a:t>
            </a:r>
            <a:r>
              <a:rPr lang="en-US" altLang="en-US" dirty="0" smtClean="0"/>
              <a:t>are Designed </a:t>
            </a:r>
            <a:r>
              <a:rPr lang="en-US" altLang="en-US" dirty="0"/>
              <a:t>and </a:t>
            </a:r>
            <a:r>
              <a:rPr lang="en-US" altLang="en-US" dirty="0" smtClean="0"/>
              <a:t>Manufactured </a:t>
            </a:r>
            <a:r>
              <a:rPr lang="en-US" altLang="en-US" dirty="0"/>
              <a:t>locally by </a:t>
            </a:r>
          </a:p>
          <a:p>
            <a:pPr algn="ctr">
              <a:spcBef>
                <a:spcPct val="20000"/>
              </a:spcBef>
            </a:pPr>
            <a:r>
              <a:rPr lang="en-US" altLang="en-US" dirty="0">
                <a:solidFill>
                  <a:srgbClr val="FF3300"/>
                </a:solidFill>
              </a:rPr>
              <a:t>DTS Security Products CC</a:t>
            </a:r>
            <a:r>
              <a:rPr lang="en-US" altLang="en-US" dirty="0"/>
              <a:t> for South African conditions.</a:t>
            </a:r>
          </a:p>
        </p:txBody>
      </p:sp>
      <p:sp>
        <p:nvSpPr>
          <p:cNvPr id="211972" name="Text Box 4"/>
          <p:cNvSpPr txBox="1">
            <a:spLocks noChangeArrowheads="1"/>
          </p:cNvSpPr>
          <p:nvPr/>
        </p:nvSpPr>
        <p:spPr bwMode="auto">
          <a:xfrm>
            <a:off x="1371600" y="3733800"/>
            <a:ext cx="620553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dirty="0"/>
              <a:t>We continue to upgrade our products to meet the </a:t>
            </a:r>
          </a:p>
          <a:p>
            <a:pPr algn="ctr">
              <a:spcBef>
                <a:spcPct val="20000"/>
              </a:spcBef>
            </a:pPr>
            <a:r>
              <a:rPr lang="en-US" altLang="en-US" dirty="0"/>
              <a:t>consumers requirements</a:t>
            </a:r>
          </a:p>
        </p:txBody>
      </p:sp>
    </p:spTree>
  </p:cSld>
  <p:clrMapOvr>
    <a:masterClrMapping/>
  </p:clrMapOvr>
  <mc:AlternateContent xmlns:mc="http://schemas.openxmlformats.org/markup-compatibility/2006">
    <mc:Choice xmlns:p14="http://schemas.microsoft.com/office/powerpoint/2010/main" xmlns="" Requires="p14">
      <p:transition spd="slow" p14:dur="2000" advTm="9000"/>
    </mc:Choice>
    <mc:Fallback>
      <p:transition spd="slow" advTm="9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slide(fromBottom)">
                                      <p:cBhvr>
                                        <p:cTn id="7"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92162"/>
          </a:xfrm>
        </p:spPr>
        <p:txBody>
          <a:bodyPr/>
          <a:lstStyle/>
          <a:p>
            <a:r>
              <a:rPr lang="en-US" altLang="en-US" sz="3600" b="1" u="sng" dirty="0"/>
              <a:t>Auto close function.</a:t>
            </a:r>
          </a:p>
        </p:txBody>
      </p:sp>
      <p:sp>
        <p:nvSpPr>
          <p:cNvPr id="46083" name="Rectangle 3"/>
          <p:cNvSpPr>
            <a:spLocks noGrp="1" noChangeArrowheads="1"/>
          </p:cNvSpPr>
          <p:nvPr>
            <p:ph type="body" idx="1"/>
          </p:nvPr>
        </p:nvSpPr>
        <p:spPr>
          <a:xfrm>
            <a:off x="457200" y="1143000"/>
            <a:ext cx="8229600" cy="4983163"/>
          </a:xfrm>
        </p:spPr>
        <p:txBody>
          <a:bodyPr/>
          <a:lstStyle/>
          <a:p>
            <a:r>
              <a:rPr lang="en-US" altLang="en-US" sz="2000" dirty="0"/>
              <a:t>When auto close is selected (Dipswitch number 3 ON), the gate </a:t>
            </a:r>
            <a:r>
              <a:rPr lang="en-US" altLang="en-US" sz="2000" dirty="0">
                <a:solidFill>
                  <a:srgbClr val="FF3300"/>
                </a:solidFill>
              </a:rPr>
              <a:t>will not</a:t>
            </a:r>
            <a:r>
              <a:rPr lang="en-US" altLang="en-US" sz="2000" dirty="0"/>
              <a:t> remain open in any open </a:t>
            </a:r>
            <a:r>
              <a:rPr lang="en-US" altLang="en-US" sz="2000" dirty="0" smtClean="0"/>
              <a:t>position.</a:t>
            </a:r>
          </a:p>
          <a:p>
            <a:r>
              <a:rPr lang="en-US" altLang="en-US" sz="2000" dirty="0" smtClean="0"/>
              <a:t>When </a:t>
            </a:r>
            <a:r>
              <a:rPr lang="en-US" altLang="en-US" sz="2000" dirty="0"/>
              <a:t>triggered while opening, it will stop and wait for auto close time and close.</a:t>
            </a:r>
          </a:p>
          <a:p>
            <a:r>
              <a:rPr lang="en-US" altLang="en-US" sz="2000" dirty="0"/>
              <a:t>When triggered while closing, it will stop and open immediately.</a:t>
            </a:r>
          </a:p>
          <a:p>
            <a:r>
              <a:rPr lang="en-US" altLang="en-US" sz="2000" dirty="0"/>
              <a:t>In the full open position, it will wait for the auto close time and close.</a:t>
            </a:r>
          </a:p>
          <a:p>
            <a:r>
              <a:rPr lang="en-US" altLang="en-US" sz="2000" dirty="0"/>
              <a:t>Beams </a:t>
            </a:r>
            <a:r>
              <a:rPr lang="en-US" altLang="en-US" sz="2000" b="1" u="sng" dirty="0">
                <a:solidFill>
                  <a:srgbClr val="FF3300"/>
                </a:solidFill>
              </a:rPr>
              <a:t>must be fitted</a:t>
            </a:r>
            <a:r>
              <a:rPr lang="en-US" altLang="en-US" sz="2000" dirty="0"/>
              <a:t> with this function selected.</a:t>
            </a:r>
          </a:p>
          <a:p>
            <a:pPr>
              <a:buFontTx/>
              <a:buNone/>
            </a:pPr>
            <a:r>
              <a:rPr lang="en-US" altLang="en-US" sz="2000" dirty="0"/>
              <a:t>     - This is to avoid an accident from occurring.</a:t>
            </a:r>
          </a:p>
          <a:p>
            <a:pPr>
              <a:buFontTx/>
              <a:buNone/>
            </a:pPr>
            <a:endParaRPr lang="en-US"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4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amond(in)">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diamond(in)">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diamond(in)">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diamond(in)">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diamond(in)">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diamond(in)">
                                      <p:cBhvr>
                                        <p:cTn id="32"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563563"/>
          </a:xfrm>
        </p:spPr>
        <p:txBody>
          <a:bodyPr/>
          <a:lstStyle/>
          <a:p>
            <a:r>
              <a:rPr lang="en-US" altLang="en-US" sz="3600" b="1" u="sng" dirty="0"/>
              <a:t>Pedestrian opening</a:t>
            </a:r>
          </a:p>
        </p:txBody>
      </p:sp>
      <p:sp>
        <p:nvSpPr>
          <p:cNvPr id="40963" name="Rectangle 3"/>
          <p:cNvSpPr>
            <a:spLocks noGrp="1" noChangeArrowheads="1"/>
          </p:cNvSpPr>
          <p:nvPr>
            <p:ph type="body" idx="1"/>
          </p:nvPr>
        </p:nvSpPr>
        <p:spPr>
          <a:xfrm>
            <a:off x="457200" y="609600"/>
            <a:ext cx="8229600" cy="6934200"/>
          </a:xfrm>
        </p:spPr>
        <p:txBody>
          <a:bodyPr/>
          <a:lstStyle/>
          <a:p>
            <a:pPr>
              <a:lnSpc>
                <a:spcPct val="80000"/>
              </a:lnSpc>
            </a:pPr>
            <a:r>
              <a:rPr lang="en-US" altLang="zh-CN" sz="2000" b="1" u="sng" dirty="0">
                <a:ea typeface="宋体" charset="-122"/>
              </a:rPr>
              <a:t>Pedestrian Opening </a:t>
            </a:r>
            <a:r>
              <a:rPr lang="en-US" altLang="zh-CN" sz="2000" dirty="0">
                <a:ea typeface="宋体" charset="-122"/>
              </a:rPr>
              <a:t>(Factory default 1 meter / 10 seconds auto close)</a:t>
            </a:r>
          </a:p>
          <a:p>
            <a:pPr>
              <a:lnSpc>
                <a:spcPct val="80000"/>
              </a:lnSpc>
            </a:pPr>
            <a:r>
              <a:rPr lang="en-US" altLang="zh-CN" sz="2000" dirty="0">
                <a:ea typeface="宋体" charset="-122"/>
              </a:rPr>
              <a:t>Gate must be in close position.</a:t>
            </a:r>
          </a:p>
          <a:p>
            <a:pPr>
              <a:lnSpc>
                <a:spcPct val="80000"/>
              </a:lnSpc>
              <a:buFontTx/>
              <a:buNone/>
            </a:pPr>
            <a:r>
              <a:rPr lang="en-US" altLang="zh-CN" sz="2000" b="1" dirty="0">
                <a:ea typeface="宋体" charset="-122"/>
              </a:rPr>
              <a:t> </a:t>
            </a:r>
            <a:endParaRPr lang="en-US" altLang="zh-CN" sz="2000" dirty="0">
              <a:ea typeface="宋体" charset="-122"/>
            </a:endParaRPr>
          </a:p>
          <a:p>
            <a:pPr>
              <a:lnSpc>
                <a:spcPct val="80000"/>
              </a:lnSpc>
            </a:pPr>
            <a:r>
              <a:rPr lang="en-US" altLang="zh-CN" sz="2000" dirty="0">
                <a:ea typeface="宋体" charset="-122"/>
              </a:rPr>
              <a:t>Switch Dipswitch 1 and 4 ON.</a:t>
            </a:r>
          </a:p>
          <a:p>
            <a:pPr>
              <a:lnSpc>
                <a:spcPct val="80000"/>
              </a:lnSpc>
            </a:pPr>
            <a:endParaRPr lang="en-US" altLang="zh-CN" sz="2000" dirty="0">
              <a:ea typeface="宋体" charset="-122"/>
            </a:endParaRPr>
          </a:p>
          <a:p>
            <a:pPr>
              <a:lnSpc>
                <a:spcPct val="80000"/>
              </a:lnSpc>
            </a:pPr>
            <a:r>
              <a:rPr lang="en-US" altLang="zh-CN" sz="2000" u="sng" dirty="0">
                <a:ea typeface="宋体" charset="-122"/>
              </a:rPr>
              <a:t>All</a:t>
            </a:r>
            <a:r>
              <a:rPr lang="en-US" altLang="zh-CN" sz="2000" dirty="0">
                <a:ea typeface="宋体" charset="-122"/>
              </a:rPr>
              <a:t> other dipswitches </a:t>
            </a:r>
            <a:r>
              <a:rPr lang="en-US" altLang="zh-CN" sz="2000" b="1" u="sng" dirty="0">
                <a:solidFill>
                  <a:srgbClr val="FF3300"/>
                </a:solidFill>
                <a:ea typeface="宋体" charset="-122"/>
              </a:rPr>
              <a:t>must</a:t>
            </a:r>
            <a:r>
              <a:rPr lang="en-US" altLang="zh-CN" sz="2000" dirty="0">
                <a:ea typeface="宋体" charset="-122"/>
              </a:rPr>
              <a:t> be in the OFF position.</a:t>
            </a:r>
          </a:p>
          <a:p>
            <a:pPr>
              <a:lnSpc>
                <a:spcPct val="80000"/>
              </a:lnSpc>
              <a:buFontTx/>
              <a:buNone/>
            </a:pPr>
            <a:r>
              <a:rPr lang="en-US" altLang="zh-CN" sz="2000" dirty="0">
                <a:ea typeface="宋体" charset="-122"/>
              </a:rPr>
              <a:t>     (Except no. 2, if gate closes to the right, then no. 2 stays on).</a:t>
            </a:r>
          </a:p>
          <a:p>
            <a:pPr>
              <a:lnSpc>
                <a:spcPct val="80000"/>
              </a:lnSpc>
            </a:pPr>
            <a:r>
              <a:rPr lang="en-US" altLang="zh-CN" sz="2000" dirty="0">
                <a:ea typeface="宋体" charset="-122"/>
              </a:rPr>
              <a:t>Press &amp; Release </a:t>
            </a:r>
            <a:r>
              <a:rPr lang="en-US" altLang="zh-CN" sz="2000" dirty="0" smtClean="0">
                <a:ea typeface="宋体" charset="-122"/>
              </a:rPr>
              <a:t>TEST/SET </a:t>
            </a:r>
            <a:r>
              <a:rPr lang="en-US" altLang="zh-CN" sz="2000" dirty="0">
                <a:ea typeface="宋体" charset="-122"/>
              </a:rPr>
              <a:t>Button. </a:t>
            </a:r>
          </a:p>
          <a:p>
            <a:pPr>
              <a:lnSpc>
                <a:spcPct val="80000"/>
              </a:lnSpc>
              <a:buFontTx/>
              <a:buNone/>
            </a:pPr>
            <a:endParaRPr lang="en-US" altLang="zh-CN" sz="2000" dirty="0">
              <a:ea typeface="宋体" charset="-122"/>
            </a:endParaRPr>
          </a:p>
          <a:p>
            <a:pPr>
              <a:lnSpc>
                <a:spcPct val="80000"/>
              </a:lnSpc>
            </a:pPr>
            <a:r>
              <a:rPr lang="en-US" altLang="zh-CN" sz="2000" dirty="0">
                <a:ea typeface="宋体" charset="-122"/>
              </a:rPr>
              <a:t>Gate will open. </a:t>
            </a:r>
          </a:p>
          <a:p>
            <a:pPr>
              <a:lnSpc>
                <a:spcPct val="80000"/>
              </a:lnSpc>
            </a:pPr>
            <a:r>
              <a:rPr lang="en-US" altLang="zh-CN" sz="2000" dirty="0">
                <a:ea typeface="宋体" charset="-122"/>
              </a:rPr>
              <a:t>Press &amp; release </a:t>
            </a:r>
            <a:r>
              <a:rPr lang="en-US" altLang="zh-CN" sz="2000" dirty="0" smtClean="0">
                <a:ea typeface="宋体" charset="-122"/>
              </a:rPr>
              <a:t>TEST/SET </a:t>
            </a:r>
            <a:r>
              <a:rPr lang="en-US" altLang="zh-CN" sz="2000" dirty="0">
                <a:ea typeface="宋体" charset="-122"/>
              </a:rPr>
              <a:t>button to stop gate at required pedestrian opening distance.</a:t>
            </a:r>
          </a:p>
          <a:p>
            <a:pPr>
              <a:lnSpc>
                <a:spcPct val="80000"/>
              </a:lnSpc>
            </a:pPr>
            <a:r>
              <a:rPr lang="en-US" altLang="zh-CN" sz="2000" dirty="0">
                <a:ea typeface="宋体" charset="-122"/>
              </a:rPr>
              <a:t>Press &amp; Hold </a:t>
            </a:r>
            <a:r>
              <a:rPr lang="en-US" altLang="zh-CN" sz="2000" dirty="0" smtClean="0">
                <a:ea typeface="宋体" charset="-122"/>
              </a:rPr>
              <a:t>TEST/SET </a:t>
            </a:r>
            <a:r>
              <a:rPr lang="en-US" altLang="zh-CN" sz="2000" dirty="0">
                <a:ea typeface="宋体" charset="-122"/>
              </a:rPr>
              <a:t>button to program auto close time required.</a:t>
            </a:r>
          </a:p>
          <a:p>
            <a:pPr>
              <a:lnSpc>
                <a:spcPct val="80000"/>
              </a:lnSpc>
            </a:pPr>
            <a:r>
              <a:rPr lang="en-US" altLang="zh-CN" sz="2000" dirty="0">
                <a:ea typeface="宋体" charset="-122"/>
              </a:rPr>
              <a:t>Control card will Beep (1 Beep = 1 Sec) </a:t>
            </a:r>
          </a:p>
          <a:p>
            <a:pPr>
              <a:lnSpc>
                <a:spcPct val="80000"/>
              </a:lnSpc>
            </a:pPr>
            <a:r>
              <a:rPr lang="en-US" altLang="zh-CN" sz="2000" dirty="0">
                <a:ea typeface="宋体" charset="-122"/>
              </a:rPr>
              <a:t>Maximum 120 seconds. (2 minutes).</a:t>
            </a:r>
          </a:p>
          <a:p>
            <a:pPr>
              <a:lnSpc>
                <a:spcPct val="80000"/>
              </a:lnSpc>
            </a:pPr>
            <a:r>
              <a:rPr lang="en-US" altLang="zh-CN" sz="2000" dirty="0">
                <a:ea typeface="宋体" charset="-122"/>
              </a:rPr>
              <a:t>Release </a:t>
            </a:r>
            <a:r>
              <a:rPr lang="en-US" altLang="zh-CN" sz="2000" dirty="0" smtClean="0">
                <a:ea typeface="宋体" charset="-122"/>
              </a:rPr>
              <a:t>TEST/SET </a:t>
            </a:r>
            <a:r>
              <a:rPr lang="en-US" altLang="zh-CN" sz="2000" dirty="0">
                <a:ea typeface="宋体" charset="-122"/>
              </a:rPr>
              <a:t>button at required pedestrian auto close time. </a:t>
            </a:r>
          </a:p>
          <a:p>
            <a:pPr>
              <a:lnSpc>
                <a:spcPct val="80000"/>
              </a:lnSpc>
            </a:pPr>
            <a:r>
              <a:rPr lang="en-US" altLang="zh-CN" sz="2000" dirty="0">
                <a:ea typeface="宋体" charset="-122"/>
              </a:rPr>
              <a:t>Switch Dipswitch 1 and 4 OFF.</a:t>
            </a:r>
          </a:p>
          <a:p>
            <a:pPr>
              <a:lnSpc>
                <a:spcPct val="80000"/>
              </a:lnSpc>
            </a:pPr>
            <a:r>
              <a:rPr lang="en-US" altLang="zh-CN" sz="2000" dirty="0">
                <a:ea typeface="宋体" charset="-122"/>
              </a:rPr>
              <a:t>Gate will close and give 2 beeps to confirm, program complete.</a:t>
            </a:r>
          </a:p>
          <a:p>
            <a:pPr>
              <a:lnSpc>
                <a:spcPct val="80000"/>
              </a:lnSpc>
            </a:pPr>
            <a:r>
              <a:rPr lang="en-US" altLang="zh-CN" sz="2000" b="1" u="sng" dirty="0">
                <a:solidFill>
                  <a:srgbClr val="FF3300"/>
                </a:solidFill>
                <a:ea typeface="宋体" charset="-122"/>
              </a:rPr>
              <a:t>Do not</a:t>
            </a:r>
            <a:r>
              <a:rPr lang="en-US" altLang="zh-CN" sz="2000" dirty="0">
                <a:ea typeface="宋体" charset="-122"/>
              </a:rPr>
              <a:t> switch dipswitch number 4 back ON.</a:t>
            </a:r>
          </a:p>
          <a:p>
            <a:pPr>
              <a:lnSpc>
                <a:spcPct val="80000"/>
              </a:lnSpc>
            </a:pPr>
            <a:endParaRPr lang="en-US" altLang="en-US" sz="2000" dirty="0"/>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1447800"/>
            <a:ext cx="1533525" cy="909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65" name="Line 5"/>
          <p:cNvSpPr>
            <a:spLocks noChangeShapeType="1"/>
          </p:cNvSpPr>
          <p:nvPr/>
        </p:nvSpPr>
        <p:spPr bwMode="auto">
          <a:xfrm flipH="1" flipV="1">
            <a:off x="2971800" y="1600200"/>
            <a:ext cx="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67" name="Line 7"/>
          <p:cNvSpPr>
            <a:spLocks noChangeShapeType="1"/>
          </p:cNvSpPr>
          <p:nvPr/>
        </p:nvSpPr>
        <p:spPr bwMode="auto">
          <a:xfrm>
            <a:off x="3657600" y="2057400"/>
            <a:ext cx="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71" name="Line 11"/>
          <p:cNvSpPr>
            <a:spLocks noChangeShapeType="1"/>
          </p:cNvSpPr>
          <p:nvPr/>
        </p:nvSpPr>
        <p:spPr bwMode="auto">
          <a:xfrm flipV="1">
            <a:off x="3276600" y="3276600"/>
            <a:ext cx="0" cy="762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4097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2133600"/>
            <a:ext cx="457200" cy="198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74"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524000"/>
            <a:ext cx="3810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75" name="Line 15"/>
          <p:cNvSpPr>
            <a:spLocks noChangeShapeType="1"/>
          </p:cNvSpPr>
          <p:nvPr/>
        </p:nvSpPr>
        <p:spPr bwMode="auto">
          <a:xfrm>
            <a:off x="2971800" y="1600200"/>
            <a:ext cx="32766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76" name="Line 16"/>
          <p:cNvSpPr>
            <a:spLocks noChangeShapeType="1"/>
          </p:cNvSpPr>
          <p:nvPr/>
        </p:nvSpPr>
        <p:spPr bwMode="auto">
          <a:xfrm>
            <a:off x="3657600" y="2209800"/>
            <a:ext cx="26670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78" name="Line 18"/>
          <p:cNvSpPr>
            <a:spLocks noChangeShapeType="1"/>
          </p:cNvSpPr>
          <p:nvPr/>
        </p:nvSpPr>
        <p:spPr bwMode="auto">
          <a:xfrm flipH="1">
            <a:off x="6019800" y="1600200"/>
            <a:ext cx="228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79" name="Line 19"/>
          <p:cNvSpPr>
            <a:spLocks noChangeShapeType="1"/>
          </p:cNvSpPr>
          <p:nvPr/>
        </p:nvSpPr>
        <p:spPr bwMode="auto">
          <a:xfrm flipH="1">
            <a:off x="6019800" y="2209800"/>
            <a:ext cx="228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grpSp>
        <p:nvGrpSpPr>
          <p:cNvPr id="40992" name="Group 32"/>
          <p:cNvGrpSpPr>
            <a:grpSpLocks/>
          </p:cNvGrpSpPr>
          <p:nvPr/>
        </p:nvGrpSpPr>
        <p:grpSpPr bwMode="auto">
          <a:xfrm>
            <a:off x="4419600" y="990600"/>
            <a:ext cx="609600" cy="304800"/>
            <a:chOff x="1680" y="1824"/>
            <a:chExt cx="576" cy="336"/>
          </a:xfrm>
        </p:grpSpPr>
        <p:sp>
          <p:nvSpPr>
            <p:cNvPr id="40993" name="Line 33"/>
            <p:cNvSpPr>
              <a:spLocks noChangeShapeType="1"/>
            </p:cNvSpPr>
            <p:nvPr/>
          </p:nvSpPr>
          <p:spPr bwMode="auto">
            <a:xfrm flipH="1">
              <a:off x="1872" y="1872"/>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94" name="Line 34"/>
            <p:cNvSpPr>
              <a:spLocks noChangeShapeType="1"/>
            </p:cNvSpPr>
            <p:nvPr/>
          </p:nvSpPr>
          <p:spPr bwMode="auto">
            <a:xfrm>
              <a:off x="1872" y="2112"/>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95" name="Line 35"/>
            <p:cNvSpPr>
              <a:spLocks noChangeShapeType="1"/>
            </p:cNvSpPr>
            <p:nvPr/>
          </p:nvSpPr>
          <p:spPr bwMode="auto">
            <a:xfrm flipH="1">
              <a:off x="2064" y="1824"/>
              <a:ext cx="192"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96" name="Line 36"/>
            <p:cNvSpPr>
              <a:spLocks noChangeShapeType="1"/>
            </p:cNvSpPr>
            <p:nvPr/>
          </p:nvSpPr>
          <p:spPr bwMode="auto">
            <a:xfrm>
              <a:off x="2064" y="2112"/>
              <a:ext cx="192"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0997" name="Rectangle 37"/>
            <p:cNvSpPr>
              <a:spLocks noChangeArrowheads="1"/>
            </p:cNvSpPr>
            <p:nvPr/>
          </p:nvSpPr>
          <p:spPr bwMode="auto">
            <a:xfrm>
              <a:off x="1680" y="1872"/>
              <a:ext cx="19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grpSp>
      <p:pic>
        <p:nvPicPr>
          <p:cNvPr id="24" name="Picture 23" descr="IMG-20181120-WA.jpg"/>
          <p:cNvPicPr>
            <a:picLocks noChangeAspect="1"/>
          </p:cNvPicPr>
          <p:nvPr/>
        </p:nvPicPr>
        <p:blipFill>
          <a:blip r:embed="rId4" cstate="print"/>
          <a:stretch>
            <a:fillRect/>
          </a:stretch>
        </p:blipFill>
        <p:spPr>
          <a:xfrm>
            <a:off x="5105400" y="2971800"/>
            <a:ext cx="1104900" cy="866775"/>
          </a:xfrm>
          <a:prstGeom prst="rect">
            <a:avLst/>
          </a:prstGeom>
        </p:spPr>
      </p:pic>
      <p:sp>
        <p:nvSpPr>
          <p:cNvPr id="40970" name="Line 10"/>
          <p:cNvSpPr>
            <a:spLocks noChangeShapeType="1"/>
          </p:cNvSpPr>
          <p:nvPr/>
        </p:nvSpPr>
        <p:spPr bwMode="auto">
          <a:xfrm>
            <a:off x="3276600" y="3352800"/>
            <a:ext cx="25908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5" name="Rectangle 39"/>
          <p:cNvSpPr>
            <a:spLocks noChangeArrowheads="1"/>
          </p:cNvSpPr>
          <p:nvPr/>
        </p:nvSpPr>
        <p:spPr bwMode="auto">
          <a:xfrm>
            <a:off x="4724400" y="1069622"/>
            <a:ext cx="2209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5000" advTm="76000"/>
    </mc:Choice>
    <mc:Fallback>
      <p:transition spd="slow" advTm="76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edg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edge">
                                      <p:cBhvr>
                                        <p:cTn id="12" dur="500"/>
                                        <p:tgtEl>
                                          <p:spTgt spid="4096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09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Effect transition="in" filter="wedge">
                                      <p:cBhvr>
                                        <p:cTn id="21" dur="500"/>
                                        <p:tgtEl>
                                          <p:spTgt spid="4096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0964"/>
                                        </p:tgtEl>
                                        <p:attrNameLst>
                                          <p:attrName>style.visibility</p:attrName>
                                        </p:attrNameLst>
                                      </p:cBhvr>
                                      <p:to>
                                        <p:strVal val="visible"/>
                                      </p:to>
                                    </p:set>
                                    <p:animEffect transition="in" filter="dissolve">
                                      <p:cBhvr>
                                        <p:cTn id="24" dur="500"/>
                                        <p:tgtEl>
                                          <p:spTgt spid="409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0974"/>
                                        </p:tgtEl>
                                        <p:attrNameLst>
                                          <p:attrName>style.visibility</p:attrName>
                                        </p:attrNameLst>
                                      </p:cBhvr>
                                      <p:to>
                                        <p:strVal val="visible"/>
                                      </p:to>
                                    </p:set>
                                    <p:anim calcmode="lin" valueType="num">
                                      <p:cBhvr additive="base">
                                        <p:cTn id="29" dur="500" fill="hold"/>
                                        <p:tgtEl>
                                          <p:spTgt spid="40974"/>
                                        </p:tgtEl>
                                        <p:attrNameLst>
                                          <p:attrName>ppt_x</p:attrName>
                                        </p:attrNameLst>
                                      </p:cBhvr>
                                      <p:tavLst>
                                        <p:tav tm="0">
                                          <p:val>
                                            <p:strVal val="0-#ppt_w/2"/>
                                          </p:val>
                                        </p:tav>
                                        <p:tav tm="100000">
                                          <p:val>
                                            <p:strVal val="#ppt_x"/>
                                          </p:val>
                                        </p:tav>
                                      </p:tavLst>
                                    </p:anim>
                                    <p:anim calcmode="lin" valueType="num">
                                      <p:cBhvr additive="base">
                                        <p:cTn id="30" dur="500" fill="hold"/>
                                        <p:tgtEl>
                                          <p:spTgt spid="4097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75"/>
                                        </p:tgtEl>
                                        <p:attrNameLst>
                                          <p:attrName>style.visibility</p:attrName>
                                        </p:attrNameLst>
                                      </p:cBhvr>
                                      <p:to>
                                        <p:strVal val="visible"/>
                                      </p:to>
                                    </p:set>
                                    <p:anim calcmode="lin" valueType="num">
                                      <p:cBhvr additive="base">
                                        <p:cTn id="33" dur="500" fill="hold"/>
                                        <p:tgtEl>
                                          <p:spTgt spid="40975"/>
                                        </p:tgtEl>
                                        <p:attrNameLst>
                                          <p:attrName>ppt_x</p:attrName>
                                        </p:attrNameLst>
                                      </p:cBhvr>
                                      <p:tavLst>
                                        <p:tav tm="0">
                                          <p:val>
                                            <p:strVal val="0-#ppt_w/2"/>
                                          </p:val>
                                        </p:tav>
                                        <p:tav tm="100000">
                                          <p:val>
                                            <p:strVal val="#ppt_x"/>
                                          </p:val>
                                        </p:tav>
                                      </p:tavLst>
                                    </p:anim>
                                    <p:anim calcmode="lin" valueType="num">
                                      <p:cBhvr additive="base">
                                        <p:cTn id="34" dur="500" fill="hold"/>
                                        <p:tgtEl>
                                          <p:spTgt spid="4097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65"/>
                                        </p:tgtEl>
                                        <p:attrNameLst>
                                          <p:attrName>style.visibility</p:attrName>
                                        </p:attrNameLst>
                                      </p:cBhvr>
                                      <p:to>
                                        <p:strVal val="visible"/>
                                      </p:to>
                                    </p:set>
                                    <p:anim calcmode="lin" valueType="num">
                                      <p:cBhvr additive="base">
                                        <p:cTn id="37" dur="500" fill="hold"/>
                                        <p:tgtEl>
                                          <p:spTgt spid="40965"/>
                                        </p:tgtEl>
                                        <p:attrNameLst>
                                          <p:attrName>ppt_x</p:attrName>
                                        </p:attrNameLst>
                                      </p:cBhvr>
                                      <p:tavLst>
                                        <p:tav tm="0">
                                          <p:val>
                                            <p:strVal val="0-#ppt_w/2"/>
                                          </p:val>
                                        </p:tav>
                                        <p:tav tm="100000">
                                          <p:val>
                                            <p:strVal val="#ppt_x"/>
                                          </p:val>
                                        </p:tav>
                                      </p:tavLst>
                                    </p:anim>
                                    <p:anim calcmode="lin" valueType="num">
                                      <p:cBhvr additive="base">
                                        <p:cTn id="3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0973"/>
                                        </p:tgtEl>
                                        <p:attrNameLst>
                                          <p:attrName>style.visibility</p:attrName>
                                        </p:attrNameLst>
                                      </p:cBhvr>
                                      <p:to>
                                        <p:strVal val="visible"/>
                                      </p:to>
                                    </p:set>
                                    <p:anim calcmode="lin" valueType="num">
                                      <p:cBhvr additive="base">
                                        <p:cTn id="43" dur="500" fill="hold"/>
                                        <p:tgtEl>
                                          <p:spTgt spid="40973"/>
                                        </p:tgtEl>
                                        <p:attrNameLst>
                                          <p:attrName>ppt_x</p:attrName>
                                        </p:attrNameLst>
                                      </p:cBhvr>
                                      <p:tavLst>
                                        <p:tav tm="0">
                                          <p:val>
                                            <p:strVal val="0-#ppt_w/2"/>
                                          </p:val>
                                        </p:tav>
                                        <p:tav tm="100000">
                                          <p:val>
                                            <p:strVal val="#ppt_x"/>
                                          </p:val>
                                        </p:tav>
                                      </p:tavLst>
                                    </p:anim>
                                    <p:anim calcmode="lin" valueType="num">
                                      <p:cBhvr additive="base">
                                        <p:cTn id="44" dur="500" fill="hold"/>
                                        <p:tgtEl>
                                          <p:spTgt spid="4097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967"/>
                                        </p:tgtEl>
                                        <p:attrNameLst>
                                          <p:attrName>style.visibility</p:attrName>
                                        </p:attrNameLst>
                                      </p:cBhvr>
                                      <p:to>
                                        <p:strVal val="visible"/>
                                      </p:to>
                                    </p:set>
                                    <p:anim calcmode="lin" valueType="num">
                                      <p:cBhvr additive="base">
                                        <p:cTn id="47" dur="500" fill="hold"/>
                                        <p:tgtEl>
                                          <p:spTgt spid="40967"/>
                                        </p:tgtEl>
                                        <p:attrNameLst>
                                          <p:attrName>ppt_x</p:attrName>
                                        </p:attrNameLst>
                                      </p:cBhvr>
                                      <p:tavLst>
                                        <p:tav tm="0">
                                          <p:val>
                                            <p:strVal val="0-#ppt_w/2"/>
                                          </p:val>
                                        </p:tav>
                                        <p:tav tm="100000">
                                          <p:val>
                                            <p:strVal val="#ppt_x"/>
                                          </p:val>
                                        </p:tav>
                                      </p:tavLst>
                                    </p:anim>
                                    <p:anim calcmode="lin" valueType="num">
                                      <p:cBhvr additive="base">
                                        <p:cTn id="48" dur="500" fill="hold"/>
                                        <p:tgtEl>
                                          <p:spTgt spid="4096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976"/>
                                        </p:tgtEl>
                                        <p:attrNameLst>
                                          <p:attrName>style.visibility</p:attrName>
                                        </p:attrNameLst>
                                      </p:cBhvr>
                                      <p:to>
                                        <p:strVal val="visible"/>
                                      </p:to>
                                    </p:set>
                                    <p:anim calcmode="lin" valueType="num">
                                      <p:cBhvr additive="base">
                                        <p:cTn id="51" dur="500" fill="hold"/>
                                        <p:tgtEl>
                                          <p:spTgt spid="40976"/>
                                        </p:tgtEl>
                                        <p:attrNameLst>
                                          <p:attrName>ppt_x</p:attrName>
                                        </p:attrNameLst>
                                      </p:cBhvr>
                                      <p:tavLst>
                                        <p:tav tm="0">
                                          <p:val>
                                            <p:strVal val="0-#ppt_w/2"/>
                                          </p:val>
                                        </p:tav>
                                        <p:tav tm="100000">
                                          <p:val>
                                            <p:strVal val="#ppt_x"/>
                                          </p:val>
                                        </p:tav>
                                      </p:tavLst>
                                    </p:anim>
                                    <p:anim calcmode="lin" valueType="num">
                                      <p:cBhvr additive="base">
                                        <p:cTn id="52" dur="500" fill="hold"/>
                                        <p:tgtEl>
                                          <p:spTgt spid="4097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nodeType="clickEffect">
                                  <p:stCondLst>
                                    <p:cond delay="0"/>
                                  </p:stCondLst>
                                  <p:childTnLst>
                                    <p:set>
                                      <p:cBhvr>
                                        <p:cTn id="56" dur="1" fill="hold">
                                          <p:stCondLst>
                                            <p:cond delay="0"/>
                                          </p:stCondLst>
                                        </p:cTn>
                                        <p:tgtEl>
                                          <p:spTgt spid="40963">
                                            <p:txEl>
                                              <p:pRg st="5" end="5"/>
                                            </p:txEl>
                                          </p:spTgt>
                                        </p:tgtEl>
                                        <p:attrNameLst>
                                          <p:attrName>style.visibility</p:attrName>
                                        </p:attrNameLst>
                                      </p:cBhvr>
                                      <p:to>
                                        <p:strVal val="visible"/>
                                      </p:to>
                                    </p:set>
                                    <p:animEffect transition="in" filter="wedge">
                                      <p:cBhvr>
                                        <p:cTn id="57" dur="500"/>
                                        <p:tgtEl>
                                          <p:spTgt spid="4096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nodeType="clickEffect">
                                  <p:stCondLst>
                                    <p:cond delay="0"/>
                                  </p:stCondLst>
                                  <p:childTnLst>
                                    <p:set>
                                      <p:cBhvr>
                                        <p:cTn id="61" dur="1" fill="hold">
                                          <p:stCondLst>
                                            <p:cond delay="0"/>
                                          </p:stCondLst>
                                        </p:cTn>
                                        <p:tgtEl>
                                          <p:spTgt spid="40963">
                                            <p:txEl>
                                              <p:pRg st="6" end="6"/>
                                            </p:txEl>
                                          </p:spTgt>
                                        </p:tgtEl>
                                        <p:attrNameLst>
                                          <p:attrName>style.visibility</p:attrName>
                                        </p:attrNameLst>
                                      </p:cBhvr>
                                      <p:to>
                                        <p:strVal val="visible"/>
                                      </p:to>
                                    </p:set>
                                    <p:animEffect transition="in" filter="wedge">
                                      <p:cBhvr>
                                        <p:cTn id="62" dur="500"/>
                                        <p:tgtEl>
                                          <p:spTgt spid="4096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nodeType="clickEffect">
                                  <p:stCondLst>
                                    <p:cond delay="0"/>
                                  </p:stCondLst>
                                  <p:childTnLst>
                                    <p:set>
                                      <p:cBhvr>
                                        <p:cTn id="66" dur="1" fill="hold">
                                          <p:stCondLst>
                                            <p:cond delay="0"/>
                                          </p:stCondLst>
                                        </p:cTn>
                                        <p:tgtEl>
                                          <p:spTgt spid="40963">
                                            <p:txEl>
                                              <p:pRg st="7" end="7"/>
                                            </p:txEl>
                                          </p:spTgt>
                                        </p:tgtEl>
                                        <p:attrNameLst>
                                          <p:attrName>style.visibility</p:attrName>
                                        </p:attrNameLst>
                                      </p:cBhvr>
                                      <p:to>
                                        <p:strVal val="visible"/>
                                      </p:to>
                                    </p:set>
                                    <p:animEffect transition="in" filter="wedge">
                                      <p:cBhvr>
                                        <p:cTn id="67" dur="500"/>
                                        <p:tgtEl>
                                          <p:spTgt spid="40963">
                                            <p:txEl>
                                              <p:pRg st="7" end="7"/>
                                            </p:txEl>
                                          </p:spTgt>
                                        </p:tgtEl>
                                      </p:cBhvr>
                                    </p:animEffect>
                                  </p:childTnLst>
                                </p:cTn>
                              </p:par>
                              <p:par>
                                <p:cTn id="68" presetID="2" presetClass="entr" presetSubtype="4"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0970"/>
                                        </p:tgtEl>
                                        <p:attrNameLst>
                                          <p:attrName>style.visibility</p:attrName>
                                        </p:attrNameLst>
                                      </p:cBhvr>
                                      <p:to>
                                        <p:strVal val="visible"/>
                                      </p:to>
                                    </p:set>
                                    <p:anim calcmode="lin" valueType="num">
                                      <p:cBhvr additive="base">
                                        <p:cTn id="76" dur="500" fill="hold"/>
                                        <p:tgtEl>
                                          <p:spTgt spid="40970"/>
                                        </p:tgtEl>
                                        <p:attrNameLst>
                                          <p:attrName>ppt_x</p:attrName>
                                        </p:attrNameLst>
                                      </p:cBhvr>
                                      <p:tavLst>
                                        <p:tav tm="0">
                                          <p:val>
                                            <p:strVal val="0-#ppt_w/2"/>
                                          </p:val>
                                        </p:tav>
                                        <p:tav tm="100000">
                                          <p:val>
                                            <p:strVal val="#ppt_x"/>
                                          </p:val>
                                        </p:tav>
                                      </p:tavLst>
                                    </p:anim>
                                    <p:anim calcmode="lin" valueType="num">
                                      <p:cBhvr additive="base">
                                        <p:cTn id="77" dur="500" fill="hold"/>
                                        <p:tgtEl>
                                          <p:spTgt spid="40970"/>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40971"/>
                                        </p:tgtEl>
                                        <p:attrNameLst>
                                          <p:attrName>style.visibility</p:attrName>
                                        </p:attrNameLst>
                                      </p:cBhvr>
                                      <p:to>
                                        <p:strVal val="visible"/>
                                      </p:to>
                                    </p:set>
                                    <p:anim calcmode="lin" valueType="num">
                                      <p:cBhvr additive="base">
                                        <p:cTn id="80" dur="500" fill="hold"/>
                                        <p:tgtEl>
                                          <p:spTgt spid="40971"/>
                                        </p:tgtEl>
                                        <p:attrNameLst>
                                          <p:attrName>ppt_x</p:attrName>
                                        </p:attrNameLst>
                                      </p:cBhvr>
                                      <p:tavLst>
                                        <p:tav tm="0">
                                          <p:val>
                                            <p:strVal val="0-#ppt_w/2"/>
                                          </p:val>
                                        </p:tav>
                                        <p:tav tm="100000">
                                          <p:val>
                                            <p:strVal val="#ppt_x"/>
                                          </p:val>
                                        </p:tav>
                                      </p:tavLst>
                                    </p:anim>
                                    <p:anim calcmode="lin" valueType="num">
                                      <p:cBhvr additive="base">
                                        <p:cTn id="81" dur="500" fill="hold"/>
                                        <p:tgtEl>
                                          <p:spTgt spid="40971"/>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40970"/>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4097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nodeType="clickEffect">
                                  <p:stCondLst>
                                    <p:cond delay="0"/>
                                  </p:stCondLst>
                                  <p:childTnLst>
                                    <p:set>
                                      <p:cBhvr>
                                        <p:cTn id="91" dur="1" fill="hold">
                                          <p:stCondLst>
                                            <p:cond delay="0"/>
                                          </p:stCondLst>
                                        </p:cTn>
                                        <p:tgtEl>
                                          <p:spTgt spid="40963">
                                            <p:txEl>
                                              <p:pRg st="9" end="9"/>
                                            </p:txEl>
                                          </p:spTgt>
                                        </p:tgtEl>
                                        <p:attrNameLst>
                                          <p:attrName>style.visibility</p:attrName>
                                        </p:attrNameLst>
                                      </p:cBhvr>
                                      <p:to>
                                        <p:strVal val="visible"/>
                                      </p:to>
                                    </p:set>
                                    <p:animEffect transition="in" filter="wedge">
                                      <p:cBhvr>
                                        <p:cTn id="92" dur="500"/>
                                        <p:tgtEl>
                                          <p:spTgt spid="4096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nodeType="clickEffect">
                                  <p:stCondLst>
                                    <p:cond delay="0"/>
                                  </p:stCondLst>
                                  <p:childTnLst>
                                    <p:set>
                                      <p:cBhvr>
                                        <p:cTn id="96" dur="1" fill="hold">
                                          <p:stCondLst>
                                            <p:cond delay="0"/>
                                          </p:stCondLst>
                                        </p:cTn>
                                        <p:tgtEl>
                                          <p:spTgt spid="40963">
                                            <p:txEl>
                                              <p:pRg st="10" end="10"/>
                                            </p:txEl>
                                          </p:spTgt>
                                        </p:tgtEl>
                                        <p:attrNameLst>
                                          <p:attrName>style.visibility</p:attrName>
                                        </p:attrNameLst>
                                      </p:cBhvr>
                                      <p:to>
                                        <p:strVal val="visible"/>
                                      </p:to>
                                    </p:set>
                                    <p:animEffect transition="in" filter="wedge">
                                      <p:cBhvr>
                                        <p:cTn id="97" dur="500"/>
                                        <p:tgtEl>
                                          <p:spTgt spid="40963">
                                            <p:txEl>
                                              <p:pRg st="10" end="10"/>
                                            </p:txEl>
                                          </p:spTgt>
                                        </p:tgtEl>
                                      </p:cBhvr>
                                    </p:animEffect>
                                  </p:childTnLst>
                                </p:cTn>
                              </p:par>
                              <p:par>
                                <p:cTn id="98" presetID="2" presetClass="entr" presetSubtype="8" fill="hold" grpId="2" nodeType="withEffect">
                                  <p:stCondLst>
                                    <p:cond delay="0"/>
                                  </p:stCondLst>
                                  <p:childTnLst>
                                    <p:set>
                                      <p:cBhvr>
                                        <p:cTn id="99" dur="1" fill="hold">
                                          <p:stCondLst>
                                            <p:cond delay="0"/>
                                          </p:stCondLst>
                                        </p:cTn>
                                        <p:tgtEl>
                                          <p:spTgt spid="40970"/>
                                        </p:tgtEl>
                                        <p:attrNameLst>
                                          <p:attrName>style.visibility</p:attrName>
                                        </p:attrNameLst>
                                      </p:cBhvr>
                                      <p:to>
                                        <p:strVal val="visible"/>
                                      </p:to>
                                    </p:set>
                                    <p:anim calcmode="lin" valueType="num">
                                      <p:cBhvr additive="base">
                                        <p:cTn id="100" dur="500" fill="hold"/>
                                        <p:tgtEl>
                                          <p:spTgt spid="40970"/>
                                        </p:tgtEl>
                                        <p:attrNameLst>
                                          <p:attrName>ppt_x</p:attrName>
                                        </p:attrNameLst>
                                      </p:cBhvr>
                                      <p:tavLst>
                                        <p:tav tm="0">
                                          <p:val>
                                            <p:strVal val="0-#ppt_w/2"/>
                                          </p:val>
                                        </p:tav>
                                        <p:tav tm="100000">
                                          <p:val>
                                            <p:strVal val="#ppt_x"/>
                                          </p:val>
                                        </p:tav>
                                      </p:tavLst>
                                    </p:anim>
                                    <p:anim calcmode="lin" valueType="num">
                                      <p:cBhvr additive="base">
                                        <p:cTn id="101" dur="500" fill="hold"/>
                                        <p:tgtEl>
                                          <p:spTgt spid="40970"/>
                                        </p:tgtEl>
                                        <p:attrNameLst>
                                          <p:attrName>ppt_y</p:attrName>
                                        </p:attrNameLst>
                                      </p:cBhvr>
                                      <p:tavLst>
                                        <p:tav tm="0">
                                          <p:val>
                                            <p:strVal val="#ppt_y"/>
                                          </p:val>
                                        </p:tav>
                                        <p:tav tm="100000">
                                          <p:val>
                                            <p:strVal val="#ppt_y"/>
                                          </p:val>
                                        </p:tav>
                                      </p:tavLst>
                                    </p:anim>
                                  </p:childTnLst>
                                </p:cTn>
                              </p:par>
                              <p:par>
                                <p:cTn id="102" presetID="2" presetClass="entr" presetSubtype="8" fill="hold" grpId="2" nodeType="withEffect">
                                  <p:stCondLst>
                                    <p:cond delay="0"/>
                                  </p:stCondLst>
                                  <p:childTnLst>
                                    <p:set>
                                      <p:cBhvr>
                                        <p:cTn id="103" dur="1" fill="hold">
                                          <p:stCondLst>
                                            <p:cond delay="0"/>
                                          </p:stCondLst>
                                        </p:cTn>
                                        <p:tgtEl>
                                          <p:spTgt spid="40971"/>
                                        </p:tgtEl>
                                        <p:attrNameLst>
                                          <p:attrName>style.visibility</p:attrName>
                                        </p:attrNameLst>
                                      </p:cBhvr>
                                      <p:to>
                                        <p:strVal val="visible"/>
                                      </p:to>
                                    </p:set>
                                    <p:anim calcmode="lin" valueType="num">
                                      <p:cBhvr additive="base">
                                        <p:cTn id="104" dur="500" fill="hold"/>
                                        <p:tgtEl>
                                          <p:spTgt spid="40971"/>
                                        </p:tgtEl>
                                        <p:attrNameLst>
                                          <p:attrName>ppt_x</p:attrName>
                                        </p:attrNameLst>
                                      </p:cBhvr>
                                      <p:tavLst>
                                        <p:tav tm="0">
                                          <p:val>
                                            <p:strVal val="0-#ppt_w/2"/>
                                          </p:val>
                                        </p:tav>
                                        <p:tav tm="100000">
                                          <p:val>
                                            <p:strVal val="#ppt_x"/>
                                          </p:val>
                                        </p:tav>
                                      </p:tavLst>
                                    </p:anim>
                                    <p:anim calcmode="lin" valueType="num">
                                      <p:cBhvr additive="base">
                                        <p:cTn id="105" dur="500" fill="hold"/>
                                        <p:tgtEl>
                                          <p:spTgt spid="40971"/>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3" nodeType="clickEffect">
                                  <p:stCondLst>
                                    <p:cond delay="0"/>
                                  </p:stCondLst>
                                  <p:childTnLst>
                                    <p:set>
                                      <p:cBhvr>
                                        <p:cTn id="109" dur="1" fill="hold">
                                          <p:stCondLst>
                                            <p:cond delay="0"/>
                                          </p:stCondLst>
                                        </p:cTn>
                                        <p:tgtEl>
                                          <p:spTgt spid="40970"/>
                                        </p:tgtEl>
                                        <p:attrNameLst>
                                          <p:attrName>style.visibility</p:attrName>
                                        </p:attrNameLst>
                                      </p:cBhvr>
                                      <p:to>
                                        <p:strVal val="hidden"/>
                                      </p:to>
                                    </p:set>
                                  </p:childTnLst>
                                </p:cTn>
                              </p:par>
                              <p:par>
                                <p:cTn id="110" presetID="1" presetClass="exit" presetSubtype="0" fill="hold" grpId="3" nodeType="withEffect">
                                  <p:stCondLst>
                                    <p:cond delay="0"/>
                                  </p:stCondLst>
                                  <p:childTnLst>
                                    <p:set>
                                      <p:cBhvr>
                                        <p:cTn id="111" dur="1" fill="hold">
                                          <p:stCondLst>
                                            <p:cond delay="0"/>
                                          </p:stCondLst>
                                        </p:cTn>
                                        <p:tgtEl>
                                          <p:spTgt spid="4097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0" presetClass="entr" presetSubtype="0" fill="hold" nodeType="clickEffect">
                                  <p:stCondLst>
                                    <p:cond delay="0"/>
                                  </p:stCondLst>
                                  <p:childTnLst>
                                    <p:set>
                                      <p:cBhvr>
                                        <p:cTn id="115" dur="1" fill="hold">
                                          <p:stCondLst>
                                            <p:cond delay="0"/>
                                          </p:stCondLst>
                                        </p:cTn>
                                        <p:tgtEl>
                                          <p:spTgt spid="40963">
                                            <p:txEl>
                                              <p:pRg st="11" end="11"/>
                                            </p:txEl>
                                          </p:spTgt>
                                        </p:tgtEl>
                                        <p:attrNameLst>
                                          <p:attrName>style.visibility</p:attrName>
                                        </p:attrNameLst>
                                      </p:cBhvr>
                                      <p:to>
                                        <p:strVal val="visible"/>
                                      </p:to>
                                    </p:set>
                                    <p:animEffect transition="in" filter="wedge">
                                      <p:cBhvr>
                                        <p:cTn id="116" dur="500"/>
                                        <p:tgtEl>
                                          <p:spTgt spid="40963">
                                            <p:txEl>
                                              <p:pRg st="11" end="1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4" nodeType="clickEffect">
                                  <p:stCondLst>
                                    <p:cond delay="0"/>
                                  </p:stCondLst>
                                  <p:childTnLst>
                                    <p:set>
                                      <p:cBhvr>
                                        <p:cTn id="120" dur="1" fill="hold">
                                          <p:stCondLst>
                                            <p:cond delay="0"/>
                                          </p:stCondLst>
                                        </p:cTn>
                                        <p:tgtEl>
                                          <p:spTgt spid="40970"/>
                                        </p:tgtEl>
                                        <p:attrNameLst>
                                          <p:attrName>style.visibility</p:attrName>
                                        </p:attrNameLst>
                                      </p:cBhvr>
                                      <p:to>
                                        <p:strVal val="visible"/>
                                      </p:to>
                                    </p:set>
                                    <p:anim calcmode="lin" valueType="num">
                                      <p:cBhvr additive="base">
                                        <p:cTn id="121" dur="500" fill="hold"/>
                                        <p:tgtEl>
                                          <p:spTgt spid="40970"/>
                                        </p:tgtEl>
                                        <p:attrNameLst>
                                          <p:attrName>ppt_x</p:attrName>
                                        </p:attrNameLst>
                                      </p:cBhvr>
                                      <p:tavLst>
                                        <p:tav tm="0">
                                          <p:val>
                                            <p:strVal val="0-#ppt_w/2"/>
                                          </p:val>
                                        </p:tav>
                                        <p:tav tm="100000">
                                          <p:val>
                                            <p:strVal val="#ppt_x"/>
                                          </p:val>
                                        </p:tav>
                                      </p:tavLst>
                                    </p:anim>
                                    <p:anim calcmode="lin" valueType="num">
                                      <p:cBhvr additive="base">
                                        <p:cTn id="122" dur="500" fill="hold"/>
                                        <p:tgtEl>
                                          <p:spTgt spid="40970"/>
                                        </p:tgtEl>
                                        <p:attrNameLst>
                                          <p:attrName>ppt_y</p:attrName>
                                        </p:attrNameLst>
                                      </p:cBhvr>
                                      <p:tavLst>
                                        <p:tav tm="0">
                                          <p:val>
                                            <p:strVal val="#ppt_y"/>
                                          </p:val>
                                        </p:tav>
                                        <p:tav tm="100000">
                                          <p:val>
                                            <p:strVal val="#ppt_y"/>
                                          </p:val>
                                        </p:tav>
                                      </p:tavLst>
                                    </p:anim>
                                  </p:childTnLst>
                                </p:cTn>
                              </p:par>
                              <p:par>
                                <p:cTn id="123" presetID="2" presetClass="entr" presetSubtype="8" fill="hold" grpId="4" nodeType="withEffect">
                                  <p:stCondLst>
                                    <p:cond delay="0"/>
                                  </p:stCondLst>
                                  <p:childTnLst>
                                    <p:set>
                                      <p:cBhvr>
                                        <p:cTn id="124" dur="1" fill="hold">
                                          <p:stCondLst>
                                            <p:cond delay="0"/>
                                          </p:stCondLst>
                                        </p:cTn>
                                        <p:tgtEl>
                                          <p:spTgt spid="40971"/>
                                        </p:tgtEl>
                                        <p:attrNameLst>
                                          <p:attrName>style.visibility</p:attrName>
                                        </p:attrNameLst>
                                      </p:cBhvr>
                                      <p:to>
                                        <p:strVal val="visible"/>
                                      </p:to>
                                    </p:set>
                                    <p:anim calcmode="lin" valueType="num">
                                      <p:cBhvr additive="base">
                                        <p:cTn id="125" dur="500" fill="hold"/>
                                        <p:tgtEl>
                                          <p:spTgt spid="40971"/>
                                        </p:tgtEl>
                                        <p:attrNameLst>
                                          <p:attrName>ppt_x</p:attrName>
                                        </p:attrNameLst>
                                      </p:cBhvr>
                                      <p:tavLst>
                                        <p:tav tm="0">
                                          <p:val>
                                            <p:strVal val="0-#ppt_w/2"/>
                                          </p:val>
                                        </p:tav>
                                        <p:tav tm="100000">
                                          <p:val>
                                            <p:strVal val="#ppt_x"/>
                                          </p:val>
                                        </p:tav>
                                      </p:tavLst>
                                    </p:anim>
                                    <p:anim calcmode="lin" valueType="num">
                                      <p:cBhvr additive="base">
                                        <p:cTn id="126" dur="500" fill="hold"/>
                                        <p:tgtEl>
                                          <p:spTgt spid="40971"/>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0" presetClass="entr" presetSubtype="0" fill="hold" nodeType="clickEffect">
                                  <p:stCondLst>
                                    <p:cond delay="0"/>
                                  </p:stCondLst>
                                  <p:childTnLst>
                                    <p:set>
                                      <p:cBhvr>
                                        <p:cTn id="130" dur="1" fill="hold">
                                          <p:stCondLst>
                                            <p:cond delay="0"/>
                                          </p:stCondLst>
                                        </p:cTn>
                                        <p:tgtEl>
                                          <p:spTgt spid="40963">
                                            <p:txEl>
                                              <p:pRg st="12" end="12"/>
                                            </p:txEl>
                                          </p:spTgt>
                                        </p:tgtEl>
                                        <p:attrNameLst>
                                          <p:attrName>style.visibility</p:attrName>
                                        </p:attrNameLst>
                                      </p:cBhvr>
                                      <p:to>
                                        <p:strVal val="visible"/>
                                      </p:to>
                                    </p:set>
                                    <p:animEffect transition="in" filter="wedge">
                                      <p:cBhvr>
                                        <p:cTn id="131" dur="500"/>
                                        <p:tgtEl>
                                          <p:spTgt spid="40963">
                                            <p:txEl>
                                              <p:pRg st="12" end="1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0" presetClass="entr" presetSubtype="0" fill="hold" nodeType="clickEffect">
                                  <p:stCondLst>
                                    <p:cond delay="0"/>
                                  </p:stCondLst>
                                  <p:childTnLst>
                                    <p:set>
                                      <p:cBhvr>
                                        <p:cTn id="135" dur="1" fill="hold">
                                          <p:stCondLst>
                                            <p:cond delay="0"/>
                                          </p:stCondLst>
                                        </p:cTn>
                                        <p:tgtEl>
                                          <p:spTgt spid="40963">
                                            <p:txEl>
                                              <p:pRg st="13" end="13"/>
                                            </p:txEl>
                                          </p:spTgt>
                                        </p:tgtEl>
                                        <p:attrNameLst>
                                          <p:attrName>style.visibility</p:attrName>
                                        </p:attrNameLst>
                                      </p:cBhvr>
                                      <p:to>
                                        <p:strVal val="visible"/>
                                      </p:to>
                                    </p:set>
                                    <p:animEffect transition="in" filter="wedge">
                                      <p:cBhvr>
                                        <p:cTn id="136" dur="500"/>
                                        <p:tgtEl>
                                          <p:spTgt spid="40963">
                                            <p:txEl>
                                              <p:pRg st="13" end="1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0" presetClass="entr" presetSubtype="0" fill="hold" nodeType="clickEffect">
                                  <p:stCondLst>
                                    <p:cond delay="0"/>
                                  </p:stCondLst>
                                  <p:childTnLst>
                                    <p:set>
                                      <p:cBhvr>
                                        <p:cTn id="140" dur="1" fill="hold">
                                          <p:stCondLst>
                                            <p:cond delay="0"/>
                                          </p:stCondLst>
                                        </p:cTn>
                                        <p:tgtEl>
                                          <p:spTgt spid="40963">
                                            <p:txEl>
                                              <p:pRg st="14" end="14"/>
                                            </p:txEl>
                                          </p:spTgt>
                                        </p:tgtEl>
                                        <p:attrNameLst>
                                          <p:attrName>style.visibility</p:attrName>
                                        </p:attrNameLst>
                                      </p:cBhvr>
                                      <p:to>
                                        <p:strVal val="visible"/>
                                      </p:to>
                                    </p:set>
                                    <p:animEffect transition="in" filter="wedge">
                                      <p:cBhvr>
                                        <p:cTn id="141" dur="500"/>
                                        <p:tgtEl>
                                          <p:spTgt spid="40963">
                                            <p:txEl>
                                              <p:pRg st="14" end="14"/>
                                            </p:txEl>
                                          </p:spTgt>
                                        </p:tgtEl>
                                      </p:cBhvr>
                                    </p:animEffect>
                                  </p:childTnLst>
                                </p:cTn>
                              </p:par>
                              <p:par>
                                <p:cTn id="142" presetID="2" presetClass="exit" presetSubtype="8" fill="hold" grpId="5" nodeType="withEffect">
                                  <p:stCondLst>
                                    <p:cond delay="0"/>
                                  </p:stCondLst>
                                  <p:childTnLst>
                                    <p:anim calcmode="lin" valueType="num">
                                      <p:cBhvr additive="base">
                                        <p:cTn id="143" dur="500"/>
                                        <p:tgtEl>
                                          <p:spTgt spid="40970"/>
                                        </p:tgtEl>
                                        <p:attrNameLst>
                                          <p:attrName>ppt_x</p:attrName>
                                        </p:attrNameLst>
                                      </p:cBhvr>
                                      <p:tavLst>
                                        <p:tav tm="0">
                                          <p:val>
                                            <p:strVal val="ppt_x"/>
                                          </p:val>
                                        </p:tav>
                                        <p:tav tm="100000">
                                          <p:val>
                                            <p:strVal val="0-ppt_w/2"/>
                                          </p:val>
                                        </p:tav>
                                      </p:tavLst>
                                    </p:anim>
                                    <p:anim calcmode="lin" valueType="num">
                                      <p:cBhvr additive="base">
                                        <p:cTn id="144" dur="500"/>
                                        <p:tgtEl>
                                          <p:spTgt spid="40970"/>
                                        </p:tgtEl>
                                        <p:attrNameLst>
                                          <p:attrName>ppt_y</p:attrName>
                                        </p:attrNameLst>
                                      </p:cBhvr>
                                      <p:tavLst>
                                        <p:tav tm="0">
                                          <p:val>
                                            <p:strVal val="ppt_y"/>
                                          </p:val>
                                        </p:tav>
                                        <p:tav tm="100000">
                                          <p:val>
                                            <p:strVal val="ppt_y"/>
                                          </p:val>
                                        </p:tav>
                                      </p:tavLst>
                                    </p:anim>
                                    <p:set>
                                      <p:cBhvr>
                                        <p:cTn id="145" dur="1" fill="hold">
                                          <p:stCondLst>
                                            <p:cond delay="499"/>
                                          </p:stCondLst>
                                        </p:cTn>
                                        <p:tgtEl>
                                          <p:spTgt spid="40970"/>
                                        </p:tgtEl>
                                        <p:attrNameLst>
                                          <p:attrName>style.visibility</p:attrName>
                                        </p:attrNameLst>
                                      </p:cBhvr>
                                      <p:to>
                                        <p:strVal val="hidden"/>
                                      </p:to>
                                    </p:set>
                                  </p:childTnLst>
                                </p:cTn>
                              </p:par>
                              <p:par>
                                <p:cTn id="146" presetID="2" presetClass="exit" presetSubtype="8" fill="hold" grpId="5" nodeType="withEffect">
                                  <p:stCondLst>
                                    <p:cond delay="0"/>
                                  </p:stCondLst>
                                  <p:childTnLst>
                                    <p:anim calcmode="lin" valueType="num">
                                      <p:cBhvr additive="base">
                                        <p:cTn id="147" dur="500"/>
                                        <p:tgtEl>
                                          <p:spTgt spid="40971"/>
                                        </p:tgtEl>
                                        <p:attrNameLst>
                                          <p:attrName>ppt_x</p:attrName>
                                        </p:attrNameLst>
                                      </p:cBhvr>
                                      <p:tavLst>
                                        <p:tav tm="0">
                                          <p:val>
                                            <p:strVal val="ppt_x"/>
                                          </p:val>
                                        </p:tav>
                                        <p:tav tm="100000">
                                          <p:val>
                                            <p:strVal val="0-ppt_w/2"/>
                                          </p:val>
                                        </p:tav>
                                      </p:tavLst>
                                    </p:anim>
                                    <p:anim calcmode="lin" valueType="num">
                                      <p:cBhvr additive="base">
                                        <p:cTn id="148" dur="500"/>
                                        <p:tgtEl>
                                          <p:spTgt spid="40971"/>
                                        </p:tgtEl>
                                        <p:attrNameLst>
                                          <p:attrName>ppt_y</p:attrName>
                                        </p:attrNameLst>
                                      </p:cBhvr>
                                      <p:tavLst>
                                        <p:tav tm="0">
                                          <p:val>
                                            <p:strVal val="ppt_y"/>
                                          </p:val>
                                        </p:tav>
                                        <p:tav tm="100000">
                                          <p:val>
                                            <p:strVal val="ppt_y"/>
                                          </p:val>
                                        </p:tav>
                                      </p:tavLst>
                                    </p:anim>
                                    <p:set>
                                      <p:cBhvr>
                                        <p:cTn id="149" dur="1" fill="hold">
                                          <p:stCondLst>
                                            <p:cond delay="499"/>
                                          </p:stCondLst>
                                        </p:cTn>
                                        <p:tgtEl>
                                          <p:spTgt spid="40971"/>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0" presetClass="entr" presetSubtype="0" fill="hold" nodeType="clickEffect">
                                  <p:stCondLst>
                                    <p:cond delay="0"/>
                                  </p:stCondLst>
                                  <p:childTnLst>
                                    <p:set>
                                      <p:cBhvr>
                                        <p:cTn id="153" dur="1" fill="hold">
                                          <p:stCondLst>
                                            <p:cond delay="0"/>
                                          </p:stCondLst>
                                        </p:cTn>
                                        <p:tgtEl>
                                          <p:spTgt spid="40963">
                                            <p:txEl>
                                              <p:pRg st="15" end="15"/>
                                            </p:txEl>
                                          </p:spTgt>
                                        </p:tgtEl>
                                        <p:attrNameLst>
                                          <p:attrName>style.visibility</p:attrName>
                                        </p:attrNameLst>
                                      </p:cBhvr>
                                      <p:to>
                                        <p:strVal val="visible"/>
                                      </p:to>
                                    </p:set>
                                    <p:animEffect transition="in" filter="wedge">
                                      <p:cBhvr>
                                        <p:cTn id="154" dur="500"/>
                                        <p:tgtEl>
                                          <p:spTgt spid="40963">
                                            <p:txEl>
                                              <p:pRg st="15" end="15"/>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xit" presetSubtype="8" fill="hold" nodeType="clickEffect">
                                  <p:stCondLst>
                                    <p:cond delay="0"/>
                                  </p:stCondLst>
                                  <p:childTnLst>
                                    <p:anim calcmode="lin" valueType="num">
                                      <p:cBhvr additive="base">
                                        <p:cTn id="158" dur="500"/>
                                        <p:tgtEl>
                                          <p:spTgt spid="40974"/>
                                        </p:tgtEl>
                                        <p:attrNameLst>
                                          <p:attrName>ppt_x</p:attrName>
                                        </p:attrNameLst>
                                      </p:cBhvr>
                                      <p:tavLst>
                                        <p:tav tm="0">
                                          <p:val>
                                            <p:strVal val="ppt_x"/>
                                          </p:val>
                                        </p:tav>
                                        <p:tav tm="100000">
                                          <p:val>
                                            <p:strVal val="0-ppt_w/2"/>
                                          </p:val>
                                        </p:tav>
                                      </p:tavLst>
                                    </p:anim>
                                    <p:anim calcmode="lin" valueType="num">
                                      <p:cBhvr additive="base">
                                        <p:cTn id="159" dur="500"/>
                                        <p:tgtEl>
                                          <p:spTgt spid="40974"/>
                                        </p:tgtEl>
                                        <p:attrNameLst>
                                          <p:attrName>ppt_y</p:attrName>
                                        </p:attrNameLst>
                                      </p:cBhvr>
                                      <p:tavLst>
                                        <p:tav tm="0">
                                          <p:val>
                                            <p:strVal val="ppt_y"/>
                                          </p:val>
                                        </p:tav>
                                        <p:tav tm="100000">
                                          <p:val>
                                            <p:strVal val="ppt_y"/>
                                          </p:val>
                                        </p:tav>
                                      </p:tavLst>
                                    </p:anim>
                                    <p:set>
                                      <p:cBhvr>
                                        <p:cTn id="160" dur="1" fill="hold">
                                          <p:stCondLst>
                                            <p:cond delay="499"/>
                                          </p:stCondLst>
                                        </p:cTn>
                                        <p:tgtEl>
                                          <p:spTgt spid="40974"/>
                                        </p:tgtEl>
                                        <p:attrNameLst>
                                          <p:attrName>style.visibility</p:attrName>
                                        </p:attrNameLst>
                                      </p:cBhvr>
                                      <p:to>
                                        <p:strVal val="hidden"/>
                                      </p:to>
                                    </p:set>
                                  </p:childTnLst>
                                </p:cTn>
                              </p:par>
                              <p:par>
                                <p:cTn id="161" presetID="2" presetClass="exit" presetSubtype="8" fill="hold" grpId="1" nodeType="withEffect">
                                  <p:stCondLst>
                                    <p:cond delay="0"/>
                                  </p:stCondLst>
                                  <p:childTnLst>
                                    <p:anim calcmode="lin" valueType="num">
                                      <p:cBhvr additive="base">
                                        <p:cTn id="162" dur="500"/>
                                        <p:tgtEl>
                                          <p:spTgt spid="40975"/>
                                        </p:tgtEl>
                                        <p:attrNameLst>
                                          <p:attrName>ppt_x</p:attrName>
                                        </p:attrNameLst>
                                      </p:cBhvr>
                                      <p:tavLst>
                                        <p:tav tm="0">
                                          <p:val>
                                            <p:strVal val="ppt_x"/>
                                          </p:val>
                                        </p:tav>
                                        <p:tav tm="100000">
                                          <p:val>
                                            <p:strVal val="0-ppt_w/2"/>
                                          </p:val>
                                        </p:tav>
                                      </p:tavLst>
                                    </p:anim>
                                    <p:anim calcmode="lin" valueType="num">
                                      <p:cBhvr additive="base">
                                        <p:cTn id="163" dur="500"/>
                                        <p:tgtEl>
                                          <p:spTgt spid="40975"/>
                                        </p:tgtEl>
                                        <p:attrNameLst>
                                          <p:attrName>ppt_y</p:attrName>
                                        </p:attrNameLst>
                                      </p:cBhvr>
                                      <p:tavLst>
                                        <p:tav tm="0">
                                          <p:val>
                                            <p:strVal val="ppt_y"/>
                                          </p:val>
                                        </p:tav>
                                        <p:tav tm="100000">
                                          <p:val>
                                            <p:strVal val="ppt_y"/>
                                          </p:val>
                                        </p:tav>
                                      </p:tavLst>
                                    </p:anim>
                                    <p:set>
                                      <p:cBhvr>
                                        <p:cTn id="164" dur="1" fill="hold">
                                          <p:stCondLst>
                                            <p:cond delay="499"/>
                                          </p:stCondLst>
                                        </p:cTn>
                                        <p:tgtEl>
                                          <p:spTgt spid="40975"/>
                                        </p:tgtEl>
                                        <p:attrNameLst>
                                          <p:attrName>style.visibility</p:attrName>
                                        </p:attrNameLst>
                                      </p:cBhvr>
                                      <p:to>
                                        <p:strVal val="hidden"/>
                                      </p:to>
                                    </p:set>
                                  </p:childTnLst>
                                </p:cTn>
                              </p:par>
                              <p:par>
                                <p:cTn id="165" presetID="2" presetClass="exit" presetSubtype="8" fill="hold" grpId="1" nodeType="withEffect">
                                  <p:stCondLst>
                                    <p:cond delay="0"/>
                                  </p:stCondLst>
                                  <p:childTnLst>
                                    <p:anim calcmode="lin" valueType="num">
                                      <p:cBhvr additive="base">
                                        <p:cTn id="166" dur="500"/>
                                        <p:tgtEl>
                                          <p:spTgt spid="40965"/>
                                        </p:tgtEl>
                                        <p:attrNameLst>
                                          <p:attrName>ppt_x</p:attrName>
                                        </p:attrNameLst>
                                      </p:cBhvr>
                                      <p:tavLst>
                                        <p:tav tm="0">
                                          <p:val>
                                            <p:strVal val="ppt_x"/>
                                          </p:val>
                                        </p:tav>
                                        <p:tav tm="100000">
                                          <p:val>
                                            <p:strVal val="0-ppt_w/2"/>
                                          </p:val>
                                        </p:tav>
                                      </p:tavLst>
                                    </p:anim>
                                    <p:anim calcmode="lin" valueType="num">
                                      <p:cBhvr additive="base">
                                        <p:cTn id="167" dur="500"/>
                                        <p:tgtEl>
                                          <p:spTgt spid="40965"/>
                                        </p:tgtEl>
                                        <p:attrNameLst>
                                          <p:attrName>ppt_y</p:attrName>
                                        </p:attrNameLst>
                                      </p:cBhvr>
                                      <p:tavLst>
                                        <p:tav tm="0">
                                          <p:val>
                                            <p:strVal val="ppt_y"/>
                                          </p:val>
                                        </p:tav>
                                        <p:tav tm="100000">
                                          <p:val>
                                            <p:strVal val="ppt_y"/>
                                          </p:val>
                                        </p:tav>
                                      </p:tavLst>
                                    </p:anim>
                                    <p:set>
                                      <p:cBhvr>
                                        <p:cTn id="168" dur="1" fill="hold">
                                          <p:stCondLst>
                                            <p:cond delay="499"/>
                                          </p:stCondLst>
                                        </p:cTn>
                                        <p:tgtEl>
                                          <p:spTgt spid="40965"/>
                                        </p:tgtEl>
                                        <p:attrNameLst>
                                          <p:attrName>style.visibility</p:attrName>
                                        </p:attrNameLst>
                                      </p:cBhvr>
                                      <p:to>
                                        <p:strVal val="hidden"/>
                                      </p:to>
                                    </p:set>
                                  </p:childTnLst>
                                </p:cTn>
                              </p:par>
                              <p:par>
                                <p:cTn id="169" presetID="2" presetClass="entr" presetSubtype="2" fill="hold" grpId="0" nodeType="withEffect">
                                  <p:stCondLst>
                                    <p:cond delay="0"/>
                                  </p:stCondLst>
                                  <p:childTnLst>
                                    <p:set>
                                      <p:cBhvr>
                                        <p:cTn id="170" dur="1" fill="hold">
                                          <p:stCondLst>
                                            <p:cond delay="0"/>
                                          </p:stCondLst>
                                        </p:cTn>
                                        <p:tgtEl>
                                          <p:spTgt spid="40978"/>
                                        </p:tgtEl>
                                        <p:attrNameLst>
                                          <p:attrName>style.visibility</p:attrName>
                                        </p:attrNameLst>
                                      </p:cBhvr>
                                      <p:to>
                                        <p:strVal val="visible"/>
                                      </p:to>
                                    </p:set>
                                    <p:anim calcmode="lin" valueType="num">
                                      <p:cBhvr additive="base">
                                        <p:cTn id="171" dur="500" fill="hold"/>
                                        <p:tgtEl>
                                          <p:spTgt spid="40978"/>
                                        </p:tgtEl>
                                        <p:attrNameLst>
                                          <p:attrName>ppt_x</p:attrName>
                                        </p:attrNameLst>
                                      </p:cBhvr>
                                      <p:tavLst>
                                        <p:tav tm="0">
                                          <p:val>
                                            <p:strVal val="1+#ppt_w/2"/>
                                          </p:val>
                                        </p:tav>
                                        <p:tav tm="100000">
                                          <p:val>
                                            <p:strVal val="#ppt_x"/>
                                          </p:val>
                                        </p:tav>
                                      </p:tavLst>
                                    </p:anim>
                                    <p:anim calcmode="lin" valueType="num">
                                      <p:cBhvr additive="base">
                                        <p:cTn id="172" dur="500" fill="hold"/>
                                        <p:tgtEl>
                                          <p:spTgt spid="40978"/>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xit" presetSubtype="8" fill="hold" nodeType="clickEffect">
                                  <p:stCondLst>
                                    <p:cond delay="0"/>
                                  </p:stCondLst>
                                  <p:childTnLst>
                                    <p:anim calcmode="lin" valueType="num">
                                      <p:cBhvr additive="base">
                                        <p:cTn id="176" dur="500"/>
                                        <p:tgtEl>
                                          <p:spTgt spid="40973"/>
                                        </p:tgtEl>
                                        <p:attrNameLst>
                                          <p:attrName>ppt_x</p:attrName>
                                        </p:attrNameLst>
                                      </p:cBhvr>
                                      <p:tavLst>
                                        <p:tav tm="0">
                                          <p:val>
                                            <p:strVal val="ppt_x"/>
                                          </p:val>
                                        </p:tav>
                                        <p:tav tm="100000">
                                          <p:val>
                                            <p:strVal val="0-ppt_w/2"/>
                                          </p:val>
                                        </p:tav>
                                      </p:tavLst>
                                    </p:anim>
                                    <p:anim calcmode="lin" valueType="num">
                                      <p:cBhvr additive="base">
                                        <p:cTn id="177" dur="500"/>
                                        <p:tgtEl>
                                          <p:spTgt spid="40973"/>
                                        </p:tgtEl>
                                        <p:attrNameLst>
                                          <p:attrName>ppt_y</p:attrName>
                                        </p:attrNameLst>
                                      </p:cBhvr>
                                      <p:tavLst>
                                        <p:tav tm="0">
                                          <p:val>
                                            <p:strVal val="ppt_y"/>
                                          </p:val>
                                        </p:tav>
                                        <p:tav tm="100000">
                                          <p:val>
                                            <p:strVal val="ppt_y"/>
                                          </p:val>
                                        </p:tav>
                                      </p:tavLst>
                                    </p:anim>
                                    <p:set>
                                      <p:cBhvr>
                                        <p:cTn id="178" dur="1" fill="hold">
                                          <p:stCondLst>
                                            <p:cond delay="499"/>
                                          </p:stCondLst>
                                        </p:cTn>
                                        <p:tgtEl>
                                          <p:spTgt spid="40973"/>
                                        </p:tgtEl>
                                        <p:attrNameLst>
                                          <p:attrName>style.visibility</p:attrName>
                                        </p:attrNameLst>
                                      </p:cBhvr>
                                      <p:to>
                                        <p:strVal val="hidden"/>
                                      </p:to>
                                    </p:set>
                                  </p:childTnLst>
                                </p:cTn>
                              </p:par>
                              <p:par>
                                <p:cTn id="179" presetID="2" presetClass="exit" presetSubtype="8" fill="hold" grpId="1" nodeType="withEffect">
                                  <p:stCondLst>
                                    <p:cond delay="0"/>
                                  </p:stCondLst>
                                  <p:childTnLst>
                                    <p:anim calcmode="lin" valueType="num">
                                      <p:cBhvr additive="base">
                                        <p:cTn id="180" dur="500"/>
                                        <p:tgtEl>
                                          <p:spTgt spid="40967"/>
                                        </p:tgtEl>
                                        <p:attrNameLst>
                                          <p:attrName>ppt_x</p:attrName>
                                        </p:attrNameLst>
                                      </p:cBhvr>
                                      <p:tavLst>
                                        <p:tav tm="0">
                                          <p:val>
                                            <p:strVal val="ppt_x"/>
                                          </p:val>
                                        </p:tav>
                                        <p:tav tm="100000">
                                          <p:val>
                                            <p:strVal val="0-ppt_w/2"/>
                                          </p:val>
                                        </p:tav>
                                      </p:tavLst>
                                    </p:anim>
                                    <p:anim calcmode="lin" valueType="num">
                                      <p:cBhvr additive="base">
                                        <p:cTn id="181" dur="500"/>
                                        <p:tgtEl>
                                          <p:spTgt spid="40967"/>
                                        </p:tgtEl>
                                        <p:attrNameLst>
                                          <p:attrName>ppt_y</p:attrName>
                                        </p:attrNameLst>
                                      </p:cBhvr>
                                      <p:tavLst>
                                        <p:tav tm="0">
                                          <p:val>
                                            <p:strVal val="ppt_y"/>
                                          </p:val>
                                        </p:tav>
                                        <p:tav tm="100000">
                                          <p:val>
                                            <p:strVal val="ppt_y"/>
                                          </p:val>
                                        </p:tav>
                                      </p:tavLst>
                                    </p:anim>
                                    <p:set>
                                      <p:cBhvr>
                                        <p:cTn id="182" dur="1" fill="hold">
                                          <p:stCondLst>
                                            <p:cond delay="499"/>
                                          </p:stCondLst>
                                        </p:cTn>
                                        <p:tgtEl>
                                          <p:spTgt spid="40967"/>
                                        </p:tgtEl>
                                        <p:attrNameLst>
                                          <p:attrName>style.visibility</p:attrName>
                                        </p:attrNameLst>
                                      </p:cBhvr>
                                      <p:to>
                                        <p:strVal val="hidden"/>
                                      </p:to>
                                    </p:set>
                                  </p:childTnLst>
                                </p:cTn>
                              </p:par>
                              <p:par>
                                <p:cTn id="183" presetID="2" presetClass="exit" presetSubtype="8" fill="hold" grpId="1" nodeType="withEffect">
                                  <p:stCondLst>
                                    <p:cond delay="0"/>
                                  </p:stCondLst>
                                  <p:childTnLst>
                                    <p:anim calcmode="lin" valueType="num">
                                      <p:cBhvr additive="base">
                                        <p:cTn id="184" dur="500"/>
                                        <p:tgtEl>
                                          <p:spTgt spid="40976"/>
                                        </p:tgtEl>
                                        <p:attrNameLst>
                                          <p:attrName>ppt_x</p:attrName>
                                        </p:attrNameLst>
                                      </p:cBhvr>
                                      <p:tavLst>
                                        <p:tav tm="0">
                                          <p:val>
                                            <p:strVal val="ppt_x"/>
                                          </p:val>
                                        </p:tav>
                                        <p:tav tm="100000">
                                          <p:val>
                                            <p:strVal val="0-ppt_w/2"/>
                                          </p:val>
                                        </p:tav>
                                      </p:tavLst>
                                    </p:anim>
                                    <p:anim calcmode="lin" valueType="num">
                                      <p:cBhvr additive="base">
                                        <p:cTn id="185" dur="500"/>
                                        <p:tgtEl>
                                          <p:spTgt spid="40976"/>
                                        </p:tgtEl>
                                        <p:attrNameLst>
                                          <p:attrName>ppt_y</p:attrName>
                                        </p:attrNameLst>
                                      </p:cBhvr>
                                      <p:tavLst>
                                        <p:tav tm="0">
                                          <p:val>
                                            <p:strVal val="ppt_y"/>
                                          </p:val>
                                        </p:tav>
                                        <p:tav tm="100000">
                                          <p:val>
                                            <p:strVal val="ppt_y"/>
                                          </p:val>
                                        </p:tav>
                                      </p:tavLst>
                                    </p:anim>
                                    <p:set>
                                      <p:cBhvr>
                                        <p:cTn id="186" dur="1" fill="hold">
                                          <p:stCondLst>
                                            <p:cond delay="499"/>
                                          </p:stCondLst>
                                        </p:cTn>
                                        <p:tgtEl>
                                          <p:spTgt spid="40976"/>
                                        </p:tgtEl>
                                        <p:attrNameLst>
                                          <p:attrName>style.visibility</p:attrName>
                                        </p:attrNameLst>
                                      </p:cBhvr>
                                      <p:to>
                                        <p:strVal val="hidden"/>
                                      </p:to>
                                    </p:set>
                                  </p:childTnLst>
                                </p:cTn>
                              </p:par>
                              <p:par>
                                <p:cTn id="187" presetID="2" presetClass="entr" presetSubtype="2" fill="hold" grpId="0" nodeType="withEffect">
                                  <p:stCondLst>
                                    <p:cond delay="0"/>
                                  </p:stCondLst>
                                  <p:childTnLst>
                                    <p:set>
                                      <p:cBhvr>
                                        <p:cTn id="188" dur="1" fill="hold">
                                          <p:stCondLst>
                                            <p:cond delay="0"/>
                                          </p:stCondLst>
                                        </p:cTn>
                                        <p:tgtEl>
                                          <p:spTgt spid="40979"/>
                                        </p:tgtEl>
                                        <p:attrNameLst>
                                          <p:attrName>style.visibility</p:attrName>
                                        </p:attrNameLst>
                                      </p:cBhvr>
                                      <p:to>
                                        <p:strVal val="visible"/>
                                      </p:to>
                                    </p:set>
                                    <p:anim calcmode="lin" valueType="num">
                                      <p:cBhvr additive="base">
                                        <p:cTn id="189" dur="500" fill="hold"/>
                                        <p:tgtEl>
                                          <p:spTgt spid="40979"/>
                                        </p:tgtEl>
                                        <p:attrNameLst>
                                          <p:attrName>ppt_x</p:attrName>
                                        </p:attrNameLst>
                                      </p:cBhvr>
                                      <p:tavLst>
                                        <p:tav tm="0">
                                          <p:val>
                                            <p:strVal val="1+#ppt_w/2"/>
                                          </p:val>
                                        </p:tav>
                                        <p:tav tm="100000">
                                          <p:val>
                                            <p:strVal val="#ppt_x"/>
                                          </p:val>
                                        </p:tav>
                                      </p:tavLst>
                                    </p:anim>
                                    <p:anim calcmode="lin" valueType="num">
                                      <p:cBhvr additive="base">
                                        <p:cTn id="190" dur="500" fill="hold"/>
                                        <p:tgtEl>
                                          <p:spTgt spid="40979"/>
                                        </p:tgtEl>
                                        <p:attrNameLst>
                                          <p:attrName>ppt_y</p:attrName>
                                        </p:attrNameLst>
                                      </p:cBhvr>
                                      <p:tavLst>
                                        <p:tav tm="0">
                                          <p:val>
                                            <p:strVal val="#ppt_y"/>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0" presetClass="entr" presetSubtype="0" fill="hold" nodeType="clickEffect">
                                  <p:stCondLst>
                                    <p:cond delay="0"/>
                                  </p:stCondLst>
                                  <p:childTnLst>
                                    <p:set>
                                      <p:cBhvr>
                                        <p:cTn id="194" dur="1" fill="hold">
                                          <p:stCondLst>
                                            <p:cond delay="0"/>
                                          </p:stCondLst>
                                        </p:cTn>
                                        <p:tgtEl>
                                          <p:spTgt spid="40963">
                                            <p:txEl>
                                              <p:pRg st="16" end="16"/>
                                            </p:txEl>
                                          </p:spTgt>
                                        </p:tgtEl>
                                        <p:attrNameLst>
                                          <p:attrName>style.visibility</p:attrName>
                                        </p:attrNameLst>
                                      </p:cBhvr>
                                      <p:to>
                                        <p:strVal val="visible"/>
                                      </p:to>
                                    </p:set>
                                    <p:animEffect transition="in" filter="wedge">
                                      <p:cBhvr>
                                        <p:cTn id="195" dur="500"/>
                                        <p:tgtEl>
                                          <p:spTgt spid="40963">
                                            <p:txEl>
                                              <p:pRg st="16" end="16"/>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0" presetClass="entr" presetSubtype="0" fill="hold" nodeType="clickEffect">
                                  <p:stCondLst>
                                    <p:cond delay="0"/>
                                  </p:stCondLst>
                                  <p:childTnLst>
                                    <p:set>
                                      <p:cBhvr>
                                        <p:cTn id="199" dur="1" fill="hold">
                                          <p:stCondLst>
                                            <p:cond delay="0"/>
                                          </p:stCondLst>
                                        </p:cTn>
                                        <p:tgtEl>
                                          <p:spTgt spid="40963">
                                            <p:txEl>
                                              <p:pRg st="17" end="17"/>
                                            </p:txEl>
                                          </p:spTgt>
                                        </p:tgtEl>
                                        <p:attrNameLst>
                                          <p:attrName>style.visibility</p:attrName>
                                        </p:attrNameLst>
                                      </p:cBhvr>
                                      <p:to>
                                        <p:strVal val="visible"/>
                                      </p:to>
                                    </p:set>
                                    <p:animEffect transition="in" filter="wedge">
                                      <p:cBhvr>
                                        <p:cTn id="200" dur="2000"/>
                                        <p:tgtEl>
                                          <p:spTgt spid="4096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5" grpId="1" animBg="1"/>
      <p:bldP spid="40967" grpId="0" animBg="1"/>
      <p:bldP spid="40967" grpId="1" animBg="1"/>
      <p:bldP spid="40971" grpId="0" animBg="1"/>
      <p:bldP spid="40971" grpId="1" animBg="1"/>
      <p:bldP spid="40971" grpId="2" animBg="1"/>
      <p:bldP spid="40971" grpId="3" animBg="1"/>
      <p:bldP spid="40971" grpId="4" animBg="1"/>
      <p:bldP spid="40971" grpId="5" animBg="1"/>
      <p:bldP spid="40975" grpId="0" animBg="1"/>
      <p:bldP spid="40975" grpId="1" animBg="1"/>
      <p:bldP spid="40976" grpId="0" animBg="1"/>
      <p:bldP spid="40976" grpId="1" animBg="1"/>
      <p:bldP spid="40978" grpId="0" animBg="1"/>
      <p:bldP spid="40979" grpId="0" animBg="1"/>
      <p:bldP spid="40970" grpId="0" animBg="1"/>
      <p:bldP spid="40970" grpId="1" animBg="1"/>
      <p:bldP spid="40970" grpId="2" animBg="1"/>
      <p:bldP spid="40970" grpId="3" animBg="1"/>
      <p:bldP spid="40970" grpId="4" animBg="1"/>
      <p:bldP spid="40970" grpId="5"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792162"/>
          </a:xfrm>
        </p:spPr>
        <p:txBody>
          <a:bodyPr/>
          <a:lstStyle/>
          <a:p>
            <a:r>
              <a:rPr lang="en-US" altLang="en-US" sz="3600" b="1" u="sng" dirty="0"/>
              <a:t>Pedestrian function.</a:t>
            </a:r>
          </a:p>
        </p:txBody>
      </p:sp>
      <p:sp>
        <p:nvSpPr>
          <p:cNvPr id="90115" name="Rectangle 3"/>
          <p:cNvSpPr>
            <a:spLocks noGrp="1" noChangeArrowheads="1"/>
          </p:cNvSpPr>
          <p:nvPr>
            <p:ph type="body" idx="1"/>
          </p:nvPr>
        </p:nvSpPr>
        <p:spPr>
          <a:xfrm>
            <a:off x="457200" y="1295400"/>
            <a:ext cx="8229600" cy="4830763"/>
          </a:xfrm>
        </p:spPr>
        <p:txBody>
          <a:bodyPr/>
          <a:lstStyle/>
          <a:p>
            <a:r>
              <a:rPr lang="en-US" altLang="en-US" sz="2000" dirty="0"/>
              <a:t>When pedestrian function is triggered, the gate will open to the factory default of 1 meter or to the re-programmed distance.</a:t>
            </a:r>
          </a:p>
          <a:p>
            <a:r>
              <a:rPr lang="en-US" altLang="en-US" sz="2000" dirty="0"/>
              <a:t>The gate will always auto close after the factory default time of 10 seconds or the re-programmed time.</a:t>
            </a:r>
          </a:p>
          <a:p>
            <a:r>
              <a:rPr lang="en-US" altLang="en-US" sz="2000" dirty="0"/>
              <a:t>The PCB will always give 2 beeps before opening and again 2 beeps before auto closing.</a:t>
            </a:r>
          </a:p>
          <a:p>
            <a:r>
              <a:rPr lang="en-US" altLang="en-US" sz="2000" dirty="0"/>
              <a:t>The auto close on the pedestrian facility </a:t>
            </a:r>
            <a:r>
              <a:rPr lang="en-US" altLang="en-US" sz="2000" dirty="0">
                <a:solidFill>
                  <a:srgbClr val="FF3300"/>
                </a:solidFill>
              </a:rPr>
              <a:t>cannot</a:t>
            </a:r>
            <a:r>
              <a:rPr lang="en-US" altLang="en-US" sz="2000" dirty="0"/>
              <a:t> be overridden as is the case with normal full opening.</a:t>
            </a:r>
          </a:p>
          <a:p>
            <a:r>
              <a:rPr lang="en-US" altLang="en-US" sz="2000" dirty="0"/>
              <a:t>If a trigger is received in the closing cycle via transmitter for full opening or push button (IT &amp; Common) connection, the gate will stop and open to the </a:t>
            </a:r>
            <a:r>
              <a:rPr lang="en-US" altLang="en-US" sz="2000" dirty="0">
                <a:solidFill>
                  <a:srgbClr val="FF3300"/>
                </a:solidFill>
              </a:rPr>
              <a:t>full open </a:t>
            </a:r>
            <a:r>
              <a:rPr lang="en-US" altLang="en-US" sz="2000" dirty="0"/>
              <a:t>position. (IT = Intercom Trigger, CMN = Common).</a:t>
            </a:r>
          </a:p>
          <a:p>
            <a:r>
              <a:rPr lang="en-US" altLang="en-US" sz="2000" dirty="0"/>
              <a:t>If the gate is stopped via beams in the closing cycle, the gate will stop and re-open back to </a:t>
            </a:r>
            <a:r>
              <a:rPr lang="en-US" altLang="en-US" sz="2000" dirty="0">
                <a:solidFill>
                  <a:srgbClr val="FF3300"/>
                </a:solidFill>
              </a:rPr>
              <a:t>pedestrian</a:t>
            </a:r>
            <a:r>
              <a:rPr lang="en-US" altLang="en-US" sz="2000" dirty="0"/>
              <a:t> position as a safety precaution.</a:t>
            </a:r>
          </a:p>
        </p:txBody>
      </p:sp>
    </p:spTree>
  </p:cSld>
  <p:clrMapOvr>
    <a:masterClrMapping/>
  </p:clrMapOvr>
  <mc:AlternateContent xmlns:mc="http://schemas.openxmlformats.org/markup-compatibility/2006">
    <mc:Choice xmlns:p14="http://schemas.microsoft.com/office/powerpoint/2010/main" xmlns="" Requires="p14">
      <p:transition spd="slow" p14:dur="5000" advTm="60000"/>
    </mc:Choice>
    <mc:Fallback>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circle(in)">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circle(in)">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circle(in)">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circle(in)">
                                      <p:cBhvr>
                                        <p:cTn id="22" dur="500"/>
                                        <p:tgtEl>
                                          <p:spTgt spid="90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circle(in)">
                                      <p:cBhvr>
                                        <p:cTn id="27" dur="500"/>
                                        <p:tgtEl>
                                          <p:spTgt spid="90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circle(in)">
                                      <p:cBhvr>
                                        <p:cTn id="32" dur="500"/>
                                        <p:tgtEl>
                                          <p:spTgt spid="90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1447800" y="2895600"/>
            <a:ext cx="610936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5400" u="sng" dirty="0">
                <a:solidFill>
                  <a:schemeClr val="tx1"/>
                </a:solidFill>
              </a:rPr>
              <a:t>Further functions</a:t>
            </a:r>
            <a:r>
              <a:rPr lang="en-US" altLang="en-US" sz="5400" u="sng" dirty="0" smtClean="0">
                <a:solidFill>
                  <a:schemeClr val="tx1"/>
                </a:solidFill>
              </a:rPr>
              <a:t>.</a:t>
            </a:r>
          </a:p>
        </p:txBody>
      </p:sp>
    </p:spTree>
  </p:cSld>
  <p:clrMapOvr>
    <a:masterClrMapping/>
  </p:clrMapOvr>
  <mc:AlternateContent xmlns:mc="http://schemas.openxmlformats.org/markup-compatibility/2006">
    <mc:Choice xmlns:p14="http://schemas.microsoft.com/office/powerpoint/2010/main" xmlns="" Requires="p14">
      <p:transition spd="slow" p14:dur="2000" advTm="4000"/>
    </mc:Choice>
    <mc:Fallback>
      <p:transition spd="slow" advTm="4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868362"/>
          </a:xfrm>
        </p:spPr>
        <p:txBody>
          <a:bodyPr/>
          <a:lstStyle/>
          <a:p>
            <a:r>
              <a:rPr lang="en-US" altLang="en-US" sz="3600" b="1" u="sng" dirty="0"/>
              <a:t>Standard function.</a:t>
            </a:r>
          </a:p>
        </p:txBody>
      </p:sp>
      <p:sp>
        <p:nvSpPr>
          <p:cNvPr id="44035" name="Rectangle 3"/>
          <p:cNvSpPr>
            <a:spLocks noGrp="1" noChangeArrowheads="1"/>
          </p:cNvSpPr>
          <p:nvPr>
            <p:ph type="body" idx="1"/>
          </p:nvPr>
        </p:nvSpPr>
        <p:spPr>
          <a:xfrm>
            <a:off x="457200" y="1219200"/>
            <a:ext cx="8229600" cy="4906963"/>
          </a:xfrm>
        </p:spPr>
        <p:txBody>
          <a:bodyPr/>
          <a:lstStyle/>
          <a:p>
            <a:r>
              <a:rPr lang="en-US" altLang="en-US" sz="2000" dirty="0"/>
              <a:t>No dipswitch selection must be ON other than perhaps 2 &amp; 6 </a:t>
            </a:r>
            <a:r>
              <a:rPr lang="en-US" altLang="en-US" sz="2000" dirty="0" smtClean="0"/>
              <a:t>where  </a:t>
            </a:r>
            <a:r>
              <a:rPr lang="en-US" altLang="en-US" sz="2000" dirty="0"/>
              <a:t>necessary.</a:t>
            </a:r>
          </a:p>
          <a:p>
            <a:r>
              <a:rPr lang="en-US" altLang="en-US" sz="2000" dirty="0"/>
              <a:t>The gate can then be stopped in any position and will only move when a trigger is received.</a:t>
            </a:r>
          </a:p>
          <a:p>
            <a:r>
              <a:rPr lang="en-US" altLang="en-US" sz="2000" dirty="0"/>
              <a:t>The gate </a:t>
            </a:r>
            <a:r>
              <a:rPr lang="en-US" altLang="en-US" sz="2000" b="1" u="sng" dirty="0">
                <a:solidFill>
                  <a:srgbClr val="FF3300"/>
                </a:solidFill>
              </a:rPr>
              <a:t>will not</a:t>
            </a:r>
            <a:r>
              <a:rPr lang="en-US" altLang="en-US" sz="2000" dirty="0"/>
              <a:t> auto close.</a:t>
            </a:r>
            <a:endParaRPr lang="en-US" altLang="en-US" sz="2000" u="sng" dirty="0"/>
          </a:p>
        </p:txBody>
      </p:sp>
    </p:spTree>
  </p:cSld>
  <p:clrMapOvr>
    <a:masterClrMapping/>
  </p:clrMapOvr>
  <mc:AlternateContent xmlns:mc="http://schemas.openxmlformats.org/markup-compatibility/2006">
    <mc:Choice xmlns:p14="http://schemas.microsoft.com/office/powerpoint/2010/main" xmlns="" Requires="p14">
      <p:transition spd="slow" p14:dur="2000" advTm="33000"/>
    </mc:Choice>
    <mc:Fallback>
      <p:transition spd="slow" advTm="3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440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44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p:cTn id="14" dur="500" fill="hold"/>
                                        <p:tgtEl>
                                          <p:spTgt spid="44035">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4403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440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p:cTn id="21" dur="500" fill="hold"/>
                                        <p:tgtEl>
                                          <p:spTgt spid="44035">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4403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868362"/>
          </a:xfrm>
        </p:spPr>
        <p:txBody>
          <a:bodyPr/>
          <a:lstStyle/>
          <a:p>
            <a:r>
              <a:rPr lang="en-US" altLang="en-US" sz="3600" b="1" u="sng" dirty="0"/>
              <a:t>Party mode function.</a:t>
            </a:r>
          </a:p>
        </p:txBody>
      </p:sp>
      <p:sp>
        <p:nvSpPr>
          <p:cNvPr id="47107" name="Rectangle 3"/>
          <p:cNvSpPr>
            <a:spLocks noGrp="1" noChangeArrowheads="1"/>
          </p:cNvSpPr>
          <p:nvPr>
            <p:ph type="body" idx="1"/>
          </p:nvPr>
        </p:nvSpPr>
        <p:spPr>
          <a:xfrm>
            <a:off x="457200" y="1219200"/>
            <a:ext cx="8229600" cy="4906963"/>
          </a:xfrm>
        </p:spPr>
        <p:txBody>
          <a:bodyPr/>
          <a:lstStyle/>
          <a:p>
            <a:pPr>
              <a:lnSpc>
                <a:spcPct val="80000"/>
              </a:lnSpc>
            </a:pPr>
            <a:r>
              <a:rPr lang="en-US" altLang="en-US" sz="2400" dirty="0"/>
              <a:t>This is a function whereby auto close can by overridden.</a:t>
            </a:r>
          </a:p>
          <a:p>
            <a:pPr>
              <a:lnSpc>
                <a:spcPct val="80000"/>
              </a:lnSpc>
            </a:pPr>
            <a:r>
              <a:rPr lang="en-US" altLang="en-US" sz="2400" dirty="0"/>
              <a:t>This can only be done in the fully open position. </a:t>
            </a:r>
          </a:p>
          <a:p>
            <a:pPr>
              <a:lnSpc>
                <a:spcPct val="80000"/>
              </a:lnSpc>
            </a:pPr>
            <a:r>
              <a:rPr lang="en-US" altLang="en-US" sz="2400" dirty="0"/>
              <a:t>Wait for the gate to stop on the open limit, then push and hold the full open trigger transmitter or  IT &amp; CMN connection button for approximately 6 seconds until the PCB gives a acknowledgement (1 single 1.5 second beep).</a:t>
            </a:r>
          </a:p>
          <a:p>
            <a:pPr>
              <a:lnSpc>
                <a:spcPct val="80000"/>
              </a:lnSpc>
            </a:pPr>
            <a:r>
              <a:rPr lang="en-US" altLang="en-US" sz="2400" dirty="0"/>
              <a:t>The gate will remain open until another trigger is received.</a:t>
            </a:r>
          </a:p>
          <a:p>
            <a:pPr>
              <a:lnSpc>
                <a:spcPct val="80000"/>
              </a:lnSpc>
            </a:pPr>
            <a:r>
              <a:rPr lang="en-US" altLang="en-US" sz="2400" dirty="0"/>
              <a:t>Once triggered again, auto close is back to normal.</a:t>
            </a:r>
          </a:p>
          <a:p>
            <a:pPr>
              <a:lnSpc>
                <a:spcPct val="80000"/>
              </a:lnSpc>
            </a:pPr>
            <a:endParaRPr lang="en-US" alt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advTm="41000"/>
    </mc:Choice>
    <mc:Fallback>
      <p:transition spd="slow" advTm="4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p:cTn id="14" dur="500" fill="hold"/>
                                        <p:tgtEl>
                                          <p:spTgt spid="47107">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7107">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71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 calcmode="lin" valueType="num">
                                      <p:cBhvr>
                                        <p:cTn id="21" dur="500" fill="hold"/>
                                        <p:tgtEl>
                                          <p:spTgt spid="47107">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47107">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471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7107">
                                            <p:txEl>
                                              <p:pRg st="3" end="3"/>
                                            </p:txEl>
                                          </p:spTgt>
                                        </p:tgtEl>
                                        <p:attrNameLst>
                                          <p:attrName>style.visibility</p:attrName>
                                        </p:attrNameLst>
                                      </p:cBhvr>
                                      <p:to>
                                        <p:strVal val="visible"/>
                                      </p:to>
                                    </p:set>
                                    <p:anim calcmode="lin" valueType="num">
                                      <p:cBhvr>
                                        <p:cTn id="28" dur="500" fill="hold"/>
                                        <p:tgtEl>
                                          <p:spTgt spid="47107">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47107">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4710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47107">
                                            <p:txEl>
                                              <p:pRg st="4" end="4"/>
                                            </p:txEl>
                                          </p:spTgt>
                                        </p:tgtEl>
                                        <p:attrNameLst>
                                          <p:attrName>style.visibility</p:attrName>
                                        </p:attrNameLst>
                                      </p:cBhvr>
                                      <p:to>
                                        <p:strVal val="visible"/>
                                      </p:to>
                                    </p:set>
                                    <p:anim calcmode="lin" valueType="num">
                                      <p:cBhvr>
                                        <p:cTn id="35" dur="500" fill="hold"/>
                                        <p:tgtEl>
                                          <p:spTgt spid="47107">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47107">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3810000" y="3657600"/>
            <a:ext cx="1092200" cy="44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30000"/>
              </a:spcBef>
            </a:pPr>
            <a:r>
              <a:rPr lang="en-US" altLang="en-US" sz="1000" b="0" dirty="0">
                <a:solidFill>
                  <a:schemeClr val="tx1"/>
                </a:solidFill>
              </a:rPr>
              <a:t>Bridge push</a:t>
            </a:r>
          </a:p>
          <a:p>
            <a:pPr>
              <a:spcBef>
                <a:spcPct val="30000"/>
              </a:spcBef>
            </a:pPr>
            <a:r>
              <a:rPr lang="en-US" altLang="en-US" sz="1000" b="0" dirty="0">
                <a:solidFill>
                  <a:schemeClr val="tx1"/>
                </a:solidFill>
              </a:rPr>
              <a:t> button contacts</a:t>
            </a:r>
          </a:p>
        </p:txBody>
      </p:sp>
      <p:sp>
        <p:nvSpPr>
          <p:cNvPr id="295941" name="Sound"/>
          <p:cNvSpPr>
            <a:spLocks noEditPoints="1" noChangeArrowheads="1"/>
          </p:cNvSpPr>
          <p:nvPr/>
        </p:nvSpPr>
        <p:spPr bwMode="auto">
          <a:xfrm>
            <a:off x="3200400" y="2794000"/>
            <a:ext cx="498475" cy="6858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ZA" dirty="0"/>
          </a:p>
        </p:txBody>
      </p:sp>
      <p:sp>
        <p:nvSpPr>
          <p:cNvPr id="295942" name="Line 6"/>
          <p:cNvSpPr>
            <a:spLocks noChangeShapeType="1"/>
          </p:cNvSpPr>
          <p:nvPr/>
        </p:nvSpPr>
        <p:spPr bwMode="auto">
          <a:xfrm flipH="1" flipV="1">
            <a:off x="2590800" y="30988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3" name="Line 7"/>
          <p:cNvSpPr>
            <a:spLocks noChangeShapeType="1"/>
          </p:cNvSpPr>
          <p:nvPr/>
        </p:nvSpPr>
        <p:spPr bwMode="auto">
          <a:xfrm flipH="1">
            <a:off x="2170113" y="3076575"/>
            <a:ext cx="2905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4" name="Line 8"/>
          <p:cNvSpPr>
            <a:spLocks noChangeShapeType="1"/>
          </p:cNvSpPr>
          <p:nvPr/>
        </p:nvSpPr>
        <p:spPr bwMode="auto">
          <a:xfrm flipH="1" flipV="1">
            <a:off x="2590800" y="3175000"/>
            <a:ext cx="6096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5" name="Line 9"/>
          <p:cNvSpPr>
            <a:spLocks noChangeShapeType="1"/>
          </p:cNvSpPr>
          <p:nvPr/>
        </p:nvSpPr>
        <p:spPr bwMode="auto">
          <a:xfrm flipH="1">
            <a:off x="2209800" y="2895600"/>
            <a:ext cx="304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6" name="Line 10"/>
          <p:cNvSpPr>
            <a:spLocks noChangeShapeType="1"/>
          </p:cNvSpPr>
          <p:nvPr/>
        </p:nvSpPr>
        <p:spPr bwMode="auto">
          <a:xfrm flipV="1">
            <a:off x="2514600" y="2895600"/>
            <a:ext cx="0" cy="903288"/>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7" name="Line 11"/>
          <p:cNvSpPr>
            <a:spLocks noChangeShapeType="1"/>
          </p:cNvSpPr>
          <p:nvPr/>
        </p:nvSpPr>
        <p:spPr bwMode="auto">
          <a:xfrm flipH="1">
            <a:off x="2162175" y="4159250"/>
            <a:ext cx="43497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8" name="Line 12"/>
          <p:cNvSpPr>
            <a:spLocks noChangeShapeType="1"/>
          </p:cNvSpPr>
          <p:nvPr/>
        </p:nvSpPr>
        <p:spPr bwMode="auto">
          <a:xfrm flipH="1" flipV="1">
            <a:off x="2590800" y="3175000"/>
            <a:ext cx="6350" cy="98425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49" name="Rectangle 13"/>
          <p:cNvSpPr>
            <a:spLocks noChangeArrowheads="1"/>
          </p:cNvSpPr>
          <p:nvPr/>
        </p:nvSpPr>
        <p:spPr bwMode="auto">
          <a:xfrm>
            <a:off x="2590800" y="3124200"/>
            <a:ext cx="488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200" b="0" u="sng" dirty="0">
                <a:solidFill>
                  <a:schemeClr val="tx1"/>
                </a:solidFill>
              </a:rPr>
              <a:t>Pos.</a:t>
            </a:r>
          </a:p>
        </p:txBody>
      </p:sp>
      <p:sp>
        <p:nvSpPr>
          <p:cNvPr id="295950" name="Rectangle 14"/>
          <p:cNvSpPr>
            <a:spLocks noChangeArrowheads="1"/>
          </p:cNvSpPr>
          <p:nvPr/>
        </p:nvSpPr>
        <p:spPr bwMode="auto">
          <a:xfrm>
            <a:off x="2667000" y="2819400"/>
            <a:ext cx="5048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200" b="0" u="sng" dirty="0">
                <a:solidFill>
                  <a:schemeClr val="tx1"/>
                </a:solidFill>
              </a:rPr>
              <a:t>Neg.</a:t>
            </a:r>
          </a:p>
        </p:txBody>
      </p:sp>
      <p:sp>
        <p:nvSpPr>
          <p:cNvPr id="295953" name="Line 17"/>
          <p:cNvSpPr>
            <a:spLocks noChangeShapeType="1"/>
          </p:cNvSpPr>
          <p:nvPr/>
        </p:nvSpPr>
        <p:spPr bwMode="auto">
          <a:xfrm flipH="1">
            <a:off x="2590800" y="3098800"/>
            <a:ext cx="2905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4" name="Line 18"/>
          <p:cNvSpPr>
            <a:spLocks noChangeShapeType="1"/>
          </p:cNvSpPr>
          <p:nvPr/>
        </p:nvSpPr>
        <p:spPr bwMode="auto">
          <a:xfrm flipH="1">
            <a:off x="2209800" y="3124200"/>
            <a:ext cx="2365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5" name="Line 19"/>
          <p:cNvSpPr>
            <a:spLocks noChangeShapeType="1"/>
          </p:cNvSpPr>
          <p:nvPr/>
        </p:nvSpPr>
        <p:spPr bwMode="auto">
          <a:xfrm>
            <a:off x="2895600" y="3098800"/>
            <a:ext cx="0" cy="12985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6" name="Line 20"/>
          <p:cNvSpPr>
            <a:spLocks noChangeShapeType="1"/>
          </p:cNvSpPr>
          <p:nvPr/>
        </p:nvSpPr>
        <p:spPr bwMode="auto">
          <a:xfrm flipH="1">
            <a:off x="2697163" y="4470400"/>
            <a:ext cx="652462"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7" name="Line 21"/>
          <p:cNvSpPr>
            <a:spLocks noChangeShapeType="1"/>
          </p:cNvSpPr>
          <p:nvPr/>
        </p:nvSpPr>
        <p:spPr bwMode="auto">
          <a:xfrm flipH="1">
            <a:off x="2209800" y="2895600"/>
            <a:ext cx="28733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8" name="Line 22"/>
          <p:cNvSpPr>
            <a:spLocks noChangeShapeType="1"/>
          </p:cNvSpPr>
          <p:nvPr/>
        </p:nvSpPr>
        <p:spPr bwMode="auto">
          <a:xfrm flipV="1">
            <a:off x="2697163" y="4108450"/>
            <a:ext cx="0" cy="36195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59" name="Line 23"/>
          <p:cNvSpPr>
            <a:spLocks noChangeShapeType="1"/>
          </p:cNvSpPr>
          <p:nvPr/>
        </p:nvSpPr>
        <p:spPr bwMode="auto">
          <a:xfrm flipH="1">
            <a:off x="2189163" y="4108450"/>
            <a:ext cx="508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60" name="Line 24"/>
          <p:cNvSpPr>
            <a:spLocks noChangeShapeType="1"/>
          </p:cNvSpPr>
          <p:nvPr/>
        </p:nvSpPr>
        <p:spPr bwMode="auto">
          <a:xfrm flipV="1">
            <a:off x="2514600" y="2895600"/>
            <a:ext cx="0" cy="8382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61" name="Rectangle 25"/>
          <p:cNvSpPr>
            <a:spLocks noChangeArrowheads="1"/>
          </p:cNvSpPr>
          <p:nvPr/>
        </p:nvSpPr>
        <p:spPr bwMode="auto">
          <a:xfrm>
            <a:off x="2895600" y="4191000"/>
            <a:ext cx="488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200" b="0" u="sng" dirty="0">
                <a:solidFill>
                  <a:schemeClr val="tx1"/>
                </a:solidFill>
              </a:rPr>
              <a:t>Pos.</a:t>
            </a:r>
          </a:p>
        </p:txBody>
      </p:sp>
      <p:sp>
        <p:nvSpPr>
          <p:cNvPr id="295962" name="Rectangle 26"/>
          <p:cNvSpPr>
            <a:spLocks noChangeArrowheads="1"/>
          </p:cNvSpPr>
          <p:nvPr/>
        </p:nvSpPr>
        <p:spPr bwMode="auto">
          <a:xfrm>
            <a:off x="3048000" y="4419600"/>
            <a:ext cx="5048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200" b="0" u="sng" dirty="0">
                <a:solidFill>
                  <a:schemeClr val="tx1"/>
                </a:solidFill>
              </a:rPr>
              <a:t>Neg.</a:t>
            </a:r>
          </a:p>
        </p:txBody>
      </p:sp>
      <p:sp>
        <p:nvSpPr>
          <p:cNvPr id="295963" name="Rectangle 27"/>
          <p:cNvSpPr>
            <a:spLocks noChangeArrowheads="1"/>
          </p:cNvSpPr>
          <p:nvPr/>
        </p:nvSpPr>
        <p:spPr bwMode="auto">
          <a:xfrm>
            <a:off x="3205163" y="3532188"/>
            <a:ext cx="579437" cy="7207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64" name="Rectangle 28"/>
          <p:cNvSpPr>
            <a:spLocks noChangeArrowheads="1"/>
          </p:cNvSpPr>
          <p:nvPr/>
        </p:nvSpPr>
        <p:spPr bwMode="auto">
          <a:xfrm>
            <a:off x="3422650" y="3676650"/>
            <a:ext cx="144463" cy="144463"/>
          </a:xfrm>
          <a:prstGeom prst="rect">
            <a:avLst/>
          </a:prstGeom>
          <a:solidFill>
            <a:srgbClr val="FF3300"/>
          </a:solidFill>
          <a:ln w="9525" algn="ctr">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spcBef>
                <a:spcPct val="0"/>
              </a:spcBef>
            </a:pPr>
            <a:endParaRPr lang="en-US" altLang="en-US" sz="800" dirty="0"/>
          </a:p>
        </p:txBody>
      </p:sp>
      <p:sp>
        <p:nvSpPr>
          <p:cNvPr id="295965" name="Rectangle 29"/>
          <p:cNvSpPr>
            <a:spLocks noChangeArrowheads="1"/>
          </p:cNvSpPr>
          <p:nvPr/>
        </p:nvSpPr>
        <p:spPr bwMode="auto">
          <a:xfrm>
            <a:off x="3124200" y="4038600"/>
            <a:ext cx="388938"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30000"/>
              </a:spcBef>
            </a:pPr>
            <a:r>
              <a:rPr lang="en-US" altLang="en-US" sz="800" b="0" dirty="0">
                <a:solidFill>
                  <a:schemeClr val="tx1"/>
                </a:solidFill>
              </a:rPr>
              <a:t>Pos.</a:t>
            </a:r>
          </a:p>
        </p:txBody>
      </p:sp>
      <p:sp>
        <p:nvSpPr>
          <p:cNvPr id="295966" name="Rectangle 30"/>
          <p:cNvSpPr>
            <a:spLocks noChangeArrowheads="1"/>
          </p:cNvSpPr>
          <p:nvPr/>
        </p:nvSpPr>
        <p:spPr bwMode="auto">
          <a:xfrm>
            <a:off x="3429000" y="4038600"/>
            <a:ext cx="404813"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800" dirty="0">
                <a:solidFill>
                  <a:schemeClr val="tx1"/>
                </a:solidFill>
              </a:rPr>
              <a:t>Neg.</a:t>
            </a:r>
          </a:p>
        </p:txBody>
      </p:sp>
      <p:sp>
        <p:nvSpPr>
          <p:cNvPr id="295967" name="Line 31"/>
          <p:cNvSpPr>
            <a:spLocks noChangeShapeType="1"/>
          </p:cNvSpPr>
          <p:nvPr/>
        </p:nvSpPr>
        <p:spPr bwMode="auto">
          <a:xfrm flipH="1">
            <a:off x="3349625" y="3748088"/>
            <a:ext cx="73025"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68" name="Line 32"/>
          <p:cNvSpPr>
            <a:spLocks noChangeShapeType="1"/>
          </p:cNvSpPr>
          <p:nvPr/>
        </p:nvSpPr>
        <p:spPr bwMode="auto">
          <a:xfrm>
            <a:off x="3567113" y="3748088"/>
            <a:ext cx="73025"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69" name="Line 33"/>
          <p:cNvSpPr>
            <a:spLocks noChangeShapeType="1"/>
          </p:cNvSpPr>
          <p:nvPr/>
        </p:nvSpPr>
        <p:spPr bwMode="auto">
          <a:xfrm>
            <a:off x="3349625" y="3748088"/>
            <a:ext cx="1588"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0" name="Line 34"/>
          <p:cNvSpPr>
            <a:spLocks noChangeShapeType="1"/>
          </p:cNvSpPr>
          <p:nvPr/>
        </p:nvSpPr>
        <p:spPr bwMode="auto">
          <a:xfrm>
            <a:off x="3640138" y="3748088"/>
            <a:ext cx="1587"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1" name="Line 35"/>
          <p:cNvSpPr>
            <a:spLocks noChangeShapeType="1"/>
          </p:cNvSpPr>
          <p:nvPr/>
        </p:nvSpPr>
        <p:spPr bwMode="auto">
          <a:xfrm>
            <a:off x="3349625" y="3892550"/>
            <a:ext cx="290513"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2" name="Line 36"/>
          <p:cNvSpPr>
            <a:spLocks noChangeShapeType="1"/>
          </p:cNvSpPr>
          <p:nvPr/>
        </p:nvSpPr>
        <p:spPr bwMode="auto">
          <a:xfrm flipH="1">
            <a:off x="3640138" y="3821113"/>
            <a:ext cx="290512"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3" name="Line 37"/>
          <p:cNvSpPr>
            <a:spLocks noChangeShapeType="1"/>
          </p:cNvSpPr>
          <p:nvPr/>
        </p:nvSpPr>
        <p:spPr bwMode="auto">
          <a:xfrm>
            <a:off x="3349625" y="4252913"/>
            <a:ext cx="1588" cy="217487"/>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4" name="Line 38"/>
          <p:cNvSpPr>
            <a:spLocks noChangeShapeType="1"/>
          </p:cNvSpPr>
          <p:nvPr/>
        </p:nvSpPr>
        <p:spPr bwMode="auto">
          <a:xfrm>
            <a:off x="3657600" y="4252913"/>
            <a:ext cx="0" cy="4333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5" name="Rectangle 39"/>
          <p:cNvSpPr>
            <a:spLocks noChangeArrowheads="1"/>
          </p:cNvSpPr>
          <p:nvPr/>
        </p:nvSpPr>
        <p:spPr bwMode="auto">
          <a:xfrm>
            <a:off x="1054100" y="1008063"/>
            <a:ext cx="19796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400" u="sng" dirty="0">
                <a:solidFill>
                  <a:schemeClr val="tx1"/>
                </a:solidFill>
              </a:rPr>
              <a:t>Wiring, Pulse (Alarm)</a:t>
            </a:r>
          </a:p>
        </p:txBody>
      </p:sp>
      <p:sp>
        <p:nvSpPr>
          <p:cNvPr id="295976" name="Rectangle 40"/>
          <p:cNvSpPr>
            <a:spLocks noChangeArrowheads="1"/>
          </p:cNvSpPr>
          <p:nvPr/>
        </p:nvSpPr>
        <p:spPr bwMode="auto">
          <a:xfrm>
            <a:off x="1028700" y="985838"/>
            <a:ext cx="19177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400" u="sng" dirty="0">
                <a:solidFill>
                  <a:schemeClr val="tx1"/>
                </a:solidFill>
              </a:rPr>
              <a:t>Wiring, Latch (Siren)</a:t>
            </a:r>
          </a:p>
        </p:txBody>
      </p:sp>
      <p:sp>
        <p:nvSpPr>
          <p:cNvPr id="295977" name="Rectangle 41"/>
          <p:cNvSpPr>
            <a:spLocks noChangeArrowheads="1"/>
          </p:cNvSpPr>
          <p:nvPr/>
        </p:nvSpPr>
        <p:spPr bwMode="auto">
          <a:xfrm>
            <a:off x="3059113" y="2522538"/>
            <a:ext cx="942975" cy="7207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78" name="Rectangle 42"/>
          <p:cNvSpPr>
            <a:spLocks noChangeArrowheads="1"/>
          </p:cNvSpPr>
          <p:nvPr/>
        </p:nvSpPr>
        <p:spPr bwMode="auto">
          <a:xfrm>
            <a:off x="3262313" y="2955925"/>
            <a:ext cx="585787"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800" b="0" u="sng" dirty="0">
                <a:solidFill>
                  <a:schemeClr val="tx1"/>
                </a:solidFill>
              </a:rPr>
              <a:t>Receiver</a:t>
            </a:r>
          </a:p>
        </p:txBody>
      </p:sp>
      <p:sp>
        <p:nvSpPr>
          <p:cNvPr id="295979" name="Rectangle 43"/>
          <p:cNvSpPr>
            <a:spLocks noChangeArrowheads="1"/>
          </p:cNvSpPr>
          <p:nvPr/>
        </p:nvSpPr>
        <p:spPr bwMode="auto">
          <a:xfrm>
            <a:off x="3116263" y="3316288"/>
            <a:ext cx="696912"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800" b="0" u="sng" dirty="0">
                <a:solidFill>
                  <a:schemeClr val="tx1"/>
                </a:solidFill>
              </a:rPr>
              <a:t>Transmitter</a:t>
            </a:r>
          </a:p>
        </p:txBody>
      </p:sp>
      <p:sp>
        <p:nvSpPr>
          <p:cNvPr id="295980" name="Rectangle 44"/>
          <p:cNvSpPr>
            <a:spLocks noChangeArrowheads="1"/>
          </p:cNvSpPr>
          <p:nvPr/>
        </p:nvSpPr>
        <p:spPr bwMode="auto">
          <a:xfrm>
            <a:off x="3059113" y="2522538"/>
            <a:ext cx="290512" cy="2159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81" name="Rectangle 45"/>
          <p:cNvSpPr>
            <a:spLocks noChangeArrowheads="1"/>
          </p:cNvSpPr>
          <p:nvPr/>
        </p:nvSpPr>
        <p:spPr bwMode="auto">
          <a:xfrm>
            <a:off x="3349625" y="2522538"/>
            <a:ext cx="290513" cy="2159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82" name="Rectangle 46"/>
          <p:cNvSpPr>
            <a:spLocks noChangeArrowheads="1"/>
          </p:cNvSpPr>
          <p:nvPr/>
        </p:nvSpPr>
        <p:spPr bwMode="auto">
          <a:xfrm>
            <a:off x="2978150" y="2522538"/>
            <a:ext cx="427038"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800" b="0" dirty="0">
                <a:solidFill>
                  <a:schemeClr val="tx1"/>
                </a:solidFill>
              </a:rPr>
              <a:t>Com.</a:t>
            </a:r>
          </a:p>
        </p:txBody>
      </p:sp>
      <p:sp>
        <p:nvSpPr>
          <p:cNvPr id="295983" name="Rectangle 47"/>
          <p:cNvSpPr>
            <a:spLocks noChangeArrowheads="1"/>
          </p:cNvSpPr>
          <p:nvPr/>
        </p:nvSpPr>
        <p:spPr bwMode="auto">
          <a:xfrm>
            <a:off x="3344863" y="2522538"/>
            <a:ext cx="3587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800" b="0" dirty="0">
                <a:solidFill>
                  <a:schemeClr val="tx1"/>
                </a:solidFill>
              </a:rPr>
              <a:t>N/C</a:t>
            </a:r>
          </a:p>
        </p:txBody>
      </p:sp>
      <p:sp>
        <p:nvSpPr>
          <p:cNvPr id="295984" name="Rectangle 48"/>
          <p:cNvSpPr>
            <a:spLocks noChangeArrowheads="1"/>
          </p:cNvSpPr>
          <p:nvPr/>
        </p:nvSpPr>
        <p:spPr bwMode="auto">
          <a:xfrm>
            <a:off x="3059113" y="1296988"/>
            <a:ext cx="871537" cy="86518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85" name="Rectangle 49"/>
          <p:cNvSpPr>
            <a:spLocks noChangeArrowheads="1"/>
          </p:cNvSpPr>
          <p:nvPr/>
        </p:nvSpPr>
        <p:spPr bwMode="auto">
          <a:xfrm>
            <a:off x="3114675" y="1512888"/>
            <a:ext cx="7397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800" b="0" u="sng" dirty="0">
                <a:solidFill>
                  <a:schemeClr val="tx1"/>
                </a:solidFill>
              </a:rPr>
              <a:t>Alarm Panel</a:t>
            </a:r>
          </a:p>
        </p:txBody>
      </p:sp>
      <p:sp>
        <p:nvSpPr>
          <p:cNvPr id="295986" name="Rectangle 50"/>
          <p:cNvSpPr>
            <a:spLocks noChangeArrowheads="1"/>
          </p:cNvSpPr>
          <p:nvPr/>
        </p:nvSpPr>
        <p:spPr bwMode="auto">
          <a:xfrm>
            <a:off x="3349625" y="1946275"/>
            <a:ext cx="290513" cy="2159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87" name="Rectangle 51"/>
          <p:cNvSpPr>
            <a:spLocks noChangeArrowheads="1"/>
          </p:cNvSpPr>
          <p:nvPr/>
        </p:nvSpPr>
        <p:spPr bwMode="auto">
          <a:xfrm>
            <a:off x="3059113" y="1946275"/>
            <a:ext cx="290512" cy="2159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88" name="Rectangle 52"/>
          <p:cNvSpPr>
            <a:spLocks noChangeArrowheads="1"/>
          </p:cNvSpPr>
          <p:nvPr/>
        </p:nvSpPr>
        <p:spPr bwMode="auto">
          <a:xfrm>
            <a:off x="2978150" y="1946275"/>
            <a:ext cx="427038"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n-US" altLang="en-US" sz="800" b="0" dirty="0">
                <a:solidFill>
                  <a:schemeClr val="tx1"/>
                </a:solidFill>
              </a:rPr>
              <a:t>Com.</a:t>
            </a:r>
          </a:p>
        </p:txBody>
      </p:sp>
      <p:sp>
        <p:nvSpPr>
          <p:cNvPr id="295989" name="Rectangle 53"/>
          <p:cNvSpPr>
            <a:spLocks noChangeArrowheads="1"/>
          </p:cNvSpPr>
          <p:nvPr/>
        </p:nvSpPr>
        <p:spPr bwMode="auto">
          <a:xfrm>
            <a:off x="3268663" y="1946275"/>
            <a:ext cx="417512"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800" b="0" dirty="0">
                <a:solidFill>
                  <a:schemeClr val="tx1"/>
                </a:solidFill>
              </a:rPr>
              <a:t>Zone</a:t>
            </a:r>
          </a:p>
        </p:txBody>
      </p:sp>
      <p:sp>
        <p:nvSpPr>
          <p:cNvPr id="295990" name="Arc 54"/>
          <p:cNvSpPr>
            <a:spLocks/>
          </p:cNvSpPr>
          <p:nvPr/>
        </p:nvSpPr>
        <p:spPr bwMode="auto">
          <a:xfrm rot="16200000">
            <a:off x="2482850" y="2986088"/>
            <a:ext cx="71438" cy="144462"/>
          </a:xfrm>
          <a:custGeom>
            <a:avLst/>
            <a:gdLst>
              <a:gd name="G0" fmla="+- 8918 0 0"/>
              <a:gd name="G1" fmla="+- 21600 0 0"/>
              <a:gd name="G2" fmla="+- 21600 0 0"/>
              <a:gd name="T0" fmla="*/ 226 w 30518"/>
              <a:gd name="T1" fmla="*/ 1826 h 43200"/>
              <a:gd name="T2" fmla="*/ 0 w 30518"/>
              <a:gd name="T3" fmla="*/ 41273 h 43200"/>
              <a:gd name="T4" fmla="*/ 8918 w 30518"/>
              <a:gd name="T5" fmla="*/ 21600 h 43200"/>
            </a:gdLst>
            <a:ahLst/>
            <a:cxnLst>
              <a:cxn ang="0">
                <a:pos x="T0" y="T1"/>
              </a:cxn>
              <a:cxn ang="0">
                <a:pos x="T2" y="T3"/>
              </a:cxn>
              <a:cxn ang="0">
                <a:pos x="T4" y="T5"/>
              </a:cxn>
            </a:cxnLst>
            <a:rect l="0" t="0" r="r" b="b"/>
            <a:pathLst>
              <a:path w="30518" h="43200" fill="none"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path>
              <a:path w="30518" h="43200" stroke="0"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lnTo>
                  <a:pt x="8918"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91" name="Arc 55"/>
          <p:cNvSpPr>
            <a:spLocks/>
          </p:cNvSpPr>
          <p:nvPr/>
        </p:nvSpPr>
        <p:spPr bwMode="auto">
          <a:xfrm rot="16200000">
            <a:off x="2474913" y="3011487"/>
            <a:ext cx="71438" cy="144463"/>
          </a:xfrm>
          <a:custGeom>
            <a:avLst/>
            <a:gdLst>
              <a:gd name="G0" fmla="+- 8918 0 0"/>
              <a:gd name="G1" fmla="+- 21600 0 0"/>
              <a:gd name="G2" fmla="+- 21600 0 0"/>
              <a:gd name="T0" fmla="*/ 226 w 30518"/>
              <a:gd name="T1" fmla="*/ 1826 h 43200"/>
              <a:gd name="T2" fmla="*/ 0 w 30518"/>
              <a:gd name="T3" fmla="*/ 41273 h 43200"/>
              <a:gd name="T4" fmla="*/ 8918 w 30518"/>
              <a:gd name="T5" fmla="*/ 21600 h 43200"/>
            </a:gdLst>
            <a:ahLst/>
            <a:cxnLst>
              <a:cxn ang="0">
                <a:pos x="T0" y="T1"/>
              </a:cxn>
              <a:cxn ang="0">
                <a:pos x="T2" y="T3"/>
              </a:cxn>
              <a:cxn ang="0">
                <a:pos x="T4" y="T5"/>
              </a:cxn>
            </a:cxnLst>
            <a:rect l="0" t="0" r="r" b="b"/>
            <a:pathLst>
              <a:path w="30518" h="43200" fill="none"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path>
              <a:path w="30518" h="43200" stroke="0"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lnTo>
                  <a:pt x="8918"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92" name="Arc 56"/>
          <p:cNvSpPr>
            <a:spLocks/>
          </p:cNvSpPr>
          <p:nvPr/>
        </p:nvSpPr>
        <p:spPr bwMode="auto">
          <a:xfrm>
            <a:off x="2895600" y="4397375"/>
            <a:ext cx="73025" cy="144463"/>
          </a:xfrm>
          <a:custGeom>
            <a:avLst/>
            <a:gdLst>
              <a:gd name="G0" fmla="+- 8918 0 0"/>
              <a:gd name="G1" fmla="+- 21600 0 0"/>
              <a:gd name="G2" fmla="+- 21600 0 0"/>
              <a:gd name="T0" fmla="*/ 226 w 30518"/>
              <a:gd name="T1" fmla="*/ 1826 h 43200"/>
              <a:gd name="T2" fmla="*/ 0 w 30518"/>
              <a:gd name="T3" fmla="*/ 41273 h 43200"/>
              <a:gd name="T4" fmla="*/ 8918 w 30518"/>
              <a:gd name="T5" fmla="*/ 21600 h 43200"/>
            </a:gdLst>
            <a:ahLst/>
            <a:cxnLst>
              <a:cxn ang="0">
                <a:pos x="T0" y="T1"/>
              </a:cxn>
              <a:cxn ang="0">
                <a:pos x="T2" y="T3"/>
              </a:cxn>
              <a:cxn ang="0">
                <a:pos x="T4" y="T5"/>
              </a:cxn>
            </a:cxnLst>
            <a:rect l="0" t="0" r="r" b="b"/>
            <a:pathLst>
              <a:path w="30518" h="43200" fill="none"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path>
              <a:path w="30518" h="43200" stroke="0"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lnTo>
                  <a:pt x="8918"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93" name="Line 57"/>
          <p:cNvSpPr>
            <a:spLocks noChangeShapeType="1"/>
          </p:cNvSpPr>
          <p:nvPr/>
        </p:nvSpPr>
        <p:spPr bwMode="auto">
          <a:xfrm>
            <a:off x="2895600" y="4541838"/>
            <a:ext cx="0" cy="1444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95994" name="Line 58"/>
          <p:cNvSpPr>
            <a:spLocks noChangeShapeType="1"/>
          </p:cNvSpPr>
          <p:nvPr/>
        </p:nvSpPr>
        <p:spPr bwMode="auto">
          <a:xfrm flipH="1">
            <a:off x="2895600" y="4686300"/>
            <a:ext cx="7254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5995" name="Rectangle 59"/>
          <p:cNvSpPr>
            <a:spLocks noChangeArrowheads="1"/>
          </p:cNvSpPr>
          <p:nvPr/>
        </p:nvSpPr>
        <p:spPr bwMode="auto">
          <a:xfrm>
            <a:off x="1014413" y="685800"/>
            <a:ext cx="26876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400" u="sng" dirty="0">
                <a:solidFill>
                  <a:schemeClr val="tx1"/>
                </a:solidFill>
              </a:rPr>
              <a:t>Pulse Alarm (Dipswitch 1 &amp; 5)</a:t>
            </a:r>
          </a:p>
        </p:txBody>
      </p:sp>
      <p:sp>
        <p:nvSpPr>
          <p:cNvPr id="295996" name="Rectangle 60"/>
          <p:cNvSpPr>
            <a:spLocks noChangeArrowheads="1"/>
          </p:cNvSpPr>
          <p:nvPr/>
        </p:nvSpPr>
        <p:spPr bwMode="auto">
          <a:xfrm>
            <a:off x="990600" y="685800"/>
            <a:ext cx="2686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30000"/>
              </a:spcBef>
            </a:pPr>
            <a:r>
              <a:rPr lang="en-US" altLang="en-US" sz="1400" u="sng" dirty="0">
                <a:solidFill>
                  <a:schemeClr val="tx1"/>
                </a:solidFill>
              </a:rPr>
              <a:t>Latch Alarm (Dipswitch 1 &amp; 6)</a:t>
            </a:r>
          </a:p>
        </p:txBody>
      </p:sp>
      <p:sp>
        <p:nvSpPr>
          <p:cNvPr id="295997" name="Rectangle 61"/>
          <p:cNvSpPr>
            <a:spLocks noGrp="1" noChangeArrowheads="1"/>
          </p:cNvSpPr>
          <p:nvPr>
            <p:ph type="title" idx="4294967295"/>
          </p:nvPr>
        </p:nvSpPr>
        <p:spPr>
          <a:xfrm>
            <a:off x="0" y="0"/>
            <a:ext cx="9144000" cy="533400"/>
          </a:xfrm>
        </p:spPr>
        <p:txBody>
          <a:bodyPr/>
          <a:lstStyle/>
          <a:p>
            <a:r>
              <a:rPr lang="en-US" altLang="en-US" sz="3200" b="1" u="sng" dirty="0"/>
              <a:t>Tamper </a:t>
            </a:r>
            <a:r>
              <a:rPr lang="en-US" altLang="en-US" sz="3600" b="1" u="sng" dirty="0"/>
              <a:t>Alarm</a:t>
            </a:r>
            <a:r>
              <a:rPr lang="en-US" altLang="en-US" sz="3200" b="1" u="sng" dirty="0"/>
              <a:t>.</a:t>
            </a:r>
          </a:p>
        </p:txBody>
      </p:sp>
      <p:sp>
        <p:nvSpPr>
          <p:cNvPr id="295998" name="Rectangle 62"/>
          <p:cNvSpPr>
            <a:spLocks noChangeArrowheads="1"/>
          </p:cNvSpPr>
          <p:nvPr/>
        </p:nvSpPr>
        <p:spPr bwMode="auto">
          <a:xfrm>
            <a:off x="3200400" y="3886200"/>
            <a:ext cx="584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000" b="0" dirty="0"/>
              <a:t>Battery</a:t>
            </a:r>
          </a:p>
        </p:txBody>
      </p:sp>
      <p:sp>
        <p:nvSpPr>
          <p:cNvPr id="295999" name="Line 63"/>
          <p:cNvSpPr>
            <a:spLocks noChangeShapeType="1"/>
          </p:cNvSpPr>
          <p:nvPr/>
        </p:nvSpPr>
        <p:spPr bwMode="auto">
          <a:xfrm flipH="1" flipV="1">
            <a:off x="3505200" y="2133600"/>
            <a:ext cx="304800" cy="152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00" name="Rectangle 64"/>
          <p:cNvSpPr>
            <a:spLocks noChangeArrowheads="1"/>
          </p:cNvSpPr>
          <p:nvPr/>
        </p:nvSpPr>
        <p:spPr bwMode="auto">
          <a:xfrm>
            <a:off x="3810000" y="2133600"/>
            <a:ext cx="13716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en-US" altLang="en-US" sz="1000" b="0" dirty="0"/>
              <a:t>Connect required </a:t>
            </a:r>
          </a:p>
          <a:p>
            <a:pPr>
              <a:spcBef>
                <a:spcPct val="20000"/>
              </a:spcBef>
            </a:pPr>
            <a:r>
              <a:rPr lang="en-US" altLang="en-US" sz="1000" b="0" dirty="0"/>
              <a:t>E.O.L. resistor.</a:t>
            </a:r>
          </a:p>
        </p:txBody>
      </p:sp>
      <p:sp>
        <p:nvSpPr>
          <p:cNvPr id="296001" name="Rectangle 65"/>
          <p:cNvSpPr>
            <a:spLocks noChangeArrowheads="1"/>
          </p:cNvSpPr>
          <p:nvPr/>
        </p:nvSpPr>
        <p:spPr bwMode="auto">
          <a:xfrm>
            <a:off x="5029200" y="685800"/>
            <a:ext cx="3505200" cy="383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1400" b="0" dirty="0"/>
              <a:t> </a:t>
            </a:r>
            <a:r>
              <a:rPr lang="en-US" altLang="en-US" sz="1400" u="sng" dirty="0"/>
              <a:t>To activate pulse alarm</a:t>
            </a:r>
            <a:r>
              <a:rPr lang="en-US" altLang="en-US" sz="1400" b="0" dirty="0"/>
              <a:t> </a:t>
            </a:r>
          </a:p>
          <a:p>
            <a:pPr>
              <a:spcBef>
                <a:spcPct val="30000"/>
              </a:spcBef>
            </a:pPr>
            <a:r>
              <a:rPr lang="en-US" altLang="en-US" sz="1400" b="0" dirty="0"/>
              <a:t>Remove all power.</a:t>
            </a:r>
          </a:p>
          <a:p>
            <a:pPr>
              <a:spcBef>
                <a:spcPct val="30000"/>
              </a:spcBef>
            </a:pPr>
            <a:r>
              <a:rPr lang="en-US" altLang="en-US" sz="1400" b="0" dirty="0"/>
              <a:t>AC and</a:t>
            </a:r>
          </a:p>
          <a:p>
            <a:pPr>
              <a:spcBef>
                <a:spcPct val="30000"/>
              </a:spcBef>
            </a:pPr>
            <a:r>
              <a:rPr lang="en-US" altLang="en-US" sz="1400" b="0" dirty="0"/>
              <a:t>DC</a:t>
            </a:r>
          </a:p>
          <a:p>
            <a:pPr>
              <a:spcBef>
                <a:spcPct val="30000"/>
              </a:spcBef>
            </a:pPr>
            <a:r>
              <a:rPr lang="en-US" altLang="en-US" sz="1400" b="0" dirty="0"/>
              <a:t>Switch dipswitch 1 &amp; 5 to ON position.</a:t>
            </a:r>
          </a:p>
          <a:p>
            <a:pPr>
              <a:spcBef>
                <a:spcPct val="30000"/>
              </a:spcBef>
            </a:pPr>
            <a:r>
              <a:rPr lang="en-US" altLang="en-US" sz="1400" b="0" dirty="0"/>
              <a:t>Rest of the dipswitches to OFF position. </a:t>
            </a:r>
          </a:p>
          <a:p>
            <a:pPr>
              <a:spcBef>
                <a:spcPct val="30000"/>
              </a:spcBef>
            </a:pPr>
            <a:r>
              <a:rPr lang="en-US" altLang="en-US" sz="1400" b="0" dirty="0"/>
              <a:t>(Ignoring dipswitch number 2).</a:t>
            </a:r>
          </a:p>
          <a:p>
            <a:pPr>
              <a:spcBef>
                <a:spcPct val="30000"/>
              </a:spcBef>
            </a:pPr>
            <a:r>
              <a:rPr lang="en-US" altLang="en-US" sz="1400" b="0" dirty="0"/>
              <a:t>Open the override lever.</a:t>
            </a:r>
          </a:p>
          <a:p>
            <a:pPr>
              <a:spcBef>
                <a:spcPct val="30000"/>
              </a:spcBef>
            </a:pPr>
            <a:r>
              <a:rPr lang="en-US" altLang="en-US" sz="1400" b="0" dirty="0"/>
              <a:t>Apply AC power.</a:t>
            </a:r>
          </a:p>
          <a:p>
            <a:pPr>
              <a:spcBef>
                <a:spcPct val="30000"/>
              </a:spcBef>
            </a:pPr>
            <a:r>
              <a:rPr lang="en-US" altLang="en-US" sz="1400" b="0" dirty="0"/>
              <a:t>The PCB will start to beep continuously.</a:t>
            </a:r>
          </a:p>
          <a:p>
            <a:pPr>
              <a:spcBef>
                <a:spcPct val="30000"/>
              </a:spcBef>
            </a:pPr>
            <a:r>
              <a:rPr lang="en-US" altLang="en-US" sz="1400" b="0" dirty="0"/>
              <a:t>Switch dipswitch 1 &amp; 5 to OFF position.</a:t>
            </a:r>
          </a:p>
          <a:p>
            <a:pPr>
              <a:spcBef>
                <a:spcPct val="30000"/>
              </a:spcBef>
            </a:pPr>
            <a:r>
              <a:rPr lang="en-US" altLang="en-US" sz="1400" b="0" dirty="0"/>
              <a:t>Close the override lever.</a:t>
            </a:r>
          </a:p>
          <a:p>
            <a:pPr>
              <a:spcBef>
                <a:spcPct val="30000"/>
              </a:spcBef>
            </a:pPr>
            <a:r>
              <a:rPr lang="en-US" altLang="en-US" sz="1400" b="0" dirty="0"/>
              <a:t>Now carry on as normal.   		    </a:t>
            </a:r>
          </a:p>
        </p:txBody>
      </p:sp>
      <p:sp>
        <p:nvSpPr>
          <p:cNvPr id="296002" name="Line 66"/>
          <p:cNvSpPr>
            <a:spLocks noChangeShapeType="1"/>
          </p:cNvSpPr>
          <p:nvPr/>
        </p:nvSpPr>
        <p:spPr bwMode="auto">
          <a:xfrm flipV="1">
            <a:off x="3200400" y="2133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03" name="Line 67"/>
          <p:cNvSpPr>
            <a:spLocks noChangeShapeType="1"/>
          </p:cNvSpPr>
          <p:nvPr/>
        </p:nvSpPr>
        <p:spPr bwMode="auto">
          <a:xfrm flipV="1">
            <a:off x="3505200" y="2133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04" name="Line 68"/>
          <p:cNvSpPr>
            <a:spLocks noChangeShapeType="1"/>
          </p:cNvSpPr>
          <p:nvPr/>
        </p:nvSpPr>
        <p:spPr bwMode="auto">
          <a:xfrm flipH="1">
            <a:off x="2209800" y="3733800"/>
            <a:ext cx="3048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05" name="Line 69"/>
          <p:cNvSpPr>
            <a:spLocks noChangeShapeType="1"/>
          </p:cNvSpPr>
          <p:nvPr/>
        </p:nvSpPr>
        <p:spPr bwMode="auto">
          <a:xfrm flipH="1">
            <a:off x="2209800" y="3810000"/>
            <a:ext cx="3048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06" name="Rectangle 70"/>
          <p:cNvSpPr>
            <a:spLocks noChangeArrowheads="1"/>
          </p:cNvSpPr>
          <p:nvPr/>
        </p:nvSpPr>
        <p:spPr bwMode="auto">
          <a:xfrm>
            <a:off x="5029200" y="685800"/>
            <a:ext cx="3319463" cy="361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1400" u="sng" dirty="0"/>
              <a:t>To activate latch alarm</a:t>
            </a:r>
          </a:p>
          <a:p>
            <a:pPr>
              <a:spcBef>
                <a:spcPct val="30000"/>
              </a:spcBef>
            </a:pPr>
            <a:r>
              <a:rPr lang="en-US" altLang="en-US" sz="1400" b="0" dirty="0"/>
              <a:t>Remove all power.</a:t>
            </a:r>
          </a:p>
          <a:p>
            <a:pPr>
              <a:spcBef>
                <a:spcPct val="30000"/>
              </a:spcBef>
            </a:pPr>
            <a:r>
              <a:rPr lang="en-US" altLang="en-US" sz="1400" b="0" dirty="0"/>
              <a:t>AC. And</a:t>
            </a:r>
          </a:p>
          <a:p>
            <a:pPr>
              <a:spcBef>
                <a:spcPct val="30000"/>
              </a:spcBef>
            </a:pPr>
            <a:r>
              <a:rPr lang="en-US" altLang="en-US" sz="1400" b="0" dirty="0"/>
              <a:t>DC.</a:t>
            </a:r>
          </a:p>
          <a:p>
            <a:pPr>
              <a:spcBef>
                <a:spcPct val="30000"/>
              </a:spcBef>
            </a:pPr>
            <a:r>
              <a:rPr lang="en-US" altLang="en-US" sz="1400" b="0" dirty="0"/>
              <a:t>Switch dipswitch 1 &amp; 6 to ON position.</a:t>
            </a:r>
          </a:p>
          <a:p>
            <a:pPr>
              <a:spcBef>
                <a:spcPct val="30000"/>
              </a:spcBef>
            </a:pPr>
            <a:r>
              <a:rPr lang="en-US" altLang="en-US" sz="1400" b="0" dirty="0"/>
              <a:t>Rest of the dipswitches to OFF position.</a:t>
            </a:r>
          </a:p>
          <a:p>
            <a:pPr>
              <a:spcBef>
                <a:spcPct val="30000"/>
              </a:spcBef>
            </a:pPr>
            <a:r>
              <a:rPr lang="en-US" altLang="en-US" sz="1400" b="0" dirty="0"/>
              <a:t>(Ignoring dipswitch number 2).</a:t>
            </a:r>
          </a:p>
          <a:p>
            <a:pPr>
              <a:spcBef>
                <a:spcPct val="30000"/>
              </a:spcBef>
            </a:pPr>
            <a:r>
              <a:rPr lang="en-US" altLang="en-US" sz="1400" b="0" dirty="0"/>
              <a:t>Open the override lever.</a:t>
            </a:r>
          </a:p>
          <a:p>
            <a:pPr>
              <a:spcBef>
                <a:spcPct val="30000"/>
              </a:spcBef>
            </a:pPr>
            <a:r>
              <a:rPr lang="en-US" altLang="en-US" sz="1400" b="0" dirty="0"/>
              <a:t>Apply AC power.</a:t>
            </a:r>
          </a:p>
          <a:p>
            <a:pPr>
              <a:spcBef>
                <a:spcPct val="30000"/>
              </a:spcBef>
            </a:pPr>
            <a:r>
              <a:rPr lang="en-US" altLang="en-US" sz="1400" b="0" dirty="0"/>
              <a:t>The PCB will start to beep continuously.</a:t>
            </a:r>
          </a:p>
          <a:p>
            <a:pPr>
              <a:spcBef>
                <a:spcPct val="30000"/>
              </a:spcBef>
            </a:pPr>
            <a:r>
              <a:rPr lang="en-US" altLang="en-US" sz="1400" b="0" dirty="0"/>
              <a:t>Switch dipswitch 1 &amp; 6 to OFF position.</a:t>
            </a:r>
          </a:p>
          <a:p>
            <a:pPr>
              <a:spcBef>
                <a:spcPct val="30000"/>
              </a:spcBef>
            </a:pPr>
            <a:r>
              <a:rPr lang="en-US" altLang="en-US" sz="1400" b="0" dirty="0"/>
              <a:t>Close the override lever.</a:t>
            </a:r>
          </a:p>
          <a:p>
            <a:pPr>
              <a:spcBef>
                <a:spcPct val="30000"/>
              </a:spcBef>
            </a:pPr>
            <a:r>
              <a:rPr lang="en-US" altLang="en-US" sz="1400" b="0" dirty="0"/>
              <a:t>Now carry on as normal.</a:t>
            </a:r>
          </a:p>
        </p:txBody>
      </p:sp>
      <p:pic>
        <p:nvPicPr>
          <p:cNvPr id="296007" name="Picture 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4267200"/>
            <a:ext cx="24384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008" name="Picture 7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4600575"/>
            <a:ext cx="4572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009" name="Picture 7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5743575"/>
            <a:ext cx="5905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010" name="Picture 7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6048375"/>
            <a:ext cx="5905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014" name="Line 78"/>
          <p:cNvSpPr>
            <a:spLocks noChangeShapeType="1"/>
          </p:cNvSpPr>
          <p:nvPr/>
        </p:nvSpPr>
        <p:spPr bwMode="auto">
          <a:xfrm>
            <a:off x="6019800" y="47529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15" name="Line 79"/>
          <p:cNvSpPr>
            <a:spLocks noChangeShapeType="1"/>
          </p:cNvSpPr>
          <p:nvPr/>
        </p:nvSpPr>
        <p:spPr bwMode="auto">
          <a:xfrm>
            <a:off x="6019800" y="58959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16" name="Line 80"/>
          <p:cNvSpPr>
            <a:spLocks noChangeShapeType="1"/>
          </p:cNvSpPr>
          <p:nvPr/>
        </p:nvSpPr>
        <p:spPr bwMode="auto">
          <a:xfrm flipH="1">
            <a:off x="6248400" y="55911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17" name="Line 81"/>
          <p:cNvSpPr>
            <a:spLocks noChangeShapeType="1"/>
          </p:cNvSpPr>
          <p:nvPr/>
        </p:nvSpPr>
        <p:spPr bwMode="auto">
          <a:xfrm flipH="1">
            <a:off x="6248400" y="52863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18" name="Line 82"/>
          <p:cNvSpPr>
            <a:spLocks noChangeShapeType="1"/>
          </p:cNvSpPr>
          <p:nvPr/>
        </p:nvSpPr>
        <p:spPr bwMode="auto">
          <a:xfrm flipH="1">
            <a:off x="6248400" y="61245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296019" name="Picture 8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4800" y="4724400"/>
            <a:ext cx="1447800" cy="78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020" name="Picture 8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14800" y="4724400"/>
            <a:ext cx="14478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021" name="Line 85"/>
          <p:cNvSpPr>
            <a:spLocks noChangeShapeType="1"/>
          </p:cNvSpPr>
          <p:nvPr/>
        </p:nvSpPr>
        <p:spPr bwMode="auto">
          <a:xfrm flipH="1">
            <a:off x="6248400" y="46767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22" name="Line 86"/>
          <p:cNvSpPr>
            <a:spLocks noChangeShapeType="1"/>
          </p:cNvSpPr>
          <p:nvPr/>
        </p:nvSpPr>
        <p:spPr bwMode="auto">
          <a:xfrm flipH="1">
            <a:off x="6248400" y="58959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23" name="Line 87"/>
          <p:cNvSpPr>
            <a:spLocks noChangeShapeType="1"/>
          </p:cNvSpPr>
          <p:nvPr/>
        </p:nvSpPr>
        <p:spPr bwMode="auto">
          <a:xfrm>
            <a:off x="6096000" y="6200775"/>
            <a:ext cx="533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96024" name="Rectangle 88"/>
          <p:cNvSpPr>
            <a:spLocks noChangeArrowheads="1"/>
          </p:cNvSpPr>
          <p:nvPr/>
        </p:nvSpPr>
        <p:spPr bwMode="auto">
          <a:xfrm>
            <a:off x="3962400" y="4343400"/>
            <a:ext cx="1320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000" b="0" dirty="0"/>
              <a:t>Remove the battery.</a:t>
            </a:r>
          </a:p>
        </p:txBody>
      </p:sp>
      <p:sp>
        <p:nvSpPr>
          <p:cNvPr id="296025" name="Line 89"/>
          <p:cNvSpPr>
            <a:spLocks noChangeShapeType="1"/>
          </p:cNvSpPr>
          <p:nvPr/>
        </p:nvSpPr>
        <p:spPr bwMode="auto">
          <a:xfrm flipH="1" flipV="1">
            <a:off x="3810000" y="4038600"/>
            <a:ext cx="685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422" y="1312863"/>
            <a:ext cx="1682750" cy="2066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0192" y="3755799"/>
            <a:ext cx="1695450"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5250" advTm="121000"/>
    </mc:Choice>
    <mc:Fallback>
      <p:transition spd="slow" advTm="12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5995"/>
                                        </p:tgtEl>
                                        <p:attrNameLst>
                                          <p:attrName>style.visibility</p:attrName>
                                        </p:attrNameLst>
                                      </p:cBhvr>
                                      <p:to>
                                        <p:strVal val="visible"/>
                                      </p:to>
                                    </p:set>
                                    <p:animEffect transition="in" filter="slide(fromBottom)">
                                      <p:cBhvr>
                                        <p:cTn id="7" dur="500"/>
                                        <p:tgtEl>
                                          <p:spTgt spid="295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96001">
                                            <p:txEl>
                                              <p:pRg st="0" end="0"/>
                                            </p:txEl>
                                          </p:spTgt>
                                        </p:tgtEl>
                                        <p:attrNameLst>
                                          <p:attrName>style.visibility</p:attrName>
                                        </p:attrNameLst>
                                      </p:cBhvr>
                                      <p:to>
                                        <p:strVal val="visible"/>
                                      </p:to>
                                    </p:set>
                                    <p:animEffect transition="in" filter="slide(fromBottom)">
                                      <p:cBhvr>
                                        <p:cTn id="12" dur="500"/>
                                        <p:tgtEl>
                                          <p:spTgt spid="2960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96001">
                                            <p:txEl>
                                              <p:pRg st="1" end="1"/>
                                            </p:txEl>
                                          </p:spTgt>
                                        </p:tgtEl>
                                        <p:attrNameLst>
                                          <p:attrName>style.visibility</p:attrName>
                                        </p:attrNameLst>
                                      </p:cBhvr>
                                      <p:to>
                                        <p:strVal val="visible"/>
                                      </p:to>
                                    </p:set>
                                    <p:animEffect transition="in" filter="slide(fromBottom)">
                                      <p:cBhvr>
                                        <p:cTn id="17" dur="500"/>
                                        <p:tgtEl>
                                          <p:spTgt spid="2960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96001">
                                            <p:txEl>
                                              <p:pRg st="2" end="2"/>
                                            </p:txEl>
                                          </p:spTgt>
                                        </p:tgtEl>
                                        <p:attrNameLst>
                                          <p:attrName>style.visibility</p:attrName>
                                        </p:attrNameLst>
                                      </p:cBhvr>
                                      <p:to>
                                        <p:strVal val="visible"/>
                                      </p:to>
                                    </p:set>
                                    <p:animEffect transition="in" filter="slide(fromBottom)">
                                      <p:cBhvr>
                                        <p:cTn id="22" dur="500"/>
                                        <p:tgtEl>
                                          <p:spTgt spid="29600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96001">
                                            <p:txEl>
                                              <p:pRg st="3" end="3"/>
                                            </p:txEl>
                                          </p:spTgt>
                                        </p:tgtEl>
                                        <p:attrNameLst>
                                          <p:attrName>style.visibility</p:attrName>
                                        </p:attrNameLst>
                                      </p:cBhvr>
                                      <p:to>
                                        <p:strVal val="visible"/>
                                      </p:to>
                                    </p:set>
                                    <p:animEffect transition="in" filter="slide(fromBottom)">
                                      <p:cBhvr>
                                        <p:cTn id="27" dur="500"/>
                                        <p:tgtEl>
                                          <p:spTgt spid="29600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96001">
                                            <p:txEl>
                                              <p:pRg st="4" end="4"/>
                                            </p:txEl>
                                          </p:spTgt>
                                        </p:tgtEl>
                                        <p:attrNameLst>
                                          <p:attrName>style.visibility</p:attrName>
                                        </p:attrNameLst>
                                      </p:cBhvr>
                                      <p:to>
                                        <p:strVal val="visible"/>
                                      </p:to>
                                    </p:set>
                                    <p:animEffect transition="in" filter="slide(fromBottom)">
                                      <p:cBhvr>
                                        <p:cTn id="32" dur="500"/>
                                        <p:tgtEl>
                                          <p:spTgt spid="296001">
                                            <p:txEl>
                                              <p:pRg st="4" end="4"/>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2960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8" fill="hold" nodeType="clickEffect">
                                  <p:stCondLst>
                                    <p:cond delay="0"/>
                                  </p:stCondLst>
                                  <p:childTnLst>
                                    <p:set>
                                      <p:cBhvr>
                                        <p:cTn id="38" dur="1" fill="hold">
                                          <p:stCondLst>
                                            <p:cond delay="0"/>
                                          </p:stCondLst>
                                        </p:cTn>
                                        <p:tgtEl>
                                          <p:spTgt spid="296008"/>
                                        </p:tgtEl>
                                        <p:attrNameLst>
                                          <p:attrName>style.visibility</p:attrName>
                                        </p:attrNameLst>
                                      </p:cBhvr>
                                      <p:to>
                                        <p:strVal val="visible"/>
                                      </p:to>
                                    </p:set>
                                    <p:animEffect transition="in" filter="slide(fromLeft)">
                                      <p:cBhvr>
                                        <p:cTn id="39" dur="500"/>
                                        <p:tgtEl>
                                          <p:spTgt spid="296008"/>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96014"/>
                                        </p:tgtEl>
                                        <p:attrNameLst>
                                          <p:attrName>style.visibility</p:attrName>
                                        </p:attrNameLst>
                                      </p:cBhvr>
                                      <p:to>
                                        <p:strVal val="visible"/>
                                      </p:to>
                                    </p:set>
                                    <p:animEffect transition="in" filter="slide(fromLeft)">
                                      <p:cBhvr>
                                        <p:cTn id="42" dur="500"/>
                                        <p:tgtEl>
                                          <p:spTgt spid="2960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8" fill="hold" nodeType="clickEffect">
                                  <p:stCondLst>
                                    <p:cond delay="0"/>
                                  </p:stCondLst>
                                  <p:childTnLst>
                                    <p:set>
                                      <p:cBhvr>
                                        <p:cTn id="46" dur="1" fill="hold">
                                          <p:stCondLst>
                                            <p:cond delay="0"/>
                                          </p:stCondLst>
                                        </p:cTn>
                                        <p:tgtEl>
                                          <p:spTgt spid="296009"/>
                                        </p:tgtEl>
                                        <p:attrNameLst>
                                          <p:attrName>style.visibility</p:attrName>
                                        </p:attrNameLst>
                                      </p:cBhvr>
                                      <p:to>
                                        <p:strVal val="visible"/>
                                      </p:to>
                                    </p:set>
                                    <p:animEffect transition="in" filter="slide(fromLeft)">
                                      <p:cBhvr>
                                        <p:cTn id="47" dur="500"/>
                                        <p:tgtEl>
                                          <p:spTgt spid="296009"/>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96015"/>
                                        </p:tgtEl>
                                        <p:attrNameLst>
                                          <p:attrName>style.visibility</p:attrName>
                                        </p:attrNameLst>
                                      </p:cBhvr>
                                      <p:to>
                                        <p:strVal val="visible"/>
                                      </p:to>
                                    </p:set>
                                    <p:animEffect transition="in" filter="slide(fromLeft)">
                                      <p:cBhvr>
                                        <p:cTn id="50" dur="500"/>
                                        <p:tgtEl>
                                          <p:spTgt spid="2960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296001">
                                            <p:txEl>
                                              <p:pRg st="5" end="5"/>
                                            </p:txEl>
                                          </p:spTgt>
                                        </p:tgtEl>
                                        <p:attrNameLst>
                                          <p:attrName>style.visibility</p:attrName>
                                        </p:attrNameLst>
                                      </p:cBhvr>
                                      <p:to>
                                        <p:strVal val="visible"/>
                                      </p:to>
                                    </p:set>
                                    <p:animEffect transition="in" filter="slide(fromBottom)">
                                      <p:cBhvr>
                                        <p:cTn id="55" dur="500"/>
                                        <p:tgtEl>
                                          <p:spTgt spid="296001">
                                            <p:txEl>
                                              <p:pRg st="5" end="5"/>
                                            </p:txEl>
                                          </p:spTgt>
                                        </p:tgtEl>
                                      </p:cBhvr>
                                    </p:animEffect>
                                  </p:childTnLst>
                                </p:cTn>
                              </p:par>
                            </p:childTnLst>
                          </p:cTn>
                        </p:par>
                        <p:par>
                          <p:cTn id="56" fill="hold" nodeType="afterGroup">
                            <p:stCondLst>
                              <p:cond delay="500"/>
                            </p:stCondLst>
                            <p:childTnLst>
                              <p:par>
                                <p:cTn id="57" presetID="12" presetClass="entr" presetSubtype="2" fill="hold" grpId="0" nodeType="afterEffect">
                                  <p:stCondLst>
                                    <p:cond delay="0"/>
                                  </p:stCondLst>
                                  <p:childTnLst>
                                    <p:set>
                                      <p:cBhvr>
                                        <p:cTn id="58" dur="1" fill="hold">
                                          <p:stCondLst>
                                            <p:cond delay="0"/>
                                          </p:stCondLst>
                                        </p:cTn>
                                        <p:tgtEl>
                                          <p:spTgt spid="296017"/>
                                        </p:tgtEl>
                                        <p:attrNameLst>
                                          <p:attrName>style.visibility</p:attrName>
                                        </p:attrNameLst>
                                      </p:cBhvr>
                                      <p:to>
                                        <p:strVal val="visible"/>
                                      </p:to>
                                    </p:set>
                                    <p:animEffect transition="in" filter="slide(fromRight)">
                                      <p:cBhvr>
                                        <p:cTn id="59" dur="500"/>
                                        <p:tgtEl>
                                          <p:spTgt spid="296017"/>
                                        </p:tgtEl>
                                      </p:cBhvr>
                                    </p:animEffect>
                                  </p:childTnLst>
                                </p:cTn>
                              </p:par>
                            </p:childTnLst>
                          </p:cTn>
                        </p:par>
                        <p:par>
                          <p:cTn id="60" fill="hold" nodeType="afterGroup">
                            <p:stCondLst>
                              <p:cond delay="1000"/>
                            </p:stCondLst>
                            <p:childTnLst>
                              <p:par>
                                <p:cTn id="61" presetID="12" presetClass="entr" presetSubtype="2" fill="hold" grpId="0" nodeType="afterEffect">
                                  <p:stCondLst>
                                    <p:cond delay="0"/>
                                  </p:stCondLst>
                                  <p:childTnLst>
                                    <p:set>
                                      <p:cBhvr>
                                        <p:cTn id="62" dur="1" fill="hold">
                                          <p:stCondLst>
                                            <p:cond delay="0"/>
                                          </p:stCondLst>
                                        </p:cTn>
                                        <p:tgtEl>
                                          <p:spTgt spid="296016"/>
                                        </p:tgtEl>
                                        <p:attrNameLst>
                                          <p:attrName>style.visibility</p:attrName>
                                        </p:attrNameLst>
                                      </p:cBhvr>
                                      <p:to>
                                        <p:strVal val="visible"/>
                                      </p:to>
                                    </p:set>
                                    <p:animEffect transition="in" filter="slide(fromRight)">
                                      <p:cBhvr>
                                        <p:cTn id="63" dur="500"/>
                                        <p:tgtEl>
                                          <p:spTgt spid="296016"/>
                                        </p:tgtEl>
                                      </p:cBhvr>
                                    </p:animEffect>
                                  </p:childTnLst>
                                </p:cTn>
                              </p:par>
                            </p:childTnLst>
                          </p:cTn>
                        </p:par>
                        <p:par>
                          <p:cTn id="64" fill="hold" nodeType="afterGroup">
                            <p:stCondLst>
                              <p:cond delay="1500"/>
                            </p:stCondLst>
                            <p:childTnLst>
                              <p:par>
                                <p:cTn id="65" presetID="12" presetClass="entr" presetSubtype="2" fill="hold" grpId="0" nodeType="afterEffect">
                                  <p:stCondLst>
                                    <p:cond delay="0"/>
                                  </p:stCondLst>
                                  <p:childTnLst>
                                    <p:set>
                                      <p:cBhvr>
                                        <p:cTn id="66" dur="1" fill="hold">
                                          <p:stCondLst>
                                            <p:cond delay="0"/>
                                          </p:stCondLst>
                                        </p:cTn>
                                        <p:tgtEl>
                                          <p:spTgt spid="296018"/>
                                        </p:tgtEl>
                                        <p:attrNameLst>
                                          <p:attrName>style.visibility</p:attrName>
                                        </p:attrNameLst>
                                      </p:cBhvr>
                                      <p:to>
                                        <p:strVal val="visible"/>
                                      </p:to>
                                    </p:set>
                                    <p:animEffect transition="in" filter="slide(fromRight)">
                                      <p:cBhvr>
                                        <p:cTn id="67" dur="500"/>
                                        <p:tgtEl>
                                          <p:spTgt spid="2960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296001">
                                            <p:txEl>
                                              <p:pRg st="6" end="6"/>
                                            </p:txEl>
                                          </p:spTgt>
                                        </p:tgtEl>
                                        <p:attrNameLst>
                                          <p:attrName>style.visibility</p:attrName>
                                        </p:attrNameLst>
                                      </p:cBhvr>
                                      <p:to>
                                        <p:strVal val="visible"/>
                                      </p:to>
                                    </p:set>
                                    <p:animEffect transition="in" filter="slide(fromBottom)">
                                      <p:cBhvr>
                                        <p:cTn id="72" dur="500"/>
                                        <p:tgtEl>
                                          <p:spTgt spid="296001">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nodeType="clickEffect">
                                  <p:stCondLst>
                                    <p:cond delay="0"/>
                                  </p:stCondLst>
                                  <p:childTnLst>
                                    <p:set>
                                      <p:cBhvr>
                                        <p:cTn id="76" dur="1" fill="hold">
                                          <p:stCondLst>
                                            <p:cond delay="0"/>
                                          </p:stCondLst>
                                        </p:cTn>
                                        <p:tgtEl>
                                          <p:spTgt spid="296001">
                                            <p:txEl>
                                              <p:pRg st="7" end="7"/>
                                            </p:txEl>
                                          </p:spTgt>
                                        </p:tgtEl>
                                        <p:attrNameLst>
                                          <p:attrName>style.visibility</p:attrName>
                                        </p:attrNameLst>
                                      </p:cBhvr>
                                      <p:to>
                                        <p:strVal val="visible"/>
                                      </p:to>
                                    </p:set>
                                    <p:animEffect transition="in" filter="slide(fromBottom)">
                                      <p:cBhvr>
                                        <p:cTn id="77" dur="500"/>
                                        <p:tgtEl>
                                          <p:spTgt spid="296001">
                                            <p:txEl>
                                              <p:pRg st="7" end="7"/>
                                            </p:txEl>
                                          </p:spTgt>
                                        </p:tgtEl>
                                      </p:cBhvr>
                                    </p:animEffect>
                                  </p:childTnLst>
                                </p:cTn>
                              </p:par>
                              <p:par>
                                <p:cTn id="78" presetID="1" presetClass="entr" presetSubtype="0" fill="hold" nodeType="withEffect">
                                  <p:stCondLst>
                                    <p:cond delay="0"/>
                                  </p:stCondLst>
                                  <p:childTnLst>
                                    <p:set>
                                      <p:cBhvr>
                                        <p:cTn id="79" dur="1" fill="hold">
                                          <p:stCondLst>
                                            <p:cond delay="0"/>
                                          </p:stCondLst>
                                        </p:cTn>
                                        <p:tgtEl>
                                          <p:spTgt spid="296019"/>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296020"/>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4" fill="hold" nodeType="clickEffect">
                                  <p:stCondLst>
                                    <p:cond delay="0"/>
                                  </p:stCondLst>
                                  <p:childTnLst>
                                    <p:set>
                                      <p:cBhvr>
                                        <p:cTn id="87" dur="1" fill="hold">
                                          <p:stCondLst>
                                            <p:cond delay="0"/>
                                          </p:stCondLst>
                                        </p:cTn>
                                        <p:tgtEl>
                                          <p:spTgt spid="296001">
                                            <p:txEl>
                                              <p:pRg st="8" end="8"/>
                                            </p:txEl>
                                          </p:spTgt>
                                        </p:tgtEl>
                                        <p:attrNameLst>
                                          <p:attrName>style.visibility</p:attrName>
                                        </p:attrNameLst>
                                      </p:cBhvr>
                                      <p:to>
                                        <p:strVal val="visible"/>
                                      </p:to>
                                    </p:set>
                                    <p:animEffect transition="in" filter="slide(fromBottom)">
                                      <p:cBhvr>
                                        <p:cTn id="88" dur="500"/>
                                        <p:tgtEl>
                                          <p:spTgt spid="296001">
                                            <p:txEl>
                                              <p:pRg st="8" end="8"/>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nodeType="clickEffect">
                                  <p:stCondLst>
                                    <p:cond delay="0"/>
                                  </p:stCondLst>
                                  <p:childTnLst>
                                    <p:set>
                                      <p:cBhvr>
                                        <p:cTn id="92" dur="1" fill="hold">
                                          <p:stCondLst>
                                            <p:cond delay="0"/>
                                          </p:stCondLst>
                                        </p:cTn>
                                        <p:tgtEl>
                                          <p:spTgt spid="296001">
                                            <p:txEl>
                                              <p:pRg st="9" end="9"/>
                                            </p:txEl>
                                          </p:spTgt>
                                        </p:tgtEl>
                                        <p:attrNameLst>
                                          <p:attrName>style.visibility</p:attrName>
                                        </p:attrNameLst>
                                      </p:cBhvr>
                                      <p:to>
                                        <p:strVal val="visible"/>
                                      </p:to>
                                    </p:set>
                                    <p:animEffect transition="in" filter="slide(fromBottom)">
                                      <p:cBhvr>
                                        <p:cTn id="93" dur="500"/>
                                        <p:tgtEl>
                                          <p:spTgt spid="296001">
                                            <p:txEl>
                                              <p:pRg st="9" end="9"/>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nodeType="clickEffect">
                                  <p:stCondLst>
                                    <p:cond delay="0"/>
                                  </p:stCondLst>
                                  <p:childTnLst>
                                    <p:set>
                                      <p:cBhvr>
                                        <p:cTn id="97" dur="1" fill="hold">
                                          <p:stCondLst>
                                            <p:cond delay="0"/>
                                          </p:stCondLst>
                                        </p:cTn>
                                        <p:tgtEl>
                                          <p:spTgt spid="296001">
                                            <p:txEl>
                                              <p:pRg st="10" end="10"/>
                                            </p:txEl>
                                          </p:spTgt>
                                        </p:tgtEl>
                                        <p:attrNameLst>
                                          <p:attrName>style.visibility</p:attrName>
                                        </p:attrNameLst>
                                      </p:cBhvr>
                                      <p:to>
                                        <p:strVal val="visible"/>
                                      </p:to>
                                    </p:set>
                                    <p:animEffect transition="in" filter="slide(fromBottom)">
                                      <p:cBhvr>
                                        <p:cTn id="98" dur="500"/>
                                        <p:tgtEl>
                                          <p:spTgt spid="296001">
                                            <p:txEl>
                                              <p:pRg st="10" end="10"/>
                                            </p:txEl>
                                          </p:spTgt>
                                        </p:tgtEl>
                                      </p:cBhvr>
                                    </p:animEffect>
                                  </p:childTnLst>
                                </p:cTn>
                              </p:par>
                              <p:par>
                                <p:cTn id="99" presetID="1" presetClass="exit" presetSubtype="0" fill="hold" grpId="1" nodeType="withEffect">
                                  <p:stCondLst>
                                    <p:cond delay="0"/>
                                  </p:stCondLst>
                                  <p:childTnLst>
                                    <p:set>
                                      <p:cBhvr>
                                        <p:cTn id="100" dur="1" fill="hold">
                                          <p:stCondLst>
                                            <p:cond delay="0"/>
                                          </p:stCondLst>
                                        </p:cTn>
                                        <p:tgtEl>
                                          <p:spTgt spid="2960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96015"/>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2" presetClass="exit" presetSubtype="8" fill="hold" nodeType="clickEffect">
                                  <p:stCondLst>
                                    <p:cond delay="0"/>
                                  </p:stCondLst>
                                  <p:childTnLst>
                                    <p:animEffect transition="out" filter="slide(fromLeft)">
                                      <p:cBhvr>
                                        <p:cTn id="106" dur="500"/>
                                        <p:tgtEl>
                                          <p:spTgt spid="296008"/>
                                        </p:tgtEl>
                                      </p:cBhvr>
                                    </p:animEffect>
                                    <p:set>
                                      <p:cBhvr>
                                        <p:cTn id="107" dur="1" fill="hold">
                                          <p:stCondLst>
                                            <p:cond delay="499"/>
                                          </p:stCondLst>
                                        </p:cTn>
                                        <p:tgtEl>
                                          <p:spTgt spid="296008"/>
                                        </p:tgtEl>
                                        <p:attrNameLst>
                                          <p:attrName>style.visibility</p:attrName>
                                        </p:attrNameLst>
                                      </p:cBhvr>
                                      <p:to>
                                        <p:strVal val="hidden"/>
                                      </p:to>
                                    </p:set>
                                  </p:childTnLst>
                                </p:cTn>
                              </p:par>
                              <p:par>
                                <p:cTn id="108" presetID="12" presetClass="entr" presetSubtype="2" fill="hold" grpId="0" nodeType="withEffect">
                                  <p:stCondLst>
                                    <p:cond delay="0"/>
                                  </p:stCondLst>
                                  <p:childTnLst>
                                    <p:set>
                                      <p:cBhvr>
                                        <p:cTn id="109" dur="1" fill="hold">
                                          <p:stCondLst>
                                            <p:cond delay="0"/>
                                          </p:stCondLst>
                                        </p:cTn>
                                        <p:tgtEl>
                                          <p:spTgt spid="296021"/>
                                        </p:tgtEl>
                                        <p:attrNameLst>
                                          <p:attrName>style.visibility</p:attrName>
                                        </p:attrNameLst>
                                      </p:cBhvr>
                                      <p:to>
                                        <p:strVal val="visible"/>
                                      </p:to>
                                    </p:set>
                                    <p:animEffect transition="in" filter="slide(fromRight)">
                                      <p:cBhvr>
                                        <p:cTn id="110" dur="500"/>
                                        <p:tgtEl>
                                          <p:spTgt spid="29602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2" presetClass="entr" presetSubtype="2" fill="hold" grpId="0" nodeType="clickEffect">
                                  <p:stCondLst>
                                    <p:cond delay="0"/>
                                  </p:stCondLst>
                                  <p:childTnLst>
                                    <p:set>
                                      <p:cBhvr>
                                        <p:cTn id="114" dur="1" fill="hold">
                                          <p:stCondLst>
                                            <p:cond delay="0"/>
                                          </p:stCondLst>
                                        </p:cTn>
                                        <p:tgtEl>
                                          <p:spTgt spid="296022"/>
                                        </p:tgtEl>
                                        <p:attrNameLst>
                                          <p:attrName>style.visibility</p:attrName>
                                        </p:attrNameLst>
                                      </p:cBhvr>
                                      <p:to>
                                        <p:strVal val="visible"/>
                                      </p:to>
                                    </p:set>
                                    <p:animEffect transition="in" filter="slide(fromRight)">
                                      <p:cBhvr>
                                        <p:cTn id="115" dur="500"/>
                                        <p:tgtEl>
                                          <p:spTgt spid="296022"/>
                                        </p:tgtEl>
                                      </p:cBhvr>
                                    </p:animEffect>
                                  </p:childTnLst>
                                </p:cTn>
                              </p:par>
                              <p:par>
                                <p:cTn id="116" presetID="12" presetClass="exit" presetSubtype="8" fill="hold" nodeType="withEffect">
                                  <p:stCondLst>
                                    <p:cond delay="0"/>
                                  </p:stCondLst>
                                  <p:childTnLst>
                                    <p:animEffect transition="out" filter="slide(fromLeft)">
                                      <p:cBhvr>
                                        <p:cTn id="117" dur="500"/>
                                        <p:tgtEl>
                                          <p:spTgt spid="296009"/>
                                        </p:tgtEl>
                                      </p:cBhvr>
                                    </p:animEffect>
                                    <p:set>
                                      <p:cBhvr>
                                        <p:cTn id="118" dur="1" fill="hold">
                                          <p:stCondLst>
                                            <p:cond delay="499"/>
                                          </p:stCondLst>
                                        </p:cTn>
                                        <p:tgtEl>
                                          <p:spTgt spid="296009"/>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2" presetClass="entr" presetSubtype="4" fill="hold" nodeType="clickEffect">
                                  <p:stCondLst>
                                    <p:cond delay="0"/>
                                  </p:stCondLst>
                                  <p:childTnLst>
                                    <p:set>
                                      <p:cBhvr>
                                        <p:cTn id="122" dur="1" fill="hold">
                                          <p:stCondLst>
                                            <p:cond delay="0"/>
                                          </p:stCondLst>
                                        </p:cTn>
                                        <p:tgtEl>
                                          <p:spTgt spid="296001">
                                            <p:txEl>
                                              <p:pRg st="11" end="11"/>
                                            </p:txEl>
                                          </p:spTgt>
                                        </p:tgtEl>
                                        <p:attrNameLst>
                                          <p:attrName>style.visibility</p:attrName>
                                        </p:attrNameLst>
                                      </p:cBhvr>
                                      <p:to>
                                        <p:strVal val="visible"/>
                                      </p:to>
                                    </p:set>
                                    <p:animEffect transition="in" filter="slide(fromBottom)">
                                      <p:cBhvr>
                                        <p:cTn id="123" dur="500"/>
                                        <p:tgtEl>
                                          <p:spTgt spid="296001">
                                            <p:txEl>
                                              <p:pRg st="11" end="11"/>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xit" presetSubtype="0" fill="hold" nodeType="clickEffect">
                                  <p:stCondLst>
                                    <p:cond delay="0"/>
                                  </p:stCondLst>
                                  <p:childTnLst>
                                    <p:set>
                                      <p:cBhvr>
                                        <p:cTn id="127" dur="1" fill="hold">
                                          <p:stCondLst>
                                            <p:cond delay="0"/>
                                          </p:stCondLst>
                                        </p:cTn>
                                        <p:tgtEl>
                                          <p:spTgt spid="296020"/>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2" presetClass="entr" presetSubtype="4" fill="hold" nodeType="clickEffect">
                                  <p:stCondLst>
                                    <p:cond delay="0"/>
                                  </p:stCondLst>
                                  <p:childTnLst>
                                    <p:set>
                                      <p:cBhvr>
                                        <p:cTn id="131" dur="1" fill="hold">
                                          <p:stCondLst>
                                            <p:cond delay="0"/>
                                          </p:stCondLst>
                                        </p:cTn>
                                        <p:tgtEl>
                                          <p:spTgt spid="296001">
                                            <p:txEl>
                                              <p:pRg st="12" end="12"/>
                                            </p:txEl>
                                          </p:spTgt>
                                        </p:tgtEl>
                                        <p:attrNameLst>
                                          <p:attrName>style.visibility</p:attrName>
                                        </p:attrNameLst>
                                      </p:cBhvr>
                                      <p:to>
                                        <p:strVal val="visible"/>
                                      </p:to>
                                    </p:set>
                                    <p:animEffect transition="in" filter="slide(fromBottom)">
                                      <p:cBhvr>
                                        <p:cTn id="132" dur="500"/>
                                        <p:tgtEl>
                                          <p:spTgt spid="296001">
                                            <p:txEl>
                                              <p:pRg st="12" end="12"/>
                                            </p:txEl>
                                          </p:spTgt>
                                        </p:tgtEl>
                                      </p:cBhvr>
                                    </p:animEffect>
                                  </p:childTnLst>
                                </p:cTn>
                              </p:par>
                              <p:par>
                                <p:cTn id="133" presetID="1" presetClass="exit" presetSubtype="0" fill="hold" grpId="1" nodeType="withEffect">
                                  <p:stCondLst>
                                    <p:cond delay="0"/>
                                  </p:stCondLst>
                                  <p:childTnLst>
                                    <p:set>
                                      <p:cBhvr>
                                        <p:cTn id="134" dur="1" fill="hold">
                                          <p:stCondLst>
                                            <p:cond delay="0"/>
                                          </p:stCondLst>
                                        </p:cTn>
                                        <p:tgtEl>
                                          <p:spTgt spid="29601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6021"/>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9602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9600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601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601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96020"/>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296019"/>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2" presetClass="entr" presetSubtype="4" fill="hold" grpId="0" nodeType="clickEffect">
                                  <p:stCondLst>
                                    <p:cond delay="0"/>
                                  </p:stCondLst>
                                  <p:childTnLst>
                                    <p:set>
                                      <p:cBhvr>
                                        <p:cTn id="152" dur="1" fill="hold">
                                          <p:stCondLst>
                                            <p:cond delay="0"/>
                                          </p:stCondLst>
                                        </p:cTn>
                                        <p:tgtEl>
                                          <p:spTgt spid="295975"/>
                                        </p:tgtEl>
                                        <p:attrNameLst>
                                          <p:attrName>style.visibility</p:attrName>
                                        </p:attrNameLst>
                                      </p:cBhvr>
                                      <p:to>
                                        <p:strVal val="visible"/>
                                      </p:to>
                                    </p:set>
                                    <p:animEffect transition="in" filter="slide(fromBottom)">
                                      <p:cBhvr>
                                        <p:cTn id="153" dur="500"/>
                                        <p:tgtEl>
                                          <p:spTgt spid="295975"/>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95984"/>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29598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95986"/>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295987"/>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295988"/>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295989"/>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295977"/>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29597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95980"/>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95981"/>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295982"/>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295983"/>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295963"/>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295964"/>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95965"/>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295966"/>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95967"/>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295968"/>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95969"/>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95970"/>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295971"/>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295979"/>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95998"/>
                                        </p:tgtEl>
                                        <p:attrNameLst>
                                          <p:attrName>style.visibility</p:attrName>
                                        </p:attrNameLst>
                                      </p:cBhvr>
                                      <p:to>
                                        <p:strVal val="visible"/>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2" presetClass="entr" presetSubtype="4" fill="hold" grpId="0" nodeType="clickEffect">
                                  <p:stCondLst>
                                    <p:cond delay="0"/>
                                  </p:stCondLst>
                                  <p:childTnLst>
                                    <p:set>
                                      <p:cBhvr>
                                        <p:cTn id="209" dur="1" fill="hold">
                                          <p:stCondLst>
                                            <p:cond delay="0"/>
                                          </p:stCondLst>
                                        </p:cTn>
                                        <p:tgtEl>
                                          <p:spTgt spid="296002"/>
                                        </p:tgtEl>
                                        <p:attrNameLst>
                                          <p:attrName>style.visibility</p:attrName>
                                        </p:attrNameLst>
                                      </p:cBhvr>
                                      <p:to>
                                        <p:strVal val="visible"/>
                                      </p:to>
                                    </p:set>
                                    <p:animEffect transition="in" filter="slide(fromBottom)">
                                      <p:cBhvr>
                                        <p:cTn id="210" dur="500"/>
                                        <p:tgtEl>
                                          <p:spTgt spid="296002"/>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2" presetClass="entr" presetSubtype="4" fill="hold" grpId="0" nodeType="clickEffect">
                                  <p:stCondLst>
                                    <p:cond delay="0"/>
                                  </p:stCondLst>
                                  <p:childTnLst>
                                    <p:set>
                                      <p:cBhvr>
                                        <p:cTn id="214" dur="1" fill="hold">
                                          <p:stCondLst>
                                            <p:cond delay="0"/>
                                          </p:stCondLst>
                                        </p:cTn>
                                        <p:tgtEl>
                                          <p:spTgt spid="296003"/>
                                        </p:tgtEl>
                                        <p:attrNameLst>
                                          <p:attrName>style.visibility</p:attrName>
                                        </p:attrNameLst>
                                      </p:cBhvr>
                                      <p:to>
                                        <p:strVal val="visible"/>
                                      </p:to>
                                    </p:set>
                                    <p:animEffect transition="in" filter="slide(fromBottom)">
                                      <p:cBhvr>
                                        <p:cTn id="215" dur="500"/>
                                        <p:tgtEl>
                                          <p:spTgt spid="296003"/>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296000"/>
                                        </p:tgtEl>
                                        <p:attrNameLst>
                                          <p:attrName>style.visibility</p:attrName>
                                        </p:attrNameLst>
                                      </p:cBhvr>
                                      <p:to>
                                        <p:strVal val="visible"/>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22" presetClass="entr" presetSubtype="4" fill="hold" grpId="0" nodeType="clickEffect">
                                  <p:stCondLst>
                                    <p:cond delay="0"/>
                                  </p:stCondLst>
                                  <p:childTnLst>
                                    <p:set>
                                      <p:cBhvr>
                                        <p:cTn id="223" dur="1" fill="hold">
                                          <p:stCondLst>
                                            <p:cond delay="0"/>
                                          </p:stCondLst>
                                        </p:cTn>
                                        <p:tgtEl>
                                          <p:spTgt spid="295999"/>
                                        </p:tgtEl>
                                        <p:attrNameLst>
                                          <p:attrName>style.visibility</p:attrName>
                                        </p:attrNameLst>
                                      </p:cBhvr>
                                      <p:to>
                                        <p:strVal val="visible"/>
                                      </p:to>
                                    </p:set>
                                    <p:animEffect transition="in" filter="wipe(down)">
                                      <p:cBhvr>
                                        <p:cTn id="224" dur="500"/>
                                        <p:tgtEl>
                                          <p:spTgt spid="295999"/>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295938"/>
                                        </p:tgtEl>
                                        <p:attrNameLst>
                                          <p:attrName>style.visibility</p:attrName>
                                        </p:attrNameLst>
                                      </p:cBhvr>
                                      <p:to>
                                        <p:strVal val="visible"/>
                                      </p:to>
                                    </p:se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2" presetClass="entr" presetSubtype="2" fill="hold" grpId="0" nodeType="clickEffect">
                                  <p:stCondLst>
                                    <p:cond delay="0"/>
                                  </p:stCondLst>
                                  <p:childTnLst>
                                    <p:set>
                                      <p:cBhvr>
                                        <p:cTn id="232" dur="1" fill="hold">
                                          <p:stCondLst>
                                            <p:cond delay="0"/>
                                          </p:stCondLst>
                                        </p:cTn>
                                        <p:tgtEl>
                                          <p:spTgt spid="295972"/>
                                        </p:tgtEl>
                                        <p:attrNameLst>
                                          <p:attrName>style.visibility</p:attrName>
                                        </p:attrNameLst>
                                      </p:cBhvr>
                                      <p:to>
                                        <p:strVal val="visible"/>
                                      </p:to>
                                    </p:set>
                                    <p:animEffect transition="in" filter="slide(fromRight)">
                                      <p:cBhvr>
                                        <p:cTn id="233" dur="500"/>
                                        <p:tgtEl>
                                          <p:spTgt spid="295972"/>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296024"/>
                                        </p:tgtEl>
                                        <p:attrNameLst>
                                          <p:attrName>style.visibility</p:attrName>
                                        </p:attrNameLst>
                                      </p:cBhvr>
                                      <p:to>
                                        <p:strVal val="visible"/>
                                      </p:to>
                                    </p:set>
                                    <p:animEffect transition="in" filter="dissolve">
                                      <p:cBhvr>
                                        <p:cTn id="238" dur="500"/>
                                        <p:tgtEl>
                                          <p:spTgt spid="296024"/>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2" presetClass="entr" presetSubtype="2" fill="hold" grpId="0" nodeType="clickEffect">
                                  <p:stCondLst>
                                    <p:cond delay="0"/>
                                  </p:stCondLst>
                                  <p:childTnLst>
                                    <p:set>
                                      <p:cBhvr>
                                        <p:cTn id="242" dur="1" fill="hold">
                                          <p:stCondLst>
                                            <p:cond delay="0"/>
                                          </p:stCondLst>
                                        </p:cTn>
                                        <p:tgtEl>
                                          <p:spTgt spid="296025"/>
                                        </p:tgtEl>
                                        <p:attrNameLst>
                                          <p:attrName>style.visibility</p:attrName>
                                        </p:attrNameLst>
                                      </p:cBhvr>
                                      <p:to>
                                        <p:strVal val="visible"/>
                                      </p:to>
                                    </p:set>
                                    <p:animEffect transition="in" filter="wipe(right)">
                                      <p:cBhvr>
                                        <p:cTn id="243" dur="500"/>
                                        <p:tgtEl>
                                          <p:spTgt spid="296025"/>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 presetClass="exit" presetSubtype="0" fill="hold" grpId="2" nodeType="clickEffect">
                                  <p:stCondLst>
                                    <p:cond delay="0"/>
                                  </p:stCondLst>
                                  <p:childTnLst>
                                    <p:set>
                                      <p:cBhvr>
                                        <p:cTn id="247" dur="1" fill="hold">
                                          <p:stCondLst>
                                            <p:cond delay="0"/>
                                          </p:stCondLst>
                                        </p:cTn>
                                        <p:tgtEl>
                                          <p:spTgt spid="295998"/>
                                        </p:tgtEl>
                                        <p:attrNameLst>
                                          <p:attrName>style.visibility</p:attrName>
                                        </p:attrNameLst>
                                      </p:cBhvr>
                                      <p:to>
                                        <p:strVal val="hidden"/>
                                      </p:to>
                                    </p:se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295961"/>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2" presetClass="entr" presetSubtype="1" fill="hold" grpId="0" nodeType="clickEffect">
                                  <p:stCondLst>
                                    <p:cond delay="0"/>
                                  </p:stCondLst>
                                  <p:childTnLst>
                                    <p:set>
                                      <p:cBhvr>
                                        <p:cTn id="255" dur="1" fill="hold">
                                          <p:stCondLst>
                                            <p:cond delay="0"/>
                                          </p:stCondLst>
                                        </p:cTn>
                                        <p:tgtEl>
                                          <p:spTgt spid="295973"/>
                                        </p:tgtEl>
                                        <p:attrNameLst>
                                          <p:attrName>style.visibility</p:attrName>
                                        </p:attrNameLst>
                                      </p:cBhvr>
                                      <p:to>
                                        <p:strVal val="visible"/>
                                      </p:to>
                                    </p:set>
                                    <p:animEffect transition="in" filter="slide(fromTop)">
                                      <p:cBhvr>
                                        <p:cTn id="256" dur="500"/>
                                        <p:tgtEl>
                                          <p:spTgt spid="295973"/>
                                        </p:tgtEl>
                                      </p:cBhvr>
                                    </p:animEffect>
                                  </p:childTnLst>
                                </p:cTn>
                              </p:par>
                            </p:childTnLst>
                          </p:cTn>
                        </p:par>
                        <p:par>
                          <p:cTn id="257" fill="hold" nodeType="afterGroup">
                            <p:stCondLst>
                              <p:cond delay="500"/>
                            </p:stCondLst>
                            <p:childTnLst>
                              <p:par>
                                <p:cTn id="258" presetID="12" presetClass="entr" presetSubtype="2" fill="hold" grpId="0" nodeType="afterEffect">
                                  <p:stCondLst>
                                    <p:cond delay="0"/>
                                  </p:stCondLst>
                                  <p:childTnLst>
                                    <p:set>
                                      <p:cBhvr>
                                        <p:cTn id="259" dur="1" fill="hold">
                                          <p:stCondLst>
                                            <p:cond delay="0"/>
                                          </p:stCondLst>
                                        </p:cTn>
                                        <p:tgtEl>
                                          <p:spTgt spid="295956"/>
                                        </p:tgtEl>
                                        <p:attrNameLst>
                                          <p:attrName>style.visibility</p:attrName>
                                        </p:attrNameLst>
                                      </p:cBhvr>
                                      <p:to>
                                        <p:strVal val="visible"/>
                                      </p:to>
                                    </p:set>
                                    <p:animEffect transition="in" filter="slide(fromRight)">
                                      <p:cBhvr>
                                        <p:cTn id="260" dur="500"/>
                                        <p:tgtEl>
                                          <p:spTgt spid="295956"/>
                                        </p:tgtEl>
                                      </p:cBhvr>
                                    </p:animEffect>
                                  </p:childTnLst>
                                </p:cTn>
                              </p:par>
                            </p:childTnLst>
                          </p:cTn>
                        </p:par>
                        <p:par>
                          <p:cTn id="261" fill="hold" nodeType="afterGroup">
                            <p:stCondLst>
                              <p:cond delay="1000"/>
                            </p:stCondLst>
                            <p:childTnLst>
                              <p:par>
                                <p:cTn id="262" presetID="12" presetClass="entr" presetSubtype="4" fill="hold" grpId="0" nodeType="afterEffect">
                                  <p:stCondLst>
                                    <p:cond delay="0"/>
                                  </p:stCondLst>
                                  <p:childTnLst>
                                    <p:set>
                                      <p:cBhvr>
                                        <p:cTn id="263" dur="1" fill="hold">
                                          <p:stCondLst>
                                            <p:cond delay="0"/>
                                          </p:stCondLst>
                                        </p:cTn>
                                        <p:tgtEl>
                                          <p:spTgt spid="295958"/>
                                        </p:tgtEl>
                                        <p:attrNameLst>
                                          <p:attrName>style.visibility</p:attrName>
                                        </p:attrNameLst>
                                      </p:cBhvr>
                                      <p:to>
                                        <p:strVal val="visible"/>
                                      </p:to>
                                    </p:set>
                                    <p:animEffect transition="in" filter="slide(fromBottom)">
                                      <p:cBhvr>
                                        <p:cTn id="264" dur="500"/>
                                        <p:tgtEl>
                                          <p:spTgt spid="295958"/>
                                        </p:tgtEl>
                                      </p:cBhvr>
                                    </p:animEffect>
                                  </p:childTnLst>
                                </p:cTn>
                              </p:par>
                            </p:childTnLst>
                          </p:cTn>
                        </p:par>
                        <p:par>
                          <p:cTn id="265" fill="hold" nodeType="afterGroup">
                            <p:stCondLst>
                              <p:cond delay="1500"/>
                            </p:stCondLst>
                            <p:childTnLst>
                              <p:par>
                                <p:cTn id="266" presetID="12" presetClass="entr" presetSubtype="2" fill="hold" grpId="0" nodeType="afterEffect">
                                  <p:stCondLst>
                                    <p:cond delay="0"/>
                                  </p:stCondLst>
                                  <p:childTnLst>
                                    <p:set>
                                      <p:cBhvr>
                                        <p:cTn id="267" dur="1" fill="hold">
                                          <p:stCondLst>
                                            <p:cond delay="0"/>
                                          </p:stCondLst>
                                        </p:cTn>
                                        <p:tgtEl>
                                          <p:spTgt spid="295959"/>
                                        </p:tgtEl>
                                        <p:attrNameLst>
                                          <p:attrName>style.visibility</p:attrName>
                                        </p:attrNameLst>
                                      </p:cBhvr>
                                      <p:to>
                                        <p:strVal val="visible"/>
                                      </p:to>
                                    </p:set>
                                    <p:animEffect transition="in" filter="slide(fromRight)">
                                      <p:cBhvr>
                                        <p:cTn id="268" dur="500"/>
                                        <p:tgtEl>
                                          <p:spTgt spid="295959"/>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12" presetClass="entr" presetSubtype="8" fill="hold" grpId="0" nodeType="clickEffect">
                                  <p:stCondLst>
                                    <p:cond delay="0"/>
                                  </p:stCondLst>
                                  <p:childTnLst>
                                    <p:set>
                                      <p:cBhvr>
                                        <p:cTn id="272" dur="1" fill="hold">
                                          <p:stCondLst>
                                            <p:cond delay="0"/>
                                          </p:stCondLst>
                                        </p:cTn>
                                        <p:tgtEl>
                                          <p:spTgt spid="296004"/>
                                        </p:tgtEl>
                                        <p:attrNameLst>
                                          <p:attrName>style.visibility</p:attrName>
                                        </p:attrNameLst>
                                      </p:cBhvr>
                                      <p:to>
                                        <p:strVal val="visible"/>
                                      </p:to>
                                    </p:set>
                                    <p:animEffect transition="in" filter="slide(fromLeft)">
                                      <p:cBhvr>
                                        <p:cTn id="273" dur="500"/>
                                        <p:tgtEl>
                                          <p:spTgt spid="296004"/>
                                        </p:tgtEl>
                                      </p:cBhvr>
                                    </p:animEffect>
                                  </p:childTnLst>
                                </p:cTn>
                              </p:par>
                            </p:childTnLst>
                          </p:cTn>
                        </p:par>
                        <p:par>
                          <p:cTn id="274" fill="hold" nodeType="afterGroup">
                            <p:stCondLst>
                              <p:cond delay="500"/>
                            </p:stCondLst>
                            <p:childTnLst>
                              <p:par>
                                <p:cTn id="275" presetID="12" presetClass="entr" presetSubtype="4" fill="hold" grpId="0" nodeType="afterEffect">
                                  <p:stCondLst>
                                    <p:cond delay="0"/>
                                  </p:stCondLst>
                                  <p:childTnLst>
                                    <p:set>
                                      <p:cBhvr>
                                        <p:cTn id="276" dur="1" fill="hold">
                                          <p:stCondLst>
                                            <p:cond delay="0"/>
                                          </p:stCondLst>
                                        </p:cTn>
                                        <p:tgtEl>
                                          <p:spTgt spid="295960"/>
                                        </p:tgtEl>
                                        <p:attrNameLst>
                                          <p:attrName>style.visibility</p:attrName>
                                        </p:attrNameLst>
                                      </p:cBhvr>
                                      <p:to>
                                        <p:strVal val="visible"/>
                                      </p:to>
                                    </p:set>
                                    <p:animEffect transition="in" filter="slide(fromBottom)">
                                      <p:cBhvr>
                                        <p:cTn id="277" dur="500"/>
                                        <p:tgtEl>
                                          <p:spTgt spid="295960"/>
                                        </p:tgtEl>
                                      </p:cBhvr>
                                    </p:animEffect>
                                  </p:childTnLst>
                                </p:cTn>
                              </p:par>
                            </p:childTnLst>
                          </p:cTn>
                        </p:par>
                        <p:par>
                          <p:cTn id="278" fill="hold" nodeType="afterGroup">
                            <p:stCondLst>
                              <p:cond delay="1000"/>
                            </p:stCondLst>
                            <p:childTnLst>
                              <p:par>
                                <p:cTn id="279" presetID="12" presetClass="entr" presetSubtype="2" fill="hold" grpId="0" nodeType="afterEffect">
                                  <p:stCondLst>
                                    <p:cond delay="0"/>
                                  </p:stCondLst>
                                  <p:childTnLst>
                                    <p:set>
                                      <p:cBhvr>
                                        <p:cTn id="280" dur="1" fill="hold">
                                          <p:stCondLst>
                                            <p:cond delay="0"/>
                                          </p:stCondLst>
                                        </p:cTn>
                                        <p:tgtEl>
                                          <p:spTgt spid="295957"/>
                                        </p:tgtEl>
                                        <p:attrNameLst>
                                          <p:attrName>style.visibility</p:attrName>
                                        </p:attrNameLst>
                                      </p:cBhvr>
                                      <p:to>
                                        <p:strVal val="visible"/>
                                      </p:to>
                                    </p:set>
                                    <p:animEffect transition="in" filter="slide(fromRight)">
                                      <p:cBhvr>
                                        <p:cTn id="281" dur="500"/>
                                        <p:tgtEl>
                                          <p:spTgt spid="295957"/>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295962"/>
                                        </p:tgtEl>
                                        <p:attrNameLst>
                                          <p:attrName>style.visibility</p:attrName>
                                        </p:attrNameLst>
                                      </p:cBhvr>
                                      <p:to>
                                        <p:strVal val="visible"/>
                                      </p:to>
                                    </p:set>
                                  </p:childTnLst>
                                </p:cTn>
                              </p:par>
                            </p:childTnLst>
                          </p:cTn>
                        </p:par>
                      </p:childTnLst>
                    </p:cTn>
                  </p:par>
                  <p:par>
                    <p:cTn id="286" fill="hold" nodeType="clickPar">
                      <p:stCondLst>
                        <p:cond delay="indefinite"/>
                      </p:stCondLst>
                      <p:childTnLst>
                        <p:par>
                          <p:cTn id="287" fill="hold" nodeType="withGroup">
                            <p:stCondLst>
                              <p:cond delay="0"/>
                            </p:stCondLst>
                            <p:childTnLst>
                              <p:par>
                                <p:cTn id="288" presetID="12" presetClass="entr" presetSubtype="1" fill="hold" grpId="0" nodeType="clickEffect">
                                  <p:stCondLst>
                                    <p:cond delay="0"/>
                                  </p:stCondLst>
                                  <p:childTnLst>
                                    <p:set>
                                      <p:cBhvr>
                                        <p:cTn id="289" dur="1" fill="hold">
                                          <p:stCondLst>
                                            <p:cond delay="0"/>
                                          </p:stCondLst>
                                        </p:cTn>
                                        <p:tgtEl>
                                          <p:spTgt spid="295974"/>
                                        </p:tgtEl>
                                        <p:attrNameLst>
                                          <p:attrName>style.visibility</p:attrName>
                                        </p:attrNameLst>
                                      </p:cBhvr>
                                      <p:to>
                                        <p:strVal val="visible"/>
                                      </p:to>
                                    </p:set>
                                    <p:animEffect transition="in" filter="slide(fromTop)">
                                      <p:cBhvr>
                                        <p:cTn id="290" dur="500"/>
                                        <p:tgtEl>
                                          <p:spTgt spid="295974"/>
                                        </p:tgtEl>
                                      </p:cBhvr>
                                    </p:animEffect>
                                  </p:childTnLst>
                                </p:cTn>
                              </p:par>
                            </p:childTnLst>
                          </p:cTn>
                        </p:par>
                        <p:par>
                          <p:cTn id="291" fill="hold" nodeType="afterGroup">
                            <p:stCondLst>
                              <p:cond delay="500"/>
                            </p:stCondLst>
                            <p:childTnLst>
                              <p:par>
                                <p:cTn id="292" presetID="12" presetClass="entr" presetSubtype="2" fill="hold" grpId="0" nodeType="afterEffect">
                                  <p:stCondLst>
                                    <p:cond delay="0"/>
                                  </p:stCondLst>
                                  <p:childTnLst>
                                    <p:set>
                                      <p:cBhvr>
                                        <p:cTn id="293" dur="1" fill="hold">
                                          <p:stCondLst>
                                            <p:cond delay="0"/>
                                          </p:stCondLst>
                                        </p:cTn>
                                        <p:tgtEl>
                                          <p:spTgt spid="295994"/>
                                        </p:tgtEl>
                                        <p:attrNameLst>
                                          <p:attrName>style.visibility</p:attrName>
                                        </p:attrNameLst>
                                      </p:cBhvr>
                                      <p:to>
                                        <p:strVal val="visible"/>
                                      </p:to>
                                    </p:set>
                                    <p:animEffect transition="in" filter="slide(fromRight)">
                                      <p:cBhvr>
                                        <p:cTn id="294" dur="500"/>
                                        <p:tgtEl>
                                          <p:spTgt spid="295994"/>
                                        </p:tgtEl>
                                      </p:cBhvr>
                                    </p:animEffect>
                                  </p:childTnLst>
                                </p:cTn>
                              </p:par>
                            </p:childTnLst>
                          </p:cTn>
                        </p:par>
                        <p:par>
                          <p:cTn id="295" fill="hold" nodeType="afterGroup">
                            <p:stCondLst>
                              <p:cond delay="1000"/>
                            </p:stCondLst>
                            <p:childTnLst>
                              <p:par>
                                <p:cTn id="296" presetID="12" presetClass="entr" presetSubtype="4" fill="hold" grpId="0" nodeType="afterEffect">
                                  <p:stCondLst>
                                    <p:cond delay="0"/>
                                  </p:stCondLst>
                                  <p:childTnLst>
                                    <p:set>
                                      <p:cBhvr>
                                        <p:cTn id="297" dur="1" fill="hold">
                                          <p:stCondLst>
                                            <p:cond delay="0"/>
                                          </p:stCondLst>
                                        </p:cTn>
                                        <p:tgtEl>
                                          <p:spTgt spid="295993"/>
                                        </p:tgtEl>
                                        <p:attrNameLst>
                                          <p:attrName>style.visibility</p:attrName>
                                        </p:attrNameLst>
                                      </p:cBhvr>
                                      <p:to>
                                        <p:strVal val="visible"/>
                                      </p:to>
                                    </p:set>
                                    <p:animEffect transition="in" filter="slide(fromBottom)">
                                      <p:cBhvr>
                                        <p:cTn id="298" dur="500"/>
                                        <p:tgtEl>
                                          <p:spTgt spid="295993"/>
                                        </p:tgtEl>
                                      </p:cBhvr>
                                    </p:animEffect>
                                  </p:childTnLst>
                                </p:cTn>
                              </p:par>
                            </p:childTnLst>
                          </p:cTn>
                        </p:par>
                        <p:par>
                          <p:cTn id="299" fill="hold" nodeType="afterGroup">
                            <p:stCondLst>
                              <p:cond delay="1500"/>
                            </p:stCondLst>
                            <p:childTnLst>
                              <p:par>
                                <p:cTn id="300" presetID="22" presetClass="entr" presetSubtype="4" fill="hold" grpId="0" nodeType="afterEffect">
                                  <p:stCondLst>
                                    <p:cond delay="0"/>
                                  </p:stCondLst>
                                  <p:childTnLst>
                                    <p:set>
                                      <p:cBhvr>
                                        <p:cTn id="301" dur="1" fill="hold">
                                          <p:stCondLst>
                                            <p:cond delay="0"/>
                                          </p:stCondLst>
                                        </p:cTn>
                                        <p:tgtEl>
                                          <p:spTgt spid="295992"/>
                                        </p:tgtEl>
                                        <p:attrNameLst>
                                          <p:attrName>style.visibility</p:attrName>
                                        </p:attrNameLst>
                                      </p:cBhvr>
                                      <p:to>
                                        <p:strVal val="visible"/>
                                      </p:to>
                                    </p:set>
                                    <p:animEffect transition="in" filter="wipe(down)">
                                      <p:cBhvr>
                                        <p:cTn id="302" dur="500"/>
                                        <p:tgtEl>
                                          <p:spTgt spid="295992"/>
                                        </p:tgtEl>
                                      </p:cBhvr>
                                    </p:animEffect>
                                  </p:childTnLst>
                                </p:cTn>
                              </p:par>
                            </p:childTnLst>
                          </p:cTn>
                        </p:par>
                        <p:par>
                          <p:cTn id="303" fill="hold" nodeType="afterGroup">
                            <p:stCondLst>
                              <p:cond delay="2000"/>
                            </p:stCondLst>
                            <p:childTnLst>
                              <p:par>
                                <p:cTn id="304" presetID="12" presetClass="entr" presetSubtype="4" fill="hold" grpId="0" nodeType="afterEffect">
                                  <p:stCondLst>
                                    <p:cond delay="0"/>
                                  </p:stCondLst>
                                  <p:childTnLst>
                                    <p:set>
                                      <p:cBhvr>
                                        <p:cTn id="305" dur="1" fill="hold">
                                          <p:stCondLst>
                                            <p:cond delay="0"/>
                                          </p:stCondLst>
                                        </p:cTn>
                                        <p:tgtEl>
                                          <p:spTgt spid="295955"/>
                                        </p:tgtEl>
                                        <p:attrNameLst>
                                          <p:attrName>style.visibility</p:attrName>
                                        </p:attrNameLst>
                                      </p:cBhvr>
                                      <p:to>
                                        <p:strVal val="visible"/>
                                      </p:to>
                                    </p:set>
                                    <p:animEffect transition="in" filter="slide(fromBottom)">
                                      <p:cBhvr>
                                        <p:cTn id="306" dur="500"/>
                                        <p:tgtEl>
                                          <p:spTgt spid="295955"/>
                                        </p:tgtEl>
                                      </p:cBhvr>
                                    </p:animEffect>
                                  </p:childTnLst>
                                </p:cTn>
                              </p:par>
                            </p:childTnLst>
                          </p:cTn>
                        </p:par>
                        <p:par>
                          <p:cTn id="307" fill="hold" nodeType="afterGroup">
                            <p:stCondLst>
                              <p:cond delay="2500"/>
                            </p:stCondLst>
                            <p:childTnLst>
                              <p:par>
                                <p:cTn id="308" presetID="12" presetClass="entr" presetSubtype="2" fill="hold" grpId="0" nodeType="afterEffect">
                                  <p:stCondLst>
                                    <p:cond delay="0"/>
                                  </p:stCondLst>
                                  <p:childTnLst>
                                    <p:set>
                                      <p:cBhvr>
                                        <p:cTn id="309" dur="1" fill="hold">
                                          <p:stCondLst>
                                            <p:cond delay="0"/>
                                          </p:stCondLst>
                                        </p:cTn>
                                        <p:tgtEl>
                                          <p:spTgt spid="295953"/>
                                        </p:tgtEl>
                                        <p:attrNameLst>
                                          <p:attrName>style.visibility</p:attrName>
                                        </p:attrNameLst>
                                      </p:cBhvr>
                                      <p:to>
                                        <p:strVal val="visible"/>
                                      </p:to>
                                    </p:set>
                                    <p:animEffect transition="in" filter="slide(fromRight)">
                                      <p:cBhvr>
                                        <p:cTn id="310" dur="500"/>
                                        <p:tgtEl>
                                          <p:spTgt spid="295953"/>
                                        </p:tgtEl>
                                      </p:cBhvr>
                                    </p:animEffect>
                                  </p:childTnLst>
                                </p:cTn>
                              </p:par>
                            </p:childTnLst>
                          </p:cTn>
                        </p:par>
                        <p:par>
                          <p:cTn id="311" fill="hold" nodeType="afterGroup">
                            <p:stCondLst>
                              <p:cond delay="3000"/>
                            </p:stCondLst>
                            <p:childTnLst>
                              <p:par>
                                <p:cTn id="312" presetID="22" presetClass="entr" presetSubtype="2" fill="hold" grpId="0" nodeType="afterEffect">
                                  <p:stCondLst>
                                    <p:cond delay="0"/>
                                  </p:stCondLst>
                                  <p:childTnLst>
                                    <p:set>
                                      <p:cBhvr>
                                        <p:cTn id="313" dur="1" fill="hold">
                                          <p:stCondLst>
                                            <p:cond delay="0"/>
                                          </p:stCondLst>
                                        </p:cTn>
                                        <p:tgtEl>
                                          <p:spTgt spid="295991"/>
                                        </p:tgtEl>
                                        <p:attrNameLst>
                                          <p:attrName>style.visibility</p:attrName>
                                        </p:attrNameLst>
                                      </p:cBhvr>
                                      <p:to>
                                        <p:strVal val="visible"/>
                                      </p:to>
                                    </p:set>
                                    <p:animEffect transition="in" filter="wipe(right)">
                                      <p:cBhvr>
                                        <p:cTn id="314" dur="500"/>
                                        <p:tgtEl>
                                          <p:spTgt spid="295991"/>
                                        </p:tgtEl>
                                      </p:cBhvr>
                                    </p:animEffect>
                                  </p:childTnLst>
                                </p:cTn>
                              </p:par>
                            </p:childTnLst>
                          </p:cTn>
                        </p:par>
                        <p:par>
                          <p:cTn id="315" fill="hold" nodeType="afterGroup">
                            <p:stCondLst>
                              <p:cond delay="3500"/>
                            </p:stCondLst>
                            <p:childTnLst>
                              <p:par>
                                <p:cTn id="316" presetID="12" presetClass="entr" presetSubtype="2" fill="hold" grpId="0" nodeType="afterEffect">
                                  <p:stCondLst>
                                    <p:cond delay="0"/>
                                  </p:stCondLst>
                                  <p:childTnLst>
                                    <p:set>
                                      <p:cBhvr>
                                        <p:cTn id="317" dur="1" fill="hold">
                                          <p:stCondLst>
                                            <p:cond delay="0"/>
                                          </p:stCondLst>
                                        </p:cTn>
                                        <p:tgtEl>
                                          <p:spTgt spid="295954"/>
                                        </p:tgtEl>
                                        <p:attrNameLst>
                                          <p:attrName>style.visibility</p:attrName>
                                        </p:attrNameLst>
                                      </p:cBhvr>
                                      <p:to>
                                        <p:strVal val="visible"/>
                                      </p:to>
                                    </p:set>
                                    <p:animEffect transition="in" filter="slide(fromRight)">
                                      <p:cBhvr>
                                        <p:cTn id="318" dur="500"/>
                                        <p:tgtEl>
                                          <p:spTgt spid="295954"/>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295996"/>
                                        </p:tgtEl>
                                        <p:attrNameLst>
                                          <p:attrName>style.visibility</p:attrName>
                                        </p:attrNameLst>
                                      </p:cBhvr>
                                      <p:to>
                                        <p:strVal val="visible"/>
                                      </p:to>
                                    </p:set>
                                  </p:childTnLst>
                                </p:cTn>
                              </p:par>
                              <p:par>
                                <p:cTn id="323" presetID="1" presetClass="exit" presetSubtype="0" fill="hold" grpId="0" nodeType="withEffect">
                                  <p:stCondLst>
                                    <p:cond delay="0"/>
                                  </p:stCondLst>
                                  <p:childTnLst>
                                    <p:set>
                                      <p:cBhvr>
                                        <p:cTn id="324" dur="1" fill="hold">
                                          <p:stCondLst>
                                            <p:cond delay="0"/>
                                          </p:stCondLst>
                                        </p:cTn>
                                        <p:tgtEl>
                                          <p:spTgt spid="296001">
                                            <p:txEl>
                                              <p:pRg st="0" end="0"/>
                                            </p:txEl>
                                          </p:spTgt>
                                        </p:tgtEl>
                                        <p:attrNameLst>
                                          <p:attrName>style.visibility</p:attrName>
                                        </p:attrNameLst>
                                      </p:cBhvr>
                                      <p:to>
                                        <p:strVal val="hidden"/>
                                      </p:to>
                                    </p:set>
                                  </p:childTnLst>
                                </p:cTn>
                              </p:par>
                              <p:par>
                                <p:cTn id="325" presetID="1" presetClass="exit" presetSubtype="0" fill="hold" grpId="0" nodeType="withEffect">
                                  <p:stCondLst>
                                    <p:cond delay="0"/>
                                  </p:stCondLst>
                                  <p:childTnLst>
                                    <p:set>
                                      <p:cBhvr>
                                        <p:cTn id="326" dur="1" fill="hold">
                                          <p:stCondLst>
                                            <p:cond delay="0"/>
                                          </p:stCondLst>
                                        </p:cTn>
                                        <p:tgtEl>
                                          <p:spTgt spid="296001">
                                            <p:txEl>
                                              <p:pRg st="1" end="1"/>
                                            </p:txEl>
                                          </p:spTgt>
                                        </p:tgtEl>
                                        <p:attrNameLst>
                                          <p:attrName>style.visibility</p:attrName>
                                        </p:attrNameLst>
                                      </p:cBhvr>
                                      <p:to>
                                        <p:strVal val="hidden"/>
                                      </p:to>
                                    </p:set>
                                  </p:childTnLst>
                                </p:cTn>
                              </p:par>
                              <p:par>
                                <p:cTn id="327" presetID="1" presetClass="exit" presetSubtype="0" fill="hold" grpId="0" nodeType="withEffect">
                                  <p:stCondLst>
                                    <p:cond delay="0"/>
                                  </p:stCondLst>
                                  <p:childTnLst>
                                    <p:set>
                                      <p:cBhvr>
                                        <p:cTn id="328" dur="1" fill="hold">
                                          <p:stCondLst>
                                            <p:cond delay="0"/>
                                          </p:stCondLst>
                                        </p:cTn>
                                        <p:tgtEl>
                                          <p:spTgt spid="296001">
                                            <p:txEl>
                                              <p:pRg st="2" end="2"/>
                                            </p:txEl>
                                          </p:spTgt>
                                        </p:tgtEl>
                                        <p:attrNameLst>
                                          <p:attrName>style.visibility</p:attrName>
                                        </p:attrNameLst>
                                      </p:cBhvr>
                                      <p:to>
                                        <p:strVal val="hidden"/>
                                      </p:to>
                                    </p:set>
                                  </p:childTnLst>
                                </p:cTn>
                              </p:par>
                              <p:par>
                                <p:cTn id="329" presetID="1" presetClass="exit" presetSubtype="0" fill="hold" grpId="0" nodeType="withEffect">
                                  <p:stCondLst>
                                    <p:cond delay="0"/>
                                  </p:stCondLst>
                                  <p:childTnLst>
                                    <p:set>
                                      <p:cBhvr>
                                        <p:cTn id="330" dur="1" fill="hold">
                                          <p:stCondLst>
                                            <p:cond delay="0"/>
                                          </p:stCondLst>
                                        </p:cTn>
                                        <p:tgtEl>
                                          <p:spTgt spid="296001">
                                            <p:txEl>
                                              <p:pRg st="3" end="3"/>
                                            </p:txEl>
                                          </p:spTgt>
                                        </p:tgtEl>
                                        <p:attrNameLst>
                                          <p:attrName>style.visibility</p:attrName>
                                        </p:attrNameLst>
                                      </p:cBhvr>
                                      <p:to>
                                        <p:strVal val="hidden"/>
                                      </p:to>
                                    </p:set>
                                  </p:childTnLst>
                                </p:cTn>
                              </p:par>
                              <p:par>
                                <p:cTn id="331" presetID="1" presetClass="exit" presetSubtype="0" fill="hold" grpId="0" nodeType="withEffect">
                                  <p:stCondLst>
                                    <p:cond delay="0"/>
                                  </p:stCondLst>
                                  <p:childTnLst>
                                    <p:set>
                                      <p:cBhvr>
                                        <p:cTn id="332" dur="1" fill="hold">
                                          <p:stCondLst>
                                            <p:cond delay="0"/>
                                          </p:stCondLst>
                                        </p:cTn>
                                        <p:tgtEl>
                                          <p:spTgt spid="296001">
                                            <p:txEl>
                                              <p:pRg st="4" end="4"/>
                                            </p:txEl>
                                          </p:spTgt>
                                        </p:tgtEl>
                                        <p:attrNameLst>
                                          <p:attrName>style.visibility</p:attrName>
                                        </p:attrNameLst>
                                      </p:cBhvr>
                                      <p:to>
                                        <p:strVal val="hidden"/>
                                      </p:to>
                                    </p:set>
                                  </p:childTnLst>
                                </p:cTn>
                              </p:par>
                              <p:par>
                                <p:cTn id="333" presetID="1" presetClass="exit" presetSubtype="0" fill="hold" grpId="0" nodeType="withEffect">
                                  <p:stCondLst>
                                    <p:cond delay="0"/>
                                  </p:stCondLst>
                                  <p:childTnLst>
                                    <p:set>
                                      <p:cBhvr>
                                        <p:cTn id="334" dur="1" fill="hold">
                                          <p:stCondLst>
                                            <p:cond delay="0"/>
                                          </p:stCondLst>
                                        </p:cTn>
                                        <p:tgtEl>
                                          <p:spTgt spid="296001">
                                            <p:txEl>
                                              <p:pRg st="5" end="5"/>
                                            </p:txEl>
                                          </p:spTgt>
                                        </p:tgtEl>
                                        <p:attrNameLst>
                                          <p:attrName>style.visibility</p:attrName>
                                        </p:attrNameLst>
                                      </p:cBhvr>
                                      <p:to>
                                        <p:strVal val="hidden"/>
                                      </p:to>
                                    </p:set>
                                  </p:childTnLst>
                                </p:cTn>
                              </p:par>
                              <p:par>
                                <p:cTn id="335" presetID="1" presetClass="exit" presetSubtype="0" fill="hold" grpId="0" nodeType="withEffect">
                                  <p:stCondLst>
                                    <p:cond delay="0"/>
                                  </p:stCondLst>
                                  <p:childTnLst>
                                    <p:set>
                                      <p:cBhvr>
                                        <p:cTn id="336" dur="1" fill="hold">
                                          <p:stCondLst>
                                            <p:cond delay="0"/>
                                          </p:stCondLst>
                                        </p:cTn>
                                        <p:tgtEl>
                                          <p:spTgt spid="296001">
                                            <p:txEl>
                                              <p:pRg st="6" end="6"/>
                                            </p:txEl>
                                          </p:spTgt>
                                        </p:tgtEl>
                                        <p:attrNameLst>
                                          <p:attrName>style.visibility</p:attrName>
                                        </p:attrNameLst>
                                      </p:cBhvr>
                                      <p:to>
                                        <p:strVal val="hidden"/>
                                      </p:to>
                                    </p:set>
                                  </p:childTnLst>
                                </p:cTn>
                              </p:par>
                              <p:par>
                                <p:cTn id="337" presetID="1" presetClass="exit" presetSubtype="0" fill="hold" grpId="0" nodeType="withEffect">
                                  <p:stCondLst>
                                    <p:cond delay="0"/>
                                  </p:stCondLst>
                                  <p:childTnLst>
                                    <p:set>
                                      <p:cBhvr>
                                        <p:cTn id="338" dur="1" fill="hold">
                                          <p:stCondLst>
                                            <p:cond delay="0"/>
                                          </p:stCondLst>
                                        </p:cTn>
                                        <p:tgtEl>
                                          <p:spTgt spid="296001">
                                            <p:txEl>
                                              <p:pRg st="7" end="7"/>
                                            </p:txEl>
                                          </p:spTgt>
                                        </p:tgtEl>
                                        <p:attrNameLst>
                                          <p:attrName>style.visibility</p:attrName>
                                        </p:attrNameLst>
                                      </p:cBhvr>
                                      <p:to>
                                        <p:strVal val="hidden"/>
                                      </p:to>
                                    </p:set>
                                  </p:childTnLst>
                                </p:cTn>
                              </p:par>
                              <p:par>
                                <p:cTn id="339" presetID="1" presetClass="exit" presetSubtype="0" fill="hold" grpId="0" nodeType="withEffect">
                                  <p:stCondLst>
                                    <p:cond delay="0"/>
                                  </p:stCondLst>
                                  <p:childTnLst>
                                    <p:set>
                                      <p:cBhvr>
                                        <p:cTn id="340" dur="1" fill="hold">
                                          <p:stCondLst>
                                            <p:cond delay="0"/>
                                          </p:stCondLst>
                                        </p:cTn>
                                        <p:tgtEl>
                                          <p:spTgt spid="296001">
                                            <p:txEl>
                                              <p:pRg st="8" end="8"/>
                                            </p:txEl>
                                          </p:spTgt>
                                        </p:tgtEl>
                                        <p:attrNameLst>
                                          <p:attrName>style.visibility</p:attrName>
                                        </p:attrNameLst>
                                      </p:cBhvr>
                                      <p:to>
                                        <p:strVal val="hidden"/>
                                      </p:to>
                                    </p:set>
                                  </p:childTnLst>
                                </p:cTn>
                              </p:par>
                              <p:par>
                                <p:cTn id="341" presetID="1" presetClass="exit" presetSubtype="0" fill="hold" grpId="0" nodeType="withEffect">
                                  <p:stCondLst>
                                    <p:cond delay="0"/>
                                  </p:stCondLst>
                                  <p:childTnLst>
                                    <p:set>
                                      <p:cBhvr>
                                        <p:cTn id="342" dur="1" fill="hold">
                                          <p:stCondLst>
                                            <p:cond delay="0"/>
                                          </p:stCondLst>
                                        </p:cTn>
                                        <p:tgtEl>
                                          <p:spTgt spid="296001">
                                            <p:txEl>
                                              <p:pRg st="9" end="9"/>
                                            </p:txEl>
                                          </p:spTgt>
                                        </p:tgtEl>
                                        <p:attrNameLst>
                                          <p:attrName>style.visibility</p:attrName>
                                        </p:attrNameLst>
                                      </p:cBhvr>
                                      <p:to>
                                        <p:strVal val="hidden"/>
                                      </p:to>
                                    </p:set>
                                  </p:childTnLst>
                                </p:cTn>
                              </p:par>
                              <p:par>
                                <p:cTn id="343" presetID="1" presetClass="exit" presetSubtype="0" fill="hold" grpId="0" nodeType="withEffect">
                                  <p:stCondLst>
                                    <p:cond delay="0"/>
                                  </p:stCondLst>
                                  <p:childTnLst>
                                    <p:set>
                                      <p:cBhvr>
                                        <p:cTn id="344" dur="1" fill="hold">
                                          <p:stCondLst>
                                            <p:cond delay="0"/>
                                          </p:stCondLst>
                                        </p:cTn>
                                        <p:tgtEl>
                                          <p:spTgt spid="296001">
                                            <p:txEl>
                                              <p:pRg st="10" end="10"/>
                                            </p:txEl>
                                          </p:spTgt>
                                        </p:tgtEl>
                                        <p:attrNameLst>
                                          <p:attrName>style.visibility</p:attrName>
                                        </p:attrNameLst>
                                      </p:cBhvr>
                                      <p:to>
                                        <p:strVal val="hidden"/>
                                      </p:to>
                                    </p:set>
                                  </p:childTnLst>
                                </p:cTn>
                              </p:par>
                              <p:par>
                                <p:cTn id="345" presetID="1" presetClass="exit" presetSubtype="0" fill="hold" grpId="0" nodeType="withEffect">
                                  <p:stCondLst>
                                    <p:cond delay="0"/>
                                  </p:stCondLst>
                                  <p:childTnLst>
                                    <p:set>
                                      <p:cBhvr>
                                        <p:cTn id="346" dur="1" fill="hold">
                                          <p:stCondLst>
                                            <p:cond delay="0"/>
                                          </p:stCondLst>
                                        </p:cTn>
                                        <p:tgtEl>
                                          <p:spTgt spid="296001">
                                            <p:txEl>
                                              <p:pRg st="11" end="11"/>
                                            </p:txEl>
                                          </p:spTgt>
                                        </p:tgtEl>
                                        <p:attrNameLst>
                                          <p:attrName>style.visibility</p:attrName>
                                        </p:attrNameLst>
                                      </p:cBhvr>
                                      <p:to>
                                        <p:strVal val="hidden"/>
                                      </p:to>
                                    </p:set>
                                  </p:childTnLst>
                                </p:cTn>
                              </p:par>
                              <p:par>
                                <p:cTn id="347" presetID="1" presetClass="exit" presetSubtype="0" fill="hold" grpId="0" nodeType="withEffect">
                                  <p:stCondLst>
                                    <p:cond delay="0"/>
                                  </p:stCondLst>
                                  <p:childTnLst>
                                    <p:set>
                                      <p:cBhvr>
                                        <p:cTn id="348" dur="1" fill="hold">
                                          <p:stCondLst>
                                            <p:cond delay="0"/>
                                          </p:stCondLst>
                                        </p:cTn>
                                        <p:tgtEl>
                                          <p:spTgt spid="296001">
                                            <p:txEl>
                                              <p:pRg st="12" end="12"/>
                                            </p:txEl>
                                          </p:spTgt>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295938"/>
                                        </p:tgtEl>
                                        <p:attrNameLst>
                                          <p:attrName>style.visibility</p:attrName>
                                        </p:attrNameLst>
                                      </p:cBhvr>
                                      <p:to>
                                        <p:strVal val="hidden"/>
                                      </p:to>
                                    </p:set>
                                  </p:childTnLst>
                                </p:cTn>
                              </p:par>
                              <p:par>
                                <p:cTn id="351" presetID="1" presetClass="exit" presetSubtype="0" fill="hold" grpId="1" nodeType="withEffect">
                                  <p:stCondLst>
                                    <p:cond delay="0"/>
                                  </p:stCondLst>
                                  <p:childTnLst>
                                    <p:set>
                                      <p:cBhvr>
                                        <p:cTn id="352" dur="1" fill="hold">
                                          <p:stCondLst>
                                            <p:cond delay="0"/>
                                          </p:stCondLst>
                                        </p:cTn>
                                        <p:tgtEl>
                                          <p:spTgt spid="295953"/>
                                        </p:tgtEl>
                                        <p:attrNameLst>
                                          <p:attrName>style.visibility</p:attrName>
                                        </p:attrNameLst>
                                      </p:cBhvr>
                                      <p:to>
                                        <p:strVal val="hidden"/>
                                      </p:to>
                                    </p:set>
                                  </p:childTnLst>
                                </p:cTn>
                              </p:par>
                              <p:par>
                                <p:cTn id="353" presetID="1" presetClass="exit" presetSubtype="0" fill="hold" grpId="1" nodeType="withEffect">
                                  <p:stCondLst>
                                    <p:cond delay="0"/>
                                  </p:stCondLst>
                                  <p:childTnLst>
                                    <p:set>
                                      <p:cBhvr>
                                        <p:cTn id="354" dur="1" fill="hold">
                                          <p:stCondLst>
                                            <p:cond delay="0"/>
                                          </p:stCondLst>
                                        </p:cTn>
                                        <p:tgtEl>
                                          <p:spTgt spid="295954"/>
                                        </p:tgtEl>
                                        <p:attrNameLst>
                                          <p:attrName>style.visibility</p:attrName>
                                        </p:attrNameLst>
                                      </p:cBhvr>
                                      <p:to>
                                        <p:strVal val="hidden"/>
                                      </p:to>
                                    </p:set>
                                  </p:childTnLst>
                                </p:cTn>
                              </p:par>
                              <p:par>
                                <p:cTn id="355" presetID="1" presetClass="exit" presetSubtype="0" fill="hold" grpId="1" nodeType="withEffect">
                                  <p:stCondLst>
                                    <p:cond delay="0"/>
                                  </p:stCondLst>
                                  <p:childTnLst>
                                    <p:set>
                                      <p:cBhvr>
                                        <p:cTn id="356" dur="1" fill="hold">
                                          <p:stCondLst>
                                            <p:cond delay="0"/>
                                          </p:stCondLst>
                                        </p:cTn>
                                        <p:tgtEl>
                                          <p:spTgt spid="295955"/>
                                        </p:tgtEl>
                                        <p:attrNameLst>
                                          <p:attrName>style.visibility</p:attrName>
                                        </p:attrNameLst>
                                      </p:cBhvr>
                                      <p:to>
                                        <p:strVal val="hidden"/>
                                      </p:to>
                                    </p:set>
                                  </p:childTnLst>
                                </p:cTn>
                              </p:par>
                              <p:par>
                                <p:cTn id="357" presetID="1" presetClass="exit" presetSubtype="0" fill="hold" grpId="1" nodeType="withEffect">
                                  <p:stCondLst>
                                    <p:cond delay="0"/>
                                  </p:stCondLst>
                                  <p:childTnLst>
                                    <p:set>
                                      <p:cBhvr>
                                        <p:cTn id="358" dur="1" fill="hold">
                                          <p:stCondLst>
                                            <p:cond delay="0"/>
                                          </p:stCondLst>
                                        </p:cTn>
                                        <p:tgtEl>
                                          <p:spTgt spid="295956"/>
                                        </p:tgtEl>
                                        <p:attrNameLst>
                                          <p:attrName>style.visibility</p:attrName>
                                        </p:attrNameLst>
                                      </p:cBhvr>
                                      <p:to>
                                        <p:strVal val="hidden"/>
                                      </p:to>
                                    </p:set>
                                  </p:childTnLst>
                                </p:cTn>
                              </p:par>
                              <p:par>
                                <p:cTn id="359" presetID="1" presetClass="exit" presetSubtype="0" fill="hold" grpId="1" nodeType="withEffect">
                                  <p:stCondLst>
                                    <p:cond delay="0"/>
                                  </p:stCondLst>
                                  <p:childTnLst>
                                    <p:set>
                                      <p:cBhvr>
                                        <p:cTn id="360" dur="1" fill="hold">
                                          <p:stCondLst>
                                            <p:cond delay="0"/>
                                          </p:stCondLst>
                                        </p:cTn>
                                        <p:tgtEl>
                                          <p:spTgt spid="295957"/>
                                        </p:tgtEl>
                                        <p:attrNameLst>
                                          <p:attrName>style.visibility</p:attrName>
                                        </p:attrNameLst>
                                      </p:cBhvr>
                                      <p:to>
                                        <p:strVal val="hidden"/>
                                      </p:to>
                                    </p:set>
                                  </p:childTnLst>
                                </p:cTn>
                              </p:par>
                              <p:par>
                                <p:cTn id="361" presetID="1" presetClass="exit" presetSubtype="0" fill="hold" grpId="1" nodeType="withEffect">
                                  <p:stCondLst>
                                    <p:cond delay="0"/>
                                  </p:stCondLst>
                                  <p:childTnLst>
                                    <p:set>
                                      <p:cBhvr>
                                        <p:cTn id="362" dur="1" fill="hold">
                                          <p:stCondLst>
                                            <p:cond delay="0"/>
                                          </p:stCondLst>
                                        </p:cTn>
                                        <p:tgtEl>
                                          <p:spTgt spid="295958"/>
                                        </p:tgtEl>
                                        <p:attrNameLst>
                                          <p:attrName>style.visibility</p:attrName>
                                        </p:attrNameLst>
                                      </p:cBhvr>
                                      <p:to>
                                        <p:strVal val="hidden"/>
                                      </p:to>
                                    </p:set>
                                  </p:childTnLst>
                                </p:cTn>
                              </p:par>
                              <p:par>
                                <p:cTn id="363" presetID="1" presetClass="exit" presetSubtype="0" fill="hold" grpId="1" nodeType="withEffect">
                                  <p:stCondLst>
                                    <p:cond delay="0"/>
                                  </p:stCondLst>
                                  <p:childTnLst>
                                    <p:set>
                                      <p:cBhvr>
                                        <p:cTn id="364" dur="1" fill="hold">
                                          <p:stCondLst>
                                            <p:cond delay="0"/>
                                          </p:stCondLst>
                                        </p:cTn>
                                        <p:tgtEl>
                                          <p:spTgt spid="295959"/>
                                        </p:tgtEl>
                                        <p:attrNameLst>
                                          <p:attrName>style.visibility</p:attrName>
                                        </p:attrNameLst>
                                      </p:cBhvr>
                                      <p:to>
                                        <p:strVal val="hidden"/>
                                      </p:to>
                                    </p:set>
                                  </p:childTnLst>
                                </p:cTn>
                              </p:par>
                              <p:par>
                                <p:cTn id="365" presetID="1" presetClass="exit" presetSubtype="0" fill="hold" grpId="1" nodeType="withEffect">
                                  <p:stCondLst>
                                    <p:cond delay="0"/>
                                  </p:stCondLst>
                                  <p:childTnLst>
                                    <p:set>
                                      <p:cBhvr>
                                        <p:cTn id="366" dur="1" fill="hold">
                                          <p:stCondLst>
                                            <p:cond delay="0"/>
                                          </p:stCondLst>
                                        </p:cTn>
                                        <p:tgtEl>
                                          <p:spTgt spid="295960"/>
                                        </p:tgtEl>
                                        <p:attrNameLst>
                                          <p:attrName>style.visibility</p:attrName>
                                        </p:attrNameLst>
                                      </p:cBhvr>
                                      <p:to>
                                        <p:strVal val="hidden"/>
                                      </p:to>
                                    </p:set>
                                  </p:childTnLst>
                                </p:cTn>
                              </p:par>
                              <p:par>
                                <p:cTn id="367" presetID="1" presetClass="exit" presetSubtype="0" fill="hold" grpId="1" nodeType="withEffect">
                                  <p:stCondLst>
                                    <p:cond delay="0"/>
                                  </p:stCondLst>
                                  <p:childTnLst>
                                    <p:set>
                                      <p:cBhvr>
                                        <p:cTn id="368" dur="1" fill="hold">
                                          <p:stCondLst>
                                            <p:cond delay="0"/>
                                          </p:stCondLst>
                                        </p:cTn>
                                        <p:tgtEl>
                                          <p:spTgt spid="295961"/>
                                        </p:tgtEl>
                                        <p:attrNameLst>
                                          <p:attrName>style.visibility</p:attrName>
                                        </p:attrNameLst>
                                      </p:cBhvr>
                                      <p:to>
                                        <p:strVal val="hidden"/>
                                      </p:to>
                                    </p:set>
                                  </p:childTnLst>
                                </p:cTn>
                              </p:par>
                              <p:par>
                                <p:cTn id="369" presetID="1" presetClass="exit" presetSubtype="0" fill="hold" grpId="1" nodeType="withEffect">
                                  <p:stCondLst>
                                    <p:cond delay="0"/>
                                  </p:stCondLst>
                                  <p:childTnLst>
                                    <p:set>
                                      <p:cBhvr>
                                        <p:cTn id="370" dur="1" fill="hold">
                                          <p:stCondLst>
                                            <p:cond delay="0"/>
                                          </p:stCondLst>
                                        </p:cTn>
                                        <p:tgtEl>
                                          <p:spTgt spid="295962"/>
                                        </p:tgtEl>
                                        <p:attrNameLst>
                                          <p:attrName>style.visibility</p:attrName>
                                        </p:attrNameLst>
                                      </p:cBhvr>
                                      <p:to>
                                        <p:strVal val="hidden"/>
                                      </p:to>
                                    </p:set>
                                  </p:childTnLst>
                                </p:cTn>
                              </p:par>
                              <p:par>
                                <p:cTn id="371" presetID="1" presetClass="exit" presetSubtype="0" fill="hold" grpId="1" nodeType="withEffect">
                                  <p:stCondLst>
                                    <p:cond delay="0"/>
                                  </p:stCondLst>
                                  <p:childTnLst>
                                    <p:set>
                                      <p:cBhvr>
                                        <p:cTn id="372" dur="1" fill="hold">
                                          <p:stCondLst>
                                            <p:cond delay="0"/>
                                          </p:stCondLst>
                                        </p:cTn>
                                        <p:tgtEl>
                                          <p:spTgt spid="295963"/>
                                        </p:tgtEl>
                                        <p:attrNameLst>
                                          <p:attrName>style.visibility</p:attrName>
                                        </p:attrNameLst>
                                      </p:cBhvr>
                                      <p:to>
                                        <p:strVal val="hidden"/>
                                      </p:to>
                                    </p:set>
                                  </p:childTnLst>
                                </p:cTn>
                              </p:par>
                              <p:par>
                                <p:cTn id="373" presetID="1" presetClass="exit" presetSubtype="0" fill="hold" grpId="1" nodeType="withEffect">
                                  <p:stCondLst>
                                    <p:cond delay="0"/>
                                  </p:stCondLst>
                                  <p:childTnLst>
                                    <p:set>
                                      <p:cBhvr>
                                        <p:cTn id="374" dur="1" fill="hold">
                                          <p:stCondLst>
                                            <p:cond delay="0"/>
                                          </p:stCondLst>
                                        </p:cTn>
                                        <p:tgtEl>
                                          <p:spTgt spid="295964"/>
                                        </p:tgtEl>
                                        <p:attrNameLst>
                                          <p:attrName>style.visibility</p:attrName>
                                        </p:attrNameLst>
                                      </p:cBhvr>
                                      <p:to>
                                        <p:strVal val="hidden"/>
                                      </p:to>
                                    </p:set>
                                  </p:childTnLst>
                                </p:cTn>
                              </p:par>
                              <p:par>
                                <p:cTn id="375" presetID="1" presetClass="exit" presetSubtype="0" fill="hold" grpId="1" nodeType="withEffect">
                                  <p:stCondLst>
                                    <p:cond delay="0"/>
                                  </p:stCondLst>
                                  <p:childTnLst>
                                    <p:set>
                                      <p:cBhvr>
                                        <p:cTn id="376" dur="1" fill="hold">
                                          <p:stCondLst>
                                            <p:cond delay="0"/>
                                          </p:stCondLst>
                                        </p:cTn>
                                        <p:tgtEl>
                                          <p:spTgt spid="295965"/>
                                        </p:tgtEl>
                                        <p:attrNameLst>
                                          <p:attrName>style.visibility</p:attrName>
                                        </p:attrNameLst>
                                      </p:cBhvr>
                                      <p:to>
                                        <p:strVal val="hidden"/>
                                      </p:to>
                                    </p:set>
                                  </p:childTnLst>
                                </p:cTn>
                              </p:par>
                              <p:par>
                                <p:cTn id="377" presetID="1" presetClass="exit" presetSubtype="0" fill="hold" grpId="1" nodeType="withEffect">
                                  <p:stCondLst>
                                    <p:cond delay="0"/>
                                  </p:stCondLst>
                                  <p:childTnLst>
                                    <p:set>
                                      <p:cBhvr>
                                        <p:cTn id="378" dur="1" fill="hold">
                                          <p:stCondLst>
                                            <p:cond delay="0"/>
                                          </p:stCondLst>
                                        </p:cTn>
                                        <p:tgtEl>
                                          <p:spTgt spid="295966"/>
                                        </p:tgtEl>
                                        <p:attrNameLst>
                                          <p:attrName>style.visibility</p:attrName>
                                        </p:attrNameLst>
                                      </p:cBhvr>
                                      <p:to>
                                        <p:strVal val="hidden"/>
                                      </p:to>
                                    </p:set>
                                  </p:childTnLst>
                                </p:cTn>
                              </p:par>
                              <p:par>
                                <p:cTn id="379" presetID="1" presetClass="exit" presetSubtype="0" fill="hold" grpId="1" nodeType="withEffect">
                                  <p:stCondLst>
                                    <p:cond delay="0"/>
                                  </p:stCondLst>
                                  <p:childTnLst>
                                    <p:set>
                                      <p:cBhvr>
                                        <p:cTn id="380" dur="1" fill="hold">
                                          <p:stCondLst>
                                            <p:cond delay="0"/>
                                          </p:stCondLst>
                                        </p:cTn>
                                        <p:tgtEl>
                                          <p:spTgt spid="295967"/>
                                        </p:tgtEl>
                                        <p:attrNameLst>
                                          <p:attrName>style.visibility</p:attrName>
                                        </p:attrNameLst>
                                      </p:cBhvr>
                                      <p:to>
                                        <p:strVal val="hidden"/>
                                      </p:to>
                                    </p:set>
                                  </p:childTnLst>
                                </p:cTn>
                              </p:par>
                              <p:par>
                                <p:cTn id="381" presetID="1" presetClass="exit" presetSubtype="0" fill="hold" grpId="1" nodeType="withEffect">
                                  <p:stCondLst>
                                    <p:cond delay="0"/>
                                  </p:stCondLst>
                                  <p:childTnLst>
                                    <p:set>
                                      <p:cBhvr>
                                        <p:cTn id="382" dur="1" fill="hold">
                                          <p:stCondLst>
                                            <p:cond delay="0"/>
                                          </p:stCondLst>
                                        </p:cTn>
                                        <p:tgtEl>
                                          <p:spTgt spid="295968"/>
                                        </p:tgtEl>
                                        <p:attrNameLst>
                                          <p:attrName>style.visibility</p:attrName>
                                        </p:attrNameLst>
                                      </p:cBhvr>
                                      <p:to>
                                        <p:strVal val="hidden"/>
                                      </p:to>
                                    </p:set>
                                  </p:childTnLst>
                                </p:cTn>
                              </p:par>
                              <p:par>
                                <p:cTn id="383" presetID="1" presetClass="exit" presetSubtype="0" fill="hold" grpId="1" nodeType="withEffect">
                                  <p:stCondLst>
                                    <p:cond delay="0"/>
                                  </p:stCondLst>
                                  <p:childTnLst>
                                    <p:set>
                                      <p:cBhvr>
                                        <p:cTn id="384" dur="1" fill="hold">
                                          <p:stCondLst>
                                            <p:cond delay="0"/>
                                          </p:stCondLst>
                                        </p:cTn>
                                        <p:tgtEl>
                                          <p:spTgt spid="295969"/>
                                        </p:tgtEl>
                                        <p:attrNameLst>
                                          <p:attrName>style.visibility</p:attrName>
                                        </p:attrNameLst>
                                      </p:cBhvr>
                                      <p:to>
                                        <p:strVal val="hidden"/>
                                      </p:to>
                                    </p:set>
                                  </p:childTnLst>
                                </p:cTn>
                              </p:par>
                              <p:par>
                                <p:cTn id="385" presetID="1" presetClass="exit" presetSubtype="0" fill="hold" grpId="1" nodeType="withEffect">
                                  <p:stCondLst>
                                    <p:cond delay="0"/>
                                  </p:stCondLst>
                                  <p:childTnLst>
                                    <p:set>
                                      <p:cBhvr>
                                        <p:cTn id="386" dur="1" fill="hold">
                                          <p:stCondLst>
                                            <p:cond delay="0"/>
                                          </p:stCondLst>
                                        </p:cTn>
                                        <p:tgtEl>
                                          <p:spTgt spid="295970"/>
                                        </p:tgtEl>
                                        <p:attrNameLst>
                                          <p:attrName>style.visibility</p:attrName>
                                        </p:attrNameLst>
                                      </p:cBhvr>
                                      <p:to>
                                        <p:strVal val="hidden"/>
                                      </p:to>
                                    </p:set>
                                  </p:childTnLst>
                                </p:cTn>
                              </p:par>
                              <p:par>
                                <p:cTn id="387" presetID="1" presetClass="exit" presetSubtype="0" fill="hold" grpId="1" nodeType="withEffect">
                                  <p:stCondLst>
                                    <p:cond delay="0"/>
                                  </p:stCondLst>
                                  <p:childTnLst>
                                    <p:set>
                                      <p:cBhvr>
                                        <p:cTn id="388" dur="1" fill="hold">
                                          <p:stCondLst>
                                            <p:cond delay="0"/>
                                          </p:stCondLst>
                                        </p:cTn>
                                        <p:tgtEl>
                                          <p:spTgt spid="295971"/>
                                        </p:tgtEl>
                                        <p:attrNameLst>
                                          <p:attrName>style.visibility</p:attrName>
                                        </p:attrNameLst>
                                      </p:cBhvr>
                                      <p:to>
                                        <p:strVal val="hidden"/>
                                      </p:to>
                                    </p:set>
                                  </p:childTnLst>
                                </p:cTn>
                              </p:par>
                              <p:par>
                                <p:cTn id="389" presetID="1" presetClass="exit" presetSubtype="0" fill="hold" grpId="1" nodeType="withEffect">
                                  <p:stCondLst>
                                    <p:cond delay="0"/>
                                  </p:stCondLst>
                                  <p:childTnLst>
                                    <p:set>
                                      <p:cBhvr>
                                        <p:cTn id="390" dur="1" fill="hold">
                                          <p:stCondLst>
                                            <p:cond delay="0"/>
                                          </p:stCondLst>
                                        </p:cTn>
                                        <p:tgtEl>
                                          <p:spTgt spid="295972"/>
                                        </p:tgtEl>
                                        <p:attrNameLst>
                                          <p:attrName>style.visibility</p:attrName>
                                        </p:attrNameLst>
                                      </p:cBhvr>
                                      <p:to>
                                        <p:strVal val="hidden"/>
                                      </p:to>
                                    </p:set>
                                  </p:childTnLst>
                                </p:cTn>
                              </p:par>
                              <p:par>
                                <p:cTn id="391" presetID="1" presetClass="exit" presetSubtype="0" fill="hold" grpId="1" nodeType="withEffect">
                                  <p:stCondLst>
                                    <p:cond delay="0"/>
                                  </p:stCondLst>
                                  <p:childTnLst>
                                    <p:set>
                                      <p:cBhvr>
                                        <p:cTn id="392" dur="1" fill="hold">
                                          <p:stCondLst>
                                            <p:cond delay="0"/>
                                          </p:stCondLst>
                                        </p:cTn>
                                        <p:tgtEl>
                                          <p:spTgt spid="295973"/>
                                        </p:tgtEl>
                                        <p:attrNameLst>
                                          <p:attrName>style.visibility</p:attrName>
                                        </p:attrNameLst>
                                      </p:cBhvr>
                                      <p:to>
                                        <p:strVal val="hidden"/>
                                      </p:to>
                                    </p:set>
                                  </p:childTnLst>
                                </p:cTn>
                              </p:par>
                              <p:par>
                                <p:cTn id="393" presetID="1" presetClass="exit" presetSubtype="0" fill="hold" grpId="1" nodeType="withEffect">
                                  <p:stCondLst>
                                    <p:cond delay="0"/>
                                  </p:stCondLst>
                                  <p:childTnLst>
                                    <p:set>
                                      <p:cBhvr>
                                        <p:cTn id="394" dur="1" fill="hold">
                                          <p:stCondLst>
                                            <p:cond delay="0"/>
                                          </p:stCondLst>
                                        </p:cTn>
                                        <p:tgtEl>
                                          <p:spTgt spid="295974"/>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295975"/>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295977"/>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295978"/>
                                        </p:tgtEl>
                                        <p:attrNameLst>
                                          <p:attrName>style.visibility</p:attrName>
                                        </p:attrNameLst>
                                      </p:cBhvr>
                                      <p:to>
                                        <p:strVal val="hidden"/>
                                      </p:to>
                                    </p:set>
                                  </p:childTnLst>
                                </p:cTn>
                              </p:par>
                              <p:par>
                                <p:cTn id="401" presetID="1" presetClass="exit" presetSubtype="0" fill="hold" grpId="1" nodeType="withEffect">
                                  <p:stCondLst>
                                    <p:cond delay="0"/>
                                  </p:stCondLst>
                                  <p:childTnLst>
                                    <p:set>
                                      <p:cBhvr>
                                        <p:cTn id="402" dur="1" fill="hold">
                                          <p:stCondLst>
                                            <p:cond delay="0"/>
                                          </p:stCondLst>
                                        </p:cTn>
                                        <p:tgtEl>
                                          <p:spTgt spid="295979"/>
                                        </p:tgtEl>
                                        <p:attrNameLst>
                                          <p:attrName>style.visibility</p:attrName>
                                        </p:attrNameLst>
                                      </p:cBhvr>
                                      <p:to>
                                        <p:strVal val="hidden"/>
                                      </p:to>
                                    </p:set>
                                  </p:childTnLst>
                                </p:cTn>
                              </p:par>
                              <p:par>
                                <p:cTn id="403" presetID="1" presetClass="exit" presetSubtype="0" fill="hold" grpId="1" nodeType="withEffect">
                                  <p:stCondLst>
                                    <p:cond delay="0"/>
                                  </p:stCondLst>
                                  <p:childTnLst>
                                    <p:set>
                                      <p:cBhvr>
                                        <p:cTn id="404" dur="1" fill="hold">
                                          <p:stCondLst>
                                            <p:cond delay="0"/>
                                          </p:stCondLst>
                                        </p:cTn>
                                        <p:tgtEl>
                                          <p:spTgt spid="295980"/>
                                        </p:tgtEl>
                                        <p:attrNameLst>
                                          <p:attrName>style.visibility</p:attrName>
                                        </p:attrNameLst>
                                      </p:cBhvr>
                                      <p:to>
                                        <p:strVal val="hidden"/>
                                      </p:to>
                                    </p:set>
                                  </p:childTnLst>
                                </p:cTn>
                              </p:par>
                              <p:par>
                                <p:cTn id="405" presetID="1" presetClass="exit" presetSubtype="0" fill="hold" grpId="1" nodeType="withEffect">
                                  <p:stCondLst>
                                    <p:cond delay="0"/>
                                  </p:stCondLst>
                                  <p:childTnLst>
                                    <p:set>
                                      <p:cBhvr>
                                        <p:cTn id="406" dur="1" fill="hold">
                                          <p:stCondLst>
                                            <p:cond delay="0"/>
                                          </p:stCondLst>
                                        </p:cTn>
                                        <p:tgtEl>
                                          <p:spTgt spid="295981"/>
                                        </p:tgtEl>
                                        <p:attrNameLst>
                                          <p:attrName>style.visibility</p:attrName>
                                        </p:attrNameLst>
                                      </p:cBhvr>
                                      <p:to>
                                        <p:strVal val="hidden"/>
                                      </p:to>
                                    </p:set>
                                  </p:childTnLst>
                                </p:cTn>
                              </p:par>
                              <p:par>
                                <p:cTn id="407" presetID="1" presetClass="exit" presetSubtype="0" fill="hold" grpId="1" nodeType="withEffect">
                                  <p:stCondLst>
                                    <p:cond delay="0"/>
                                  </p:stCondLst>
                                  <p:childTnLst>
                                    <p:set>
                                      <p:cBhvr>
                                        <p:cTn id="408" dur="1" fill="hold">
                                          <p:stCondLst>
                                            <p:cond delay="0"/>
                                          </p:stCondLst>
                                        </p:cTn>
                                        <p:tgtEl>
                                          <p:spTgt spid="295982"/>
                                        </p:tgtEl>
                                        <p:attrNameLst>
                                          <p:attrName>style.visibility</p:attrName>
                                        </p:attrNameLst>
                                      </p:cBhvr>
                                      <p:to>
                                        <p:strVal val="hidden"/>
                                      </p:to>
                                    </p:set>
                                  </p:childTnLst>
                                </p:cTn>
                              </p:par>
                              <p:par>
                                <p:cTn id="409" presetID="1" presetClass="exit" presetSubtype="0" fill="hold" grpId="1" nodeType="withEffect">
                                  <p:stCondLst>
                                    <p:cond delay="0"/>
                                  </p:stCondLst>
                                  <p:childTnLst>
                                    <p:set>
                                      <p:cBhvr>
                                        <p:cTn id="410" dur="1" fill="hold">
                                          <p:stCondLst>
                                            <p:cond delay="0"/>
                                          </p:stCondLst>
                                        </p:cTn>
                                        <p:tgtEl>
                                          <p:spTgt spid="295983"/>
                                        </p:tgtEl>
                                        <p:attrNameLst>
                                          <p:attrName>style.visibility</p:attrName>
                                        </p:attrNameLst>
                                      </p:cBhvr>
                                      <p:to>
                                        <p:strVal val="hidden"/>
                                      </p:to>
                                    </p:set>
                                  </p:childTnLst>
                                </p:cTn>
                              </p:par>
                              <p:par>
                                <p:cTn id="411" presetID="1" presetClass="exit" presetSubtype="0" fill="hold" grpId="1" nodeType="withEffect">
                                  <p:stCondLst>
                                    <p:cond delay="0"/>
                                  </p:stCondLst>
                                  <p:childTnLst>
                                    <p:set>
                                      <p:cBhvr>
                                        <p:cTn id="412" dur="1" fill="hold">
                                          <p:stCondLst>
                                            <p:cond delay="0"/>
                                          </p:stCondLst>
                                        </p:cTn>
                                        <p:tgtEl>
                                          <p:spTgt spid="295984"/>
                                        </p:tgtEl>
                                        <p:attrNameLst>
                                          <p:attrName>style.visibility</p:attrName>
                                        </p:attrNameLst>
                                      </p:cBhvr>
                                      <p:to>
                                        <p:strVal val="hidden"/>
                                      </p:to>
                                    </p:set>
                                  </p:childTnLst>
                                </p:cTn>
                              </p:par>
                              <p:par>
                                <p:cTn id="413" presetID="1" presetClass="exit" presetSubtype="0" fill="hold" grpId="1" nodeType="withEffect">
                                  <p:stCondLst>
                                    <p:cond delay="0"/>
                                  </p:stCondLst>
                                  <p:childTnLst>
                                    <p:set>
                                      <p:cBhvr>
                                        <p:cTn id="414" dur="1" fill="hold">
                                          <p:stCondLst>
                                            <p:cond delay="0"/>
                                          </p:stCondLst>
                                        </p:cTn>
                                        <p:tgtEl>
                                          <p:spTgt spid="295985"/>
                                        </p:tgtEl>
                                        <p:attrNameLst>
                                          <p:attrName>style.visibility</p:attrName>
                                        </p:attrNameLst>
                                      </p:cBhvr>
                                      <p:to>
                                        <p:strVal val="hidden"/>
                                      </p:to>
                                    </p:set>
                                  </p:childTnLst>
                                </p:cTn>
                              </p:par>
                              <p:par>
                                <p:cTn id="415" presetID="1" presetClass="exit" presetSubtype="0" fill="hold" grpId="1" nodeType="withEffect">
                                  <p:stCondLst>
                                    <p:cond delay="0"/>
                                  </p:stCondLst>
                                  <p:childTnLst>
                                    <p:set>
                                      <p:cBhvr>
                                        <p:cTn id="416" dur="1" fill="hold">
                                          <p:stCondLst>
                                            <p:cond delay="0"/>
                                          </p:stCondLst>
                                        </p:cTn>
                                        <p:tgtEl>
                                          <p:spTgt spid="295986"/>
                                        </p:tgtEl>
                                        <p:attrNameLst>
                                          <p:attrName>style.visibility</p:attrName>
                                        </p:attrNameLst>
                                      </p:cBhvr>
                                      <p:to>
                                        <p:strVal val="hidden"/>
                                      </p:to>
                                    </p:set>
                                  </p:childTnLst>
                                </p:cTn>
                              </p:par>
                              <p:par>
                                <p:cTn id="417" presetID="1" presetClass="exit" presetSubtype="0" fill="hold" grpId="1" nodeType="withEffect">
                                  <p:stCondLst>
                                    <p:cond delay="0"/>
                                  </p:stCondLst>
                                  <p:childTnLst>
                                    <p:set>
                                      <p:cBhvr>
                                        <p:cTn id="418" dur="1" fill="hold">
                                          <p:stCondLst>
                                            <p:cond delay="0"/>
                                          </p:stCondLst>
                                        </p:cTn>
                                        <p:tgtEl>
                                          <p:spTgt spid="295987"/>
                                        </p:tgtEl>
                                        <p:attrNameLst>
                                          <p:attrName>style.visibility</p:attrName>
                                        </p:attrNameLst>
                                      </p:cBhvr>
                                      <p:to>
                                        <p:strVal val="hidden"/>
                                      </p:to>
                                    </p:set>
                                  </p:childTnLst>
                                </p:cTn>
                              </p:par>
                              <p:par>
                                <p:cTn id="419" presetID="1" presetClass="exit" presetSubtype="0" fill="hold" grpId="1" nodeType="withEffect">
                                  <p:stCondLst>
                                    <p:cond delay="0"/>
                                  </p:stCondLst>
                                  <p:childTnLst>
                                    <p:set>
                                      <p:cBhvr>
                                        <p:cTn id="420" dur="1" fill="hold">
                                          <p:stCondLst>
                                            <p:cond delay="0"/>
                                          </p:stCondLst>
                                        </p:cTn>
                                        <p:tgtEl>
                                          <p:spTgt spid="295988"/>
                                        </p:tgtEl>
                                        <p:attrNameLst>
                                          <p:attrName>style.visibility</p:attrName>
                                        </p:attrNameLst>
                                      </p:cBhvr>
                                      <p:to>
                                        <p:strVal val="hidden"/>
                                      </p:to>
                                    </p:set>
                                  </p:childTnLst>
                                </p:cTn>
                              </p:par>
                              <p:par>
                                <p:cTn id="421" presetID="1" presetClass="exit" presetSubtype="0" fill="hold" grpId="1" nodeType="withEffect">
                                  <p:stCondLst>
                                    <p:cond delay="0"/>
                                  </p:stCondLst>
                                  <p:childTnLst>
                                    <p:set>
                                      <p:cBhvr>
                                        <p:cTn id="422" dur="1" fill="hold">
                                          <p:stCondLst>
                                            <p:cond delay="0"/>
                                          </p:stCondLst>
                                        </p:cTn>
                                        <p:tgtEl>
                                          <p:spTgt spid="295989"/>
                                        </p:tgtEl>
                                        <p:attrNameLst>
                                          <p:attrName>style.visibility</p:attrName>
                                        </p:attrNameLst>
                                      </p:cBhvr>
                                      <p:to>
                                        <p:strVal val="hidden"/>
                                      </p:to>
                                    </p:set>
                                  </p:childTnLst>
                                </p:cTn>
                              </p:par>
                              <p:par>
                                <p:cTn id="423" presetID="1" presetClass="exit" presetSubtype="0" fill="hold" grpId="1" nodeType="withEffect">
                                  <p:stCondLst>
                                    <p:cond delay="0"/>
                                  </p:stCondLst>
                                  <p:childTnLst>
                                    <p:set>
                                      <p:cBhvr>
                                        <p:cTn id="424" dur="1" fill="hold">
                                          <p:stCondLst>
                                            <p:cond delay="0"/>
                                          </p:stCondLst>
                                        </p:cTn>
                                        <p:tgtEl>
                                          <p:spTgt spid="295991"/>
                                        </p:tgtEl>
                                        <p:attrNameLst>
                                          <p:attrName>style.visibility</p:attrName>
                                        </p:attrNameLst>
                                      </p:cBhvr>
                                      <p:to>
                                        <p:strVal val="hidden"/>
                                      </p:to>
                                    </p:set>
                                  </p:childTnLst>
                                </p:cTn>
                              </p:par>
                              <p:par>
                                <p:cTn id="425" presetID="1" presetClass="exit" presetSubtype="0" fill="hold" grpId="1" nodeType="withEffect">
                                  <p:stCondLst>
                                    <p:cond delay="0"/>
                                  </p:stCondLst>
                                  <p:childTnLst>
                                    <p:set>
                                      <p:cBhvr>
                                        <p:cTn id="426" dur="1" fill="hold">
                                          <p:stCondLst>
                                            <p:cond delay="0"/>
                                          </p:stCondLst>
                                        </p:cTn>
                                        <p:tgtEl>
                                          <p:spTgt spid="295992"/>
                                        </p:tgtEl>
                                        <p:attrNameLst>
                                          <p:attrName>style.visibility</p:attrName>
                                        </p:attrNameLst>
                                      </p:cBhvr>
                                      <p:to>
                                        <p:strVal val="hidden"/>
                                      </p:to>
                                    </p:set>
                                  </p:childTnLst>
                                </p:cTn>
                              </p:par>
                              <p:par>
                                <p:cTn id="427" presetID="1" presetClass="exit" presetSubtype="0" fill="hold" grpId="1" nodeType="withEffect">
                                  <p:stCondLst>
                                    <p:cond delay="0"/>
                                  </p:stCondLst>
                                  <p:childTnLst>
                                    <p:set>
                                      <p:cBhvr>
                                        <p:cTn id="428" dur="1" fill="hold">
                                          <p:stCondLst>
                                            <p:cond delay="0"/>
                                          </p:stCondLst>
                                        </p:cTn>
                                        <p:tgtEl>
                                          <p:spTgt spid="295993"/>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295994"/>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295995"/>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295998"/>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295999"/>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296002"/>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296003"/>
                                        </p:tgtEl>
                                        <p:attrNameLst>
                                          <p:attrName>style.visibility</p:attrName>
                                        </p:attrNameLst>
                                      </p:cBhvr>
                                      <p:to>
                                        <p:strVal val="hidden"/>
                                      </p:to>
                                    </p:set>
                                  </p:childTnLst>
                                </p:cTn>
                              </p:par>
                              <p:par>
                                <p:cTn id="441" presetID="1" presetClass="exit" presetSubtype="0" fill="hold" grpId="1" nodeType="withEffect">
                                  <p:stCondLst>
                                    <p:cond delay="0"/>
                                  </p:stCondLst>
                                  <p:childTnLst>
                                    <p:set>
                                      <p:cBhvr>
                                        <p:cTn id="442" dur="1" fill="hold">
                                          <p:stCondLst>
                                            <p:cond delay="0"/>
                                          </p:stCondLst>
                                        </p:cTn>
                                        <p:tgtEl>
                                          <p:spTgt spid="296004"/>
                                        </p:tgtEl>
                                        <p:attrNameLst>
                                          <p:attrName>style.visibility</p:attrName>
                                        </p:attrNameLst>
                                      </p:cBhvr>
                                      <p:to>
                                        <p:strVal val="hidden"/>
                                      </p:to>
                                    </p:set>
                                  </p:childTnLst>
                                </p:cTn>
                              </p:par>
                              <p:par>
                                <p:cTn id="443" presetID="1" presetClass="exit" presetSubtype="0" fill="hold" grpId="1" nodeType="withEffect">
                                  <p:stCondLst>
                                    <p:cond delay="0"/>
                                  </p:stCondLst>
                                  <p:childTnLst>
                                    <p:set>
                                      <p:cBhvr>
                                        <p:cTn id="444" dur="1" fill="hold">
                                          <p:stCondLst>
                                            <p:cond delay="0"/>
                                          </p:stCondLst>
                                        </p:cTn>
                                        <p:tgtEl>
                                          <p:spTgt spid="296000"/>
                                        </p:tgtEl>
                                        <p:attrNameLst>
                                          <p:attrName>style.visibility</p:attrName>
                                        </p:attrNameLst>
                                      </p:cBhvr>
                                      <p:to>
                                        <p:strVal val="hidden"/>
                                      </p:to>
                                    </p:set>
                                  </p:childTnLst>
                                </p:cTn>
                              </p:par>
                              <p:par>
                                <p:cTn id="445" presetID="1" presetClass="exit" presetSubtype="0" fill="hold" grpId="1" nodeType="withEffect">
                                  <p:stCondLst>
                                    <p:cond delay="0"/>
                                  </p:stCondLst>
                                  <p:childTnLst>
                                    <p:set>
                                      <p:cBhvr>
                                        <p:cTn id="446" dur="1" fill="hold">
                                          <p:stCondLst>
                                            <p:cond delay="0"/>
                                          </p:stCondLst>
                                        </p:cTn>
                                        <p:tgtEl>
                                          <p:spTgt spid="296024"/>
                                        </p:tgtEl>
                                        <p:attrNameLst>
                                          <p:attrName>style.visibility</p:attrName>
                                        </p:attrNameLst>
                                      </p:cBhvr>
                                      <p:to>
                                        <p:strVal val="hidden"/>
                                      </p:to>
                                    </p:set>
                                  </p:childTnLst>
                                </p:cTn>
                              </p:par>
                              <p:par>
                                <p:cTn id="447" presetID="1" presetClass="exit" presetSubtype="0" fill="hold" grpId="1" nodeType="withEffect">
                                  <p:stCondLst>
                                    <p:cond delay="0"/>
                                  </p:stCondLst>
                                  <p:childTnLst>
                                    <p:set>
                                      <p:cBhvr>
                                        <p:cTn id="448" dur="1" fill="hold">
                                          <p:stCondLst>
                                            <p:cond delay="0"/>
                                          </p:stCondLst>
                                        </p:cTn>
                                        <p:tgtEl>
                                          <p:spTgt spid="296025"/>
                                        </p:tgtEl>
                                        <p:attrNameLst>
                                          <p:attrName>style.visibility</p:attrName>
                                        </p:attrNameLst>
                                      </p:cBhvr>
                                      <p:to>
                                        <p:strVal val="hidden"/>
                                      </p:to>
                                    </p:set>
                                  </p:childTnLst>
                                </p:cTn>
                              </p:par>
                            </p:childTnLst>
                          </p:cTn>
                        </p:par>
                      </p:childTnLst>
                    </p:cTn>
                  </p:par>
                  <p:par>
                    <p:cTn id="449" fill="hold" nodeType="clickPar">
                      <p:stCondLst>
                        <p:cond delay="indefinite"/>
                      </p:stCondLst>
                      <p:childTnLst>
                        <p:par>
                          <p:cTn id="450" fill="hold" nodeType="withGroup">
                            <p:stCondLst>
                              <p:cond delay="0"/>
                            </p:stCondLst>
                            <p:childTnLst>
                              <p:par>
                                <p:cTn id="451" presetID="12" presetClass="entr" presetSubtype="4" fill="hold" nodeType="clickEffect">
                                  <p:stCondLst>
                                    <p:cond delay="0"/>
                                  </p:stCondLst>
                                  <p:childTnLst>
                                    <p:set>
                                      <p:cBhvr>
                                        <p:cTn id="452" dur="1" fill="hold">
                                          <p:stCondLst>
                                            <p:cond delay="0"/>
                                          </p:stCondLst>
                                        </p:cTn>
                                        <p:tgtEl>
                                          <p:spTgt spid="296006">
                                            <p:txEl>
                                              <p:pRg st="0" end="0"/>
                                            </p:txEl>
                                          </p:spTgt>
                                        </p:tgtEl>
                                        <p:attrNameLst>
                                          <p:attrName>style.visibility</p:attrName>
                                        </p:attrNameLst>
                                      </p:cBhvr>
                                      <p:to>
                                        <p:strVal val="visible"/>
                                      </p:to>
                                    </p:set>
                                    <p:animEffect transition="in" filter="slide(fromBottom)">
                                      <p:cBhvr>
                                        <p:cTn id="453" dur="500"/>
                                        <p:tgtEl>
                                          <p:spTgt spid="296006">
                                            <p:txEl>
                                              <p:pRg st="0" end="0"/>
                                            </p:txEl>
                                          </p:spTgt>
                                        </p:tgtEl>
                                      </p:cBhvr>
                                    </p:animEffect>
                                  </p:childTnLst>
                                </p:cTn>
                              </p:par>
                            </p:childTnLst>
                          </p:cTn>
                        </p:par>
                      </p:childTnLst>
                    </p:cTn>
                  </p:par>
                  <p:par>
                    <p:cTn id="454" fill="hold" nodeType="clickPar">
                      <p:stCondLst>
                        <p:cond delay="indefinite"/>
                      </p:stCondLst>
                      <p:childTnLst>
                        <p:par>
                          <p:cTn id="455" fill="hold" nodeType="withGroup">
                            <p:stCondLst>
                              <p:cond delay="0"/>
                            </p:stCondLst>
                            <p:childTnLst>
                              <p:par>
                                <p:cTn id="456" presetID="12" presetClass="entr" presetSubtype="4" fill="hold" nodeType="clickEffect">
                                  <p:stCondLst>
                                    <p:cond delay="0"/>
                                  </p:stCondLst>
                                  <p:childTnLst>
                                    <p:set>
                                      <p:cBhvr>
                                        <p:cTn id="457" dur="1" fill="hold">
                                          <p:stCondLst>
                                            <p:cond delay="0"/>
                                          </p:stCondLst>
                                        </p:cTn>
                                        <p:tgtEl>
                                          <p:spTgt spid="296006">
                                            <p:txEl>
                                              <p:pRg st="1" end="1"/>
                                            </p:txEl>
                                          </p:spTgt>
                                        </p:tgtEl>
                                        <p:attrNameLst>
                                          <p:attrName>style.visibility</p:attrName>
                                        </p:attrNameLst>
                                      </p:cBhvr>
                                      <p:to>
                                        <p:strVal val="visible"/>
                                      </p:to>
                                    </p:set>
                                    <p:animEffect transition="in" filter="slide(fromBottom)">
                                      <p:cBhvr>
                                        <p:cTn id="458" dur="500"/>
                                        <p:tgtEl>
                                          <p:spTgt spid="296006">
                                            <p:txEl>
                                              <p:pRg st="1" end="1"/>
                                            </p:txEl>
                                          </p:spTgt>
                                        </p:tgtEl>
                                      </p:cBhvr>
                                    </p:animEffect>
                                  </p:childTnLst>
                                </p:cTn>
                              </p:par>
                            </p:childTnLst>
                          </p:cTn>
                        </p:par>
                      </p:childTnLst>
                    </p:cTn>
                  </p:par>
                  <p:par>
                    <p:cTn id="459" fill="hold" nodeType="clickPar">
                      <p:stCondLst>
                        <p:cond delay="indefinite"/>
                      </p:stCondLst>
                      <p:childTnLst>
                        <p:par>
                          <p:cTn id="460" fill="hold" nodeType="withGroup">
                            <p:stCondLst>
                              <p:cond delay="0"/>
                            </p:stCondLst>
                            <p:childTnLst>
                              <p:par>
                                <p:cTn id="461" presetID="12" presetClass="entr" presetSubtype="4" fill="hold" nodeType="clickEffect">
                                  <p:stCondLst>
                                    <p:cond delay="0"/>
                                  </p:stCondLst>
                                  <p:childTnLst>
                                    <p:set>
                                      <p:cBhvr>
                                        <p:cTn id="462" dur="1" fill="hold">
                                          <p:stCondLst>
                                            <p:cond delay="0"/>
                                          </p:stCondLst>
                                        </p:cTn>
                                        <p:tgtEl>
                                          <p:spTgt spid="296006">
                                            <p:txEl>
                                              <p:pRg st="2" end="2"/>
                                            </p:txEl>
                                          </p:spTgt>
                                        </p:tgtEl>
                                        <p:attrNameLst>
                                          <p:attrName>style.visibility</p:attrName>
                                        </p:attrNameLst>
                                      </p:cBhvr>
                                      <p:to>
                                        <p:strVal val="visible"/>
                                      </p:to>
                                    </p:set>
                                    <p:animEffect transition="in" filter="slide(fromBottom)">
                                      <p:cBhvr>
                                        <p:cTn id="463" dur="500"/>
                                        <p:tgtEl>
                                          <p:spTgt spid="296006">
                                            <p:txEl>
                                              <p:pRg st="2" end="2"/>
                                            </p:txEl>
                                          </p:spTgt>
                                        </p:tgtEl>
                                      </p:cBhvr>
                                    </p:animEffect>
                                  </p:childTnLst>
                                </p:cTn>
                              </p:par>
                            </p:childTnLst>
                          </p:cTn>
                        </p:par>
                      </p:childTnLst>
                    </p:cTn>
                  </p:par>
                  <p:par>
                    <p:cTn id="464" fill="hold" nodeType="clickPar">
                      <p:stCondLst>
                        <p:cond delay="indefinite"/>
                      </p:stCondLst>
                      <p:childTnLst>
                        <p:par>
                          <p:cTn id="465" fill="hold" nodeType="withGroup">
                            <p:stCondLst>
                              <p:cond delay="0"/>
                            </p:stCondLst>
                            <p:childTnLst>
                              <p:par>
                                <p:cTn id="466" presetID="12" presetClass="entr" presetSubtype="4" fill="hold" nodeType="clickEffect">
                                  <p:stCondLst>
                                    <p:cond delay="0"/>
                                  </p:stCondLst>
                                  <p:childTnLst>
                                    <p:set>
                                      <p:cBhvr>
                                        <p:cTn id="467" dur="1" fill="hold">
                                          <p:stCondLst>
                                            <p:cond delay="0"/>
                                          </p:stCondLst>
                                        </p:cTn>
                                        <p:tgtEl>
                                          <p:spTgt spid="296006">
                                            <p:txEl>
                                              <p:pRg st="3" end="3"/>
                                            </p:txEl>
                                          </p:spTgt>
                                        </p:tgtEl>
                                        <p:attrNameLst>
                                          <p:attrName>style.visibility</p:attrName>
                                        </p:attrNameLst>
                                      </p:cBhvr>
                                      <p:to>
                                        <p:strVal val="visible"/>
                                      </p:to>
                                    </p:set>
                                    <p:animEffect transition="in" filter="slide(fromBottom)">
                                      <p:cBhvr>
                                        <p:cTn id="468" dur="500"/>
                                        <p:tgtEl>
                                          <p:spTgt spid="296006">
                                            <p:txEl>
                                              <p:pRg st="3" end="3"/>
                                            </p:txEl>
                                          </p:spTgt>
                                        </p:tgtEl>
                                      </p:cBhvr>
                                    </p:animEffect>
                                  </p:childTnLst>
                                </p:cTn>
                              </p:par>
                            </p:childTnLst>
                          </p:cTn>
                        </p:par>
                      </p:childTnLst>
                    </p:cTn>
                  </p:par>
                  <p:par>
                    <p:cTn id="469" fill="hold" nodeType="clickPar">
                      <p:stCondLst>
                        <p:cond delay="indefinite"/>
                      </p:stCondLst>
                      <p:childTnLst>
                        <p:par>
                          <p:cTn id="470" fill="hold" nodeType="withGroup">
                            <p:stCondLst>
                              <p:cond delay="0"/>
                            </p:stCondLst>
                            <p:childTnLst>
                              <p:par>
                                <p:cTn id="471" presetID="12" presetClass="entr" presetSubtype="4" fill="hold" nodeType="clickEffect">
                                  <p:stCondLst>
                                    <p:cond delay="0"/>
                                  </p:stCondLst>
                                  <p:childTnLst>
                                    <p:set>
                                      <p:cBhvr>
                                        <p:cTn id="472" dur="1" fill="hold">
                                          <p:stCondLst>
                                            <p:cond delay="0"/>
                                          </p:stCondLst>
                                        </p:cTn>
                                        <p:tgtEl>
                                          <p:spTgt spid="296006">
                                            <p:txEl>
                                              <p:pRg st="4" end="4"/>
                                            </p:txEl>
                                          </p:spTgt>
                                        </p:tgtEl>
                                        <p:attrNameLst>
                                          <p:attrName>style.visibility</p:attrName>
                                        </p:attrNameLst>
                                      </p:cBhvr>
                                      <p:to>
                                        <p:strVal val="visible"/>
                                      </p:to>
                                    </p:set>
                                    <p:animEffect transition="in" filter="slide(fromBottom)">
                                      <p:cBhvr>
                                        <p:cTn id="473" dur="500"/>
                                        <p:tgtEl>
                                          <p:spTgt spid="296006">
                                            <p:txEl>
                                              <p:pRg st="4" end="4"/>
                                            </p:txEl>
                                          </p:spTgt>
                                        </p:tgtEl>
                                      </p:cBhvr>
                                    </p:animEffect>
                                  </p:childTnLst>
                                </p:cTn>
                              </p:par>
                              <p:par>
                                <p:cTn id="474" presetID="1" presetClass="entr" presetSubtype="0" fill="hold" nodeType="withEffect">
                                  <p:stCondLst>
                                    <p:cond delay="0"/>
                                  </p:stCondLst>
                                  <p:childTnLst>
                                    <p:set>
                                      <p:cBhvr>
                                        <p:cTn id="475" dur="1" fill="hold">
                                          <p:stCondLst>
                                            <p:cond delay="0"/>
                                          </p:stCondLst>
                                        </p:cTn>
                                        <p:tgtEl>
                                          <p:spTgt spid="296007"/>
                                        </p:tgtEl>
                                        <p:attrNameLst>
                                          <p:attrName>style.visibility</p:attrName>
                                        </p:attrNameLst>
                                      </p:cBhvr>
                                      <p:to>
                                        <p:strVal val="visible"/>
                                      </p:to>
                                    </p:set>
                                  </p:childTnLst>
                                </p:cTn>
                              </p:par>
                            </p:childTnLst>
                          </p:cTn>
                        </p:par>
                      </p:childTnLst>
                    </p:cTn>
                  </p:par>
                  <p:par>
                    <p:cTn id="476" fill="hold" nodeType="clickPar">
                      <p:stCondLst>
                        <p:cond delay="indefinite"/>
                      </p:stCondLst>
                      <p:childTnLst>
                        <p:par>
                          <p:cTn id="477" fill="hold" nodeType="withGroup">
                            <p:stCondLst>
                              <p:cond delay="0"/>
                            </p:stCondLst>
                            <p:childTnLst>
                              <p:par>
                                <p:cTn id="478" presetID="12" presetClass="entr" presetSubtype="8" fill="hold" grpId="2" nodeType="clickEffect">
                                  <p:stCondLst>
                                    <p:cond delay="0"/>
                                  </p:stCondLst>
                                  <p:childTnLst>
                                    <p:set>
                                      <p:cBhvr>
                                        <p:cTn id="479" dur="1" fill="hold">
                                          <p:stCondLst>
                                            <p:cond delay="0"/>
                                          </p:stCondLst>
                                        </p:cTn>
                                        <p:tgtEl>
                                          <p:spTgt spid="296014"/>
                                        </p:tgtEl>
                                        <p:attrNameLst>
                                          <p:attrName>style.visibility</p:attrName>
                                        </p:attrNameLst>
                                      </p:cBhvr>
                                      <p:to>
                                        <p:strVal val="visible"/>
                                      </p:to>
                                    </p:set>
                                    <p:animEffect transition="in" filter="slide(fromLeft)">
                                      <p:cBhvr>
                                        <p:cTn id="480" dur="500"/>
                                        <p:tgtEl>
                                          <p:spTgt spid="296014"/>
                                        </p:tgtEl>
                                      </p:cBhvr>
                                    </p:animEffect>
                                  </p:childTnLst>
                                </p:cTn>
                              </p:par>
                              <p:par>
                                <p:cTn id="481" presetID="12" presetClass="entr" presetSubtype="8" fill="hold" nodeType="withEffect">
                                  <p:stCondLst>
                                    <p:cond delay="0"/>
                                  </p:stCondLst>
                                  <p:childTnLst>
                                    <p:set>
                                      <p:cBhvr>
                                        <p:cTn id="482" dur="1" fill="hold">
                                          <p:stCondLst>
                                            <p:cond delay="0"/>
                                          </p:stCondLst>
                                        </p:cTn>
                                        <p:tgtEl>
                                          <p:spTgt spid="296008"/>
                                        </p:tgtEl>
                                        <p:attrNameLst>
                                          <p:attrName>style.visibility</p:attrName>
                                        </p:attrNameLst>
                                      </p:cBhvr>
                                      <p:to>
                                        <p:strVal val="visible"/>
                                      </p:to>
                                    </p:set>
                                    <p:animEffect transition="in" filter="slide(fromLeft)">
                                      <p:cBhvr>
                                        <p:cTn id="483" dur="500"/>
                                        <p:tgtEl>
                                          <p:spTgt spid="296008"/>
                                        </p:tgtEl>
                                      </p:cBhvr>
                                    </p:animEffect>
                                  </p:childTnLst>
                                </p:cTn>
                              </p:par>
                            </p:childTnLst>
                          </p:cTn>
                        </p:par>
                      </p:childTnLst>
                    </p:cTn>
                  </p:par>
                  <p:par>
                    <p:cTn id="484" fill="hold" nodeType="clickPar">
                      <p:stCondLst>
                        <p:cond delay="indefinite"/>
                      </p:stCondLst>
                      <p:childTnLst>
                        <p:par>
                          <p:cTn id="485" fill="hold" nodeType="withGroup">
                            <p:stCondLst>
                              <p:cond delay="0"/>
                            </p:stCondLst>
                            <p:childTnLst>
                              <p:par>
                                <p:cTn id="486" presetID="12" presetClass="entr" presetSubtype="8" fill="hold" grpId="0" nodeType="clickEffect">
                                  <p:stCondLst>
                                    <p:cond delay="0"/>
                                  </p:stCondLst>
                                  <p:childTnLst>
                                    <p:set>
                                      <p:cBhvr>
                                        <p:cTn id="487" dur="1" fill="hold">
                                          <p:stCondLst>
                                            <p:cond delay="0"/>
                                          </p:stCondLst>
                                        </p:cTn>
                                        <p:tgtEl>
                                          <p:spTgt spid="296023"/>
                                        </p:tgtEl>
                                        <p:attrNameLst>
                                          <p:attrName>style.visibility</p:attrName>
                                        </p:attrNameLst>
                                      </p:cBhvr>
                                      <p:to>
                                        <p:strVal val="visible"/>
                                      </p:to>
                                    </p:set>
                                    <p:animEffect transition="in" filter="slide(fromLeft)">
                                      <p:cBhvr>
                                        <p:cTn id="488" dur="500"/>
                                        <p:tgtEl>
                                          <p:spTgt spid="296023"/>
                                        </p:tgtEl>
                                      </p:cBhvr>
                                    </p:animEffect>
                                  </p:childTnLst>
                                </p:cTn>
                              </p:par>
                              <p:par>
                                <p:cTn id="489" presetID="12" presetClass="entr" presetSubtype="8" fill="hold" nodeType="withEffect">
                                  <p:stCondLst>
                                    <p:cond delay="0"/>
                                  </p:stCondLst>
                                  <p:childTnLst>
                                    <p:set>
                                      <p:cBhvr>
                                        <p:cTn id="490" dur="1" fill="hold">
                                          <p:stCondLst>
                                            <p:cond delay="0"/>
                                          </p:stCondLst>
                                        </p:cTn>
                                        <p:tgtEl>
                                          <p:spTgt spid="296010"/>
                                        </p:tgtEl>
                                        <p:attrNameLst>
                                          <p:attrName>style.visibility</p:attrName>
                                        </p:attrNameLst>
                                      </p:cBhvr>
                                      <p:to>
                                        <p:strVal val="visible"/>
                                      </p:to>
                                    </p:set>
                                    <p:animEffect transition="in" filter="slide(fromLeft)">
                                      <p:cBhvr>
                                        <p:cTn id="491" dur="500"/>
                                        <p:tgtEl>
                                          <p:spTgt spid="296010"/>
                                        </p:tgtEl>
                                      </p:cBhvr>
                                    </p:animEffect>
                                  </p:childTnLst>
                                </p:cTn>
                              </p:par>
                            </p:childTnLst>
                          </p:cTn>
                        </p:par>
                      </p:childTnLst>
                    </p:cTn>
                  </p:par>
                  <p:par>
                    <p:cTn id="492" fill="hold" nodeType="clickPar">
                      <p:stCondLst>
                        <p:cond delay="indefinite"/>
                      </p:stCondLst>
                      <p:childTnLst>
                        <p:par>
                          <p:cTn id="493" fill="hold" nodeType="withGroup">
                            <p:stCondLst>
                              <p:cond delay="0"/>
                            </p:stCondLst>
                            <p:childTnLst>
                              <p:par>
                                <p:cTn id="494" presetID="12" presetClass="entr" presetSubtype="4" fill="hold" nodeType="clickEffect">
                                  <p:stCondLst>
                                    <p:cond delay="0"/>
                                  </p:stCondLst>
                                  <p:childTnLst>
                                    <p:set>
                                      <p:cBhvr>
                                        <p:cTn id="495" dur="1" fill="hold">
                                          <p:stCondLst>
                                            <p:cond delay="0"/>
                                          </p:stCondLst>
                                        </p:cTn>
                                        <p:tgtEl>
                                          <p:spTgt spid="296006">
                                            <p:txEl>
                                              <p:pRg st="5" end="5"/>
                                            </p:txEl>
                                          </p:spTgt>
                                        </p:tgtEl>
                                        <p:attrNameLst>
                                          <p:attrName>style.visibility</p:attrName>
                                        </p:attrNameLst>
                                      </p:cBhvr>
                                      <p:to>
                                        <p:strVal val="visible"/>
                                      </p:to>
                                    </p:set>
                                    <p:animEffect transition="in" filter="slide(fromBottom)">
                                      <p:cBhvr>
                                        <p:cTn id="496" dur="500"/>
                                        <p:tgtEl>
                                          <p:spTgt spid="296006">
                                            <p:txEl>
                                              <p:pRg st="5" end="5"/>
                                            </p:txEl>
                                          </p:spTgt>
                                        </p:tgtEl>
                                      </p:cBhvr>
                                    </p:animEffect>
                                  </p:childTnLst>
                                </p:cTn>
                              </p:par>
                            </p:childTnLst>
                          </p:cTn>
                        </p:par>
                        <p:par>
                          <p:cTn id="497" fill="hold" nodeType="afterGroup">
                            <p:stCondLst>
                              <p:cond delay="500"/>
                            </p:stCondLst>
                            <p:childTnLst>
                              <p:par>
                                <p:cTn id="498" presetID="12" presetClass="entr" presetSubtype="2" fill="hold" grpId="2" nodeType="afterEffect">
                                  <p:stCondLst>
                                    <p:cond delay="0"/>
                                  </p:stCondLst>
                                  <p:childTnLst>
                                    <p:set>
                                      <p:cBhvr>
                                        <p:cTn id="499" dur="1" fill="hold">
                                          <p:stCondLst>
                                            <p:cond delay="0"/>
                                          </p:stCondLst>
                                        </p:cTn>
                                        <p:tgtEl>
                                          <p:spTgt spid="296017"/>
                                        </p:tgtEl>
                                        <p:attrNameLst>
                                          <p:attrName>style.visibility</p:attrName>
                                        </p:attrNameLst>
                                      </p:cBhvr>
                                      <p:to>
                                        <p:strVal val="visible"/>
                                      </p:to>
                                    </p:set>
                                    <p:animEffect transition="in" filter="slide(fromRight)">
                                      <p:cBhvr>
                                        <p:cTn id="500" dur="500"/>
                                        <p:tgtEl>
                                          <p:spTgt spid="296017"/>
                                        </p:tgtEl>
                                      </p:cBhvr>
                                    </p:animEffect>
                                  </p:childTnLst>
                                </p:cTn>
                              </p:par>
                            </p:childTnLst>
                          </p:cTn>
                        </p:par>
                        <p:par>
                          <p:cTn id="501" fill="hold" nodeType="afterGroup">
                            <p:stCondLst>
                              <p:cond delay="1000"/>
                            </p:stCondLst>
                            <p:childTnLst>
                              <p:par>
                                <p:cTn id="502" presetID="12" presetClass="entr" presetSubtype="2" fill="hold" grpId="2" nodeType="afterEffect">
                                  <p:stCondLst>
                                    <p:cond delay="0"/>
                                  </p:stCondLst>
                                  <p:childTnLst>
                                    <p:set>
                                      <p:cBhvr>
                                        <p:cTn id="503" dur="1" fill="hold">
                                          <p:stCondLst>
                                            <p:cond delay="0"/>
                                          </p:stCondLst>
                                        </p:cTn>
                                        <p:tgtEl>
                                          <p:spTgt spid="296016"/>
                                        </p:tgtEl>
                                        <p:attrNameLst>
                                          <p:attrName>style.visibility</p:attrName>
                                        </p:attrNameLst>
                                      </p:cBhvr>
                                      <p:to>
                                        <p:strVal val="visible"/>
                                      </p:to>
                                    </p:set>
                                    <p:animEffect transition="in" filter="slide(fromRight)">
                                      <p:cBhvr>
                                        <p:cTn id="504" dur="500"/>
                                        <p:tgtEl>
                                          <p:spTgt spid="296016"/>
                                        </p:tgtEl>
                                      </p:cBhvr>
                                    </p:animEffect>
                                  </p:childTnLst>
                                </p:cTn>
                              </p:par>
                            </p:childTnLst>
                          </p:cTn>
                        </p:par>
                        <p:par>
                          <p:cTn id="505" fill="hold" nodeType="afterGroup">
                            <p:stCondLst>
                              <p:cond delay="1500"/>
                            </p:stCondLst>
                            <p:childTnLst>
                              <p:par>
                                <p:cTn id="506" presetID="12" presetClass="entr" presetSubtype="2" fill="hold" grpId="2" nodeType="afterEffect">
                                  <p:stCondLst>
                                    <p:cond delay="0"/>
                                  </p:stCondLst>
                                  <p:childTnLst>
                                    <p:set>
                                      <p:cBhvr>
                                        <p:cTn id="507" dur="1" fill="hold">
                                          <p:stCondLst>
                                            <p:cond delay="0"/>
                                          </p:stCondLst>
                                        </p:cTn>
                                        <p:tgtEl>
                                          <p:spTgt spid="296022"/>
                                        </p:tgtEl>
                                        <p:attrNameLst>
                                          <p:attrName>style.visibility</p:attrName>
                                        </p:attrNameLst>
                                      </p:cBhvr>
                                      <p:to>
                                        <p:strVal val="visible"/>
                                      </p:to>
                                    </p:set>
                                    <p:animEffect transition="in" filter="slide(fromRight)">
                                      <p:cBhvr>
                                        <p:cTn id="508" dur="500"/>
                                        <p:tgtEl>
                                          <p:spTgt spid="296022"/>
                                        </p:tgtEl>
                                      </p:cBhvr>
                                    </p:animEffect>
                                  </p:childTnLst>
                                </p:cTn>
                              </p:par>
                            </p:childTnLst>
                          </p:cTn>
                        </p:par>
                      </p:childTnLst>
                    </p:cTn>
                  </p:par>
                  <p:par>
                    <p:cTn id="509" fill="hold" nodeType="clickPar">
                      <p:stCondLst>
                        <p:cond delay="indefinite"/>
                      </p:stCondLst>
                      <p:childTnLst>
                        <p:par>
                          <p:cTn id="510" fill="hold" nodeType="withGroup">
                            <p:stCondLst>
                              <p:cond delay="0"/>
                            </p:stCondLst>
                            <p:childTnLst>
                              <p:par>
                                <p:cTn id="511" presetID="12" presetClass="entr" presetSubtype="4" fill="hold" nodeType="clickEffect">
                                  <p:stCondLst>
                                    <p:cond delay="0"/>
                                  </p:stCondLst>
                                  <p:childTnLst>
                                    <p:set>
                                      <p:cBhvr>
                                        <p:cTn id="512" dur="1" fill="hold">
                                          <p:stCondLst>
                                            <p:cond delay="0"/>
                                          </p:stCondLst>
                                        </p:cTn>
                                        <p:tgtEl>
                                          <p:spTgt spid="296006">
                                            <p:txEl>
                                              <p:pRg st="6" end="6"/>
                                            </p:txEl>
                                          </p:spTgt>
                                        </p:tgtEl>
                                        <p:attrNameLst>
                                          <p:attrName>style.visibility</p:attrName>
                                        </p:attrNameLst>
                                      </p:cBhvr>
                                      <p:to>
                                        <p:strVal val="visible"/>
                                      </p:to>
                                    </p:set>
                                    <p:animEffect transition="in" filter="slide(fromBottom)">
                                      <p:cBhvr>
                                        <p:cTn id="513" dur="500"/>
                                        <p:tgtEl>
                                          <p:spTgt spid="296006">
                                            <p:txEl>
                                              <p:pRg st="6" end="6"/>
                                            </p:txEl>
                                          </p:spTgt>
                                        </p:tgtEl>
                                      </p:cBhvr>
                                    </p:animEffect>
                                  </p:childTnLst>
                                </p:cTn>
                              </p:par>
                            </p:childTnLst>
                          </p:cTn>
                        </p:par>
                      </p:childTnLst>
                    </p:cTn>
                  </p:par>
                  <p:par>
                    <p:cTn id="514" fill="hold" nodeType="clickPar">
                      <p:stCondLst>
                        <p:cond delay="indefinite"/>
                      </p:stCondLst>
                      <p:childTnLst>
                        <p:par>
                          <p:cTn id="515" fill="hold" nodeType="withGroup">
                            <p:stCondLst>
                              <p:cond delay="0"/>
                            </p:stCondLst>
                            <p:childTnLst>
                              <p:par>
                                <p:cTn id="516" presetID="12" presetClass="entr" presetSubtype="4" fill="hold" nodeType="clickEffect">
                                  <p:stCondLst>
                                    <p:cond delay="0"/>
                                  </p:stCondLst>
                                  <p:childTnLst>
                                    <p:set>
                                      <p:cBhvr>
                                        <p:cTn id="517" dur="1" fill="hold">
                                          <p:stCondLst>
                                            <p:cond delay="0"/>
                                          </p:stCondLst>
                                        </p:cTn>
                                        <p:tgtEl>
                                          <p:spTgt spid="296006">
                                            <p:txEl>
                                              <p:pRg st="7" end="7"/>
                                            </p:txEl>
                                          </p:spTgt>
                                        </p:tgtEl>
                                        <p:attrNameLst>
                                          <p:attrName>style.visibility</p:attrName>
                                        </p:attrNameLst>
                                      </p:cBhvr>
                                      <p:to>
                                        <p:strVal val="visible"/>
                                      </p:to>
                                    </p:set>
                                    <p:animEffect transition="in" filter="slide(fromBottom)">
                                      <p:cBhvr>
                                        <p:cTn id="518" dur="500"/>
                                        <p:tgtEl>
                                          <p:spTgt spid="296006">
                                            <p:txEl>
                                              <p:pRg st="7" end="7"/>
                                            </p:txEl>
                                          </p:spTgt>
                                        </p:tgtEl>
                                      </p:cBhvr>
                                    </p:animEffect>
                                  </p:childTnLst>
                                </p:cTn>
                              </p:par>
                              <p:par>
                                <p:cTn id="519" presetID="1" presetClass="entr" presetSubtype="0" fill="hold" nodeType="withEffect">
                                  <p:stCondLst>
                                    <p:cond delay="0"/>
                                  </p:stCondLst>
                                  <p:childTnLst>
                                    <p:set>
                                      <p:cBhvr>
                                        <p:cTn id="520" dur="1" fill="hold">
                                          <p:stCondLst>
                                            <p:cond delay="0"/>
                                          </p:stCondLst>
                                        </p:cTn>
                                        <p:tgtEl>
                                          <p:spTgt spid="296019"/>
                                        </p:tgtEl>
                                        <p:attrNameLst>
                                          <p:attrName>style.visibility</p:attrName>
                                        </p:attrNameLst>
                                      </p:cBhvr>
                                      <p:to>
                                        <p:strVal val="visible"/>
                                      </p:to>
                                    </p:set>
                                  </p:childTnLst>
                                </p:cTn>
                              </p:par>
                            </p:childTnLst>
                          </p:cTn>
                        </p:par>
                      </p:childTnLst>
                    </p:cTn>
                  </p:par>
                  <p:par>
                    <p:cTn id="521" fill="hold" nodeType="clickPar">
                      <p:stCondLst>
                        <p:cond delay="indefinite"/>
                      </p:stCondLst>
                      <p:childTnLst>
                        <p:par>
                          <p:cTn id="522" fill="hold" nodeType="withGroup">
                            <p:stCondLst>
                              <p:cond delay="0"/>
                            </p:stCondLst>
                            <p:childTnLst>
                              <p:par>
                                <p:cTn id="523" presetID="1" presetClass="entr" presetSubtype="0" fill="hold" nodeType="clickEffect">
                                  <p:stCondLst>
                                    <p:cond delay="0"/>
                                  </p:stCondLst>
                                  <p:childTnLst>
                                    <p:set>
                                      <p:cBhvr>
                                        <p:cTn id="524" dur="1" fill="hold">
                                          <p:stCondLst>
                                            <p:cond delay="0"/>
                                          </p:stCondLst>
                                        </p:cTn>
                                        <p:tgtEl>
                                          <p:spTgt spid="296020"/>
                                        </p:tgtEl>
                                        <p:attrNameLst>
                                          <p:attrName>style.visibility</p:attrName>
                                        </p:attrNameLst>
                                      </p:cBhvr>
                                      <p:to>
                                        <p:strVal val="visible"/>
                                      </p:to>
                                    </p:set>
                                  </p:childTnLst>
                                </p:cTn>
                              </p:par>
                            </p:childTnLst>
                          </p:cTn>
                        </p:par>
                      </p:childTnLst>
                    </p:cTn>
                  </p:par>
                  <p:par>
                    <p:cTn id="525" fill="hold" nodeType="clickPar">
                      <p:stCondLst>
                        <p:cond delay="indefinite"/>
                      </p:stCondLst>
                      <p:childTnLst>
                        <p:par>
                          <p:cTn id="526" fill="hold" nodeType="withGroup">
                            <p:stCondLst>
                              <p:cond delay="0"/>
                            </p:stCondLst>
                            <p:childTnLst>
                              <p:par>
                                <p:cTn id="527" presetID="12" presetClass="entr" presetSubtype="4" fill="hold" nodeType="clickEffect">
                                  <p:stCondLst>
                                    <p:cond delay="0"/>
                                  </p:stCondLst>
                                  <p:childTnLst>
                                    <p:set>
                                      <p:cBhvr>
                                        <p:cTn id="528" dur="1" fill="hold">
                                          <p:stCondLst>
                                            <p:cond delay="0"/>
                                          </p:stCondLst>
                                        </p:cTn>
                                        <p:tgtEl>
                                          <p:spTgt spid="296006">
                                            <p:txEl>
                                              <p:pRg st="8" end="8"/>
                                            </p:txEl>
                                          </p:spTgt>
                                        </p:tgtEl>
                                        <p:attrNameLst>
                                          <p:attrName>style.visibility</p:attrName>
                                        </p:attrNameLst>
                                      </p:cBhvr>
                                      <p:to>
                                        <p:strVal val="visible"/>
                                      </p:to>
                                    </p:set>
                                    <p:animEffect transition="in" filter="slide(fromBottom)">
                                      <p:cBhvr>
                                        <p:cTn id="529" dur="500"/>
                                        <p:tgtEl>
                                          <p:spTgt spid="296006">
                                            <p:txEl>
                                              <p:pRg st="8" end="8"/>
                                            </p:txEl>
                                          </p:spTgt>
                                        </p:tgtEl>
                                      </p:cBhvr>
                                    </p:animEffect>
                                  </p:childTnLst>
                                </p:cTn>
                              </p:par>
                            </p:childTnLst>
                          </p:cTn>
                        </p:par>
                      </p:childTnLst>
                    </p:cTn>
                  </p:par>
                  <p:par>
                    <p:cTn id="530" fill="hold" nodeType="clickPar">
                      <p:stCondLst>
                        <p:cond delay="indefinite"/>
                      </p:stCondLst>
                      <p:childTnLst>
                        <p:par>
                          <p:cTn id="531" fill="hold" nodeType="withGroup">
                            <p:stCondLst>
                              <p:cond delay="0"/>
                            </p:stCondLst>
                            <p:childTnLst>
                              <p:par>
                                <p:cTn id="532" presetID="12" presetClass="entr" presetSubtype="4" fill="hold" nodeType="clickEffect">
                                  <p:stCondLst>
                                    <p:cond delay="0"/>
                                  </p:stCondLst>
                                  <p:childTnLst>
                                    <p:set>
                                      <p:cBhvr>
                                        <p:cTn id="533" dur="1" fill="hold">
                                          <p:stCondLst>
                                            <p:cond delay="0"/>
                                          </p:stCondLst>
                                        </p:cTn>
                                        <p:tgtEl>
                                          <p:spTgt spid="296006">
                                            <p:txEl>
                                              <p:pRg st="9" end="9"/>
                                            </p:txEl>
                                          </p:spTgt>
                                        </p:tgtEl>
                                        <p:attrNameLst>
                                          <p:attrName>style.visibility</p:attrName>
                                        </p:attrNameLst>
                                      </p:cBhvr>
                                      <p:to>
                                        <p:strVal val="visible"/>
                                      </p:to>
                                    </p:set>
                                    <p:animEffect transition="in" filter="slide(fromBottom)">
                                      <p:cBhvr>
                                        <p:cTn id="534" dur="500"/>
                                        <p:tgtEl>
                                          <p:spTgt spid="296006">
                                            <p:txEl>
                                              <p:pRg st="9" end="9"/>
                                            </p:txEl>
                                          </p:spTgt>
                                        </p:tgtEl>
                                      </p:cBhvr>
                                    </p:animEffect>
                                  </p:childTnLst>
                                </p:cTn>
                              </p:par>
                            </p:childTnLst>
                          </p:cTn>
                        </p:par>
                      </p:childTnLst>
                    </p:cTn>
                  </p:par>
                  <p:par>
                    <p:cTn id="535" fill="hold" nodeType="clickPar">
                      <p:stCondLst>
                        <p:cond delay="indefinite"/>
                      </p:stCondLst>
                      <p:childTnLst>
                        <p:par>
                          <p:cTn id="536" fill="hold" nodeType="withGroup">
                            <p:stCondLst>
                              <p:cond delay="0"/>
                            </p:stCondLst>
                            <p:childTnLst>
                              <p:par>
                                <p:cTn id="537" presetID="12" presetClass="entr" presetSubtype="4" fill="hold" nodeType="clickEffect">
                                  <p:stCondLst>
                                    <p:cond delay="0"/>
                                  </p:stCondLst>
                                  <p:childTnLst>
                                    <p:set>
                                      <p:cBhvr>
                                        <p:cTn id="538" dur="1" fill="hold">
                                          <p:stCondLst>
                                            <p:cond delay="0"/>
                                          </p:stCondLst>
                                        </p:cTn>
                                        <p:tgtEl>
                                          <p:spTgt spid="296006">
                                            <p:txEl>
                                              <p:pRg st="10" end="10"/>
                                            </p:txEl>
                                          </p:spTgt>
                                        </p:tgtEl>
                                        <p:attrNameLst>
                                          <p:attrName>style.visibility</p:attrName>
                                        </p:attrNameLst>
                                      </p:cBhvr>
                                      <p:to>
                                        <p:strVal val="visible"/>
                                      </p:to>
                                    </p:set>
                                    <p:animEffect transition="in" filter="slide(fromBottom)">
                                      <p:cBhvr>
                                        <p:cTn id="539" dur="500"/>
                                        <p:tgtEl>
                                          <p:spTgt spid="296006">
                                            <p:txEl>
                                              <p:pRg st="10" end="10"/>
                                            </p:txEl>
                                          </p:spTgt>
                                        </p:tgtEl>
                                      </p:cBhvr>
                                    </p:animEffect>
                                  </p:childTnLst>
                                </p:cTn>
                              </p:par>
                              <p:par>
                                <p:cTn id="540" presetID="1" presetClass="exit" presetSubtype="0" fill="hold" grpId="3" nodeType="withEffect">
                                  <p:stCondLst>
                                    <p:cond delay="0"/>
                                  </p:stCondLst>
                                  <p:childTnLst>
                                    <p:set>
                                      <p:cBhvr>
                                        <p:cTn id="541" dur="1" fill="hold">
                                          <p:stCondLst>
                                            <p:cond delay="0"/>
                                          </p:stCondLst>
                                        </p:cTn>
                                        <p:tgtEl>
                                          <p:spTgt spid="296014"/>
                                        </p:tgtEl>
                                        <p:attrNameLst>
                                          <p:attrName>style.visibility</p:attrName>
                                        </p:attrNameLst>
                                      </p:cBhvr>
                                      <p:to>
                                        <p:strVal val="hidden"/>
                                      </p:to>
                                    </p:set>
                                  </p:childTnLst>
                                </p:cTn>
                              </p:par>
                              <p:par>
                                <p:cTn id="542" presetID="1" presetClass="exit" presetSubtype="0" fill="hold" grpId="1" nodeType="withEffect">
                                  <p:stCondLst>
                                    <p:cond delay="0"/>
                                  </p:stCondLst>
                                  <p:childTnLst>
                                    <p:set>
                                      <p:cBhvr>
                                        <p:cTn id="543" dur="1" fill="hold">
                                          <p:stCondLst>
                                            <p:cond delay="0"/>
                                          </p:stCondLst>
                                        </p:cTn>
                                        <p:tgtEl>
                                          <p:spTgt spid="296023"/>
                                        </p:tgtEl>
                                        <p:attrNameLst>
                                          <p:attrName>style.visibility</p:attrName>
                                        </p:attrNameLst>
                                      </p:cBhvr>
                                      <p:to>
                                        <p:strVal val="hidden"/>
                                      </p:to>
                                    </p:set>
                                  </p:childTnLst>
                                </p:cTn>
                              </p:par>
                            </p:childTnLst>
                          </p:cTn>
                        </p:par>
                      </p:childTnLst>
                    </p:cTn>
                  </p:par>
                  <p:par>
                    <p:cTn id="544" fill="hold" nodeType="clickPar">
                      <p:stCondLst>
                        <p:cond delay="indefinite"/>
                      </p:stCondLst>
                      <p:childTnLst>
                        <p:par>
                          <p:cTn id="545" fill="hold" nodeType="withGroup">
                            <p:stCondLst>
                              <p:cond delay="0"/>
                            </p:stCondLst>
                            <p:childTnLst>
                              <p:par>
                                <p:cTn id="546" presetID="12" presetClass="exit" presetSubtype="8" fill="hold" nodeType="clickEffect">
                                  <p:stCondLst>
                                    <p:cond delay="0"/>
                                  </p:stCondLst>
                                  <p:childTnLst>
                                    <p:animEffect transition="out" filter="slide(fromLeft)">
                                      <p:cBhvr>
                                        <p:cTn id="547" dur="500"/>
                                        <p:tgtEl>
                                          <p:spTgt spid="296008"/>
                                        </p:tgtEl>
                                      </p:cBhvr>
                                    </p:animEffect>
                                    <p:set>
                                      <p:cBhvr>
                                        <p:cTn id="548" dur="1" fill="hold">
                                          <p:stCondLst>
                                            <p:cond delay="499"/>
                                          </p:stCondLst>
                                        </p:cTn>
                                        <p:tgtEl>
                                          <p:spTgt spid="296008"/>
                                        </p:tgtEl>
                                        <p:attrNameLst>
                                          <p:attrName>style.visibility</p:attrName>
                                        </p:attrNameLst>
                                      </p:cBhvr>
                                      <p:to>
                                        <p:strVal val="hidden"/>
                                      </p:to>
                                    </p:set>
                                  </p:childTnLst>
                                </p:cTn>
                              </p:par>
                              <p:par>
                                <p:cTn id="549" presetID="1" presetClass="exit" presetSubtype="0" fill="hold" grpId="4" nodeType="withEffect">
                                  <p:stCondLst>
                                    <p:cond delay="0"/>
                                  </p:stCondLst>
                                  <p:childTnLst>
                                    <p:set>
                                      <p:cBhvr>
                                        <p:cTn id="550" dur="1" fill="hold">
                                          <p:stCondLst>
                                            <p:cond delay="0"/>
                                          </p:stCondLst>
                                        </p:cTn>
                                        <p:tgtEl>
                                          <p:spTgt spid="296014"/>
                                        </p:tgtEl>
                                        <p:attrNameLst>
                                          <p:attrName>style.visibility</p:attrName>
                                        </p:attrNameLst>
                                      </p:cBhvr>
                                      <p:to>
                                        <p:strVal val="hidden"/>
                                      </p:to>
                                    </p:set>
                                  </p:childTnLst>
                                </p:cTn>
                              </p:par>
                              <p:par>
                                <p:cTn id="551" presetID="12" presetClass="entr" presetSubtype="2" fill="hold" grpId="2" nodeType="withEffect">
                                  <p:stCondLst>
                                    <p:cond delay="0"/>
                                  </p:stCondLst>
                                  <p:childTnLst>
                                    <p:set>
                                      <p:cBhvr>
                                        <p:cTn id="552" dur="1" fill="hold">
                                          <p:stCondLst>
                                            <p:cond delay="0"/>
                                          </p:stCondLst>
                                        </p:cTn>
                                        <p:tgtEl>
                                          <p:spTgt spid="296021"/>
                                        </p:tgtEl>
                                        <p:attrNameLst>
                                          <p:attrName>style.visibility</p:attrName>
                                        </p:attrNameLst>
                                      </p:cBhvr>
                                      <p:to>
                                        <p:strVal val="visible"/>
                                      </p:to>
                                    </p:set>
                                    <p:animEffect transition="in" filter="slide(fromRight)">
                                      <p:cBhvr>
                                        <p:cTn id="553" dur="500"/>
                                        <p:tgtEl>
                                          <p:spTgt spid="296021"/>
                                        </p:tgtEl>
                                      </p:cBhvr>
                                    </p:animEffect>
                                  </p:childTnLst>
                                </p:cTn>
                              </p:par>
                            </p:childTnLst>
                          </p:cTn>
                        </p:par>
                      </p:childTnLst>
                    </p:cTn>
                  </p:par>
                  <p:par>
                    <p:cTn id="554" fill="hold" nodeType="clickPar">
                      <p:stCondLst>
                        <p:cond delay="indefinite"/>
                      </p:stCondLst>
                      <p:childTnLst>
                        <p:par>
                          <p:cTn id="555" fill="hold" nodeType="withGroup">
                            <p:stCondLst>
                              <p:cond delay="0"/>
                            </p:stCondLst>
                            <p:childTnLst>
                              <p:par>
                                <p:cTn id="556" presetID="12" presetClass="exit" presetSubtype="8" fill="hold" nodeType="clickEffect">
                                  <p:stCondLst>
                                    <p:cond delay="0"/>
                                  </p:stCondLst>
                                  <p:childTnLst>
                                    <p:animEffect transition="out" filter="slide(fromLeft)">
                                      <p:cBhvr>
                                        <p:cTn id="557" dur="500"/>
                                        <p:tgtEl>
                                          <p:spTgt spid="296010"/>
                                        </p:tgtEl>
                                      </p:cBhvr>
                                    </p:animEffect>
                                    <p:set>
                                      <p:cBhvr>
                                        <p:cTn id="558" dur="1" fill="hold">
                                          <p:stCondLst>
                                            <p:cond delay="499"/>
                                          </p:stCondLst>
                                        </p:cTn>
                                        <p:tgtEl>
                                          <p:spTgt spid="296010"/>
                                        </p:tgtEl>
                                        <p:attrNameLst>
                                          <p:attrName>style.visibility</p:attrName>
                                        </p:attrNameLst>
                                      </p:cBhvr>
                                      <p:to>
                                        <p:strVal val="hidden"/>
                                      </p:to>
                                    </p:set>
                                  </p:childTnLst>
                                </p:cTn>
                              </p:par>
                              <p:par>
                                <p:cTn id="559" presetID="1" presetClass="exit" presetSubtype="0" fill="hold" grpId="2" nodeType="withEffect">
                                  <p:stCondLst>
                                    <p:cond delay="0"/>
                                  </p:stCondLst>
                                  <p:childTnLst>
                                    <p:set>
                                      <p:cBhvr>
                                        <p:cTn id="560" dur="1" fill="hold">
                                          <p:stCondLst>
                                            <p:cond delay="0"/>
                                          </p:stCondLst>
                                        </p:cTn>
                                        <p:tgtEl>
                                          <p:spTgt spid="296023"/>
                                        </p:tgtEl>
                                        <p:attrNameLst>
                                          <p:attrName>style.visibility</p:attrName>
                                        </p:attrNameLst>
                                      </p:cBhvr>
                                      <p:to>
                                        <p:strVal val="hidden"/>
                                      </p:to>
                                    </p:set>
                                  </p:childTnLst>
                                </p:cTn>
                              </p:par>
                              <p:par>
                                <p:cTn id="561" presetID="12" presetClass="entr" presetSubtype="2" fill="hold" grpId="2" nodeType="withEffect">
                                  <p:stCondLst>
                                    <p:cond delay="0"/>
                                  </p:stCondLst>
                                  <p:childTnLst>
                                    <p:set>
                                      <p:cBhvr>
                                        <p:cTn id="562" dur="1" fill="hold">
                                          <p:stCondLst>
                                            <p:cond delay="0"/>
                                          </p:stCondLst>
                                        </p:cTn>
                                        <p:tgtEl>
                                          <p:spTgt spid="296018"/>
                                        </p:tgtEl>
                                        <p:attrNameLst>
                                          <p:attrName>style.visibility</p:attrName>
                                        </p:attrNameLst>
                                      </p:cBhvr>
                                      <p:to>
                                        <p:strVal val="visible"/>
                                      </p:to>
                                    </p:set>
                                    <p:animEffect transition="in" filter="slide(fromRight)">
                                      <p:cBhvr>
                                        <p:cTn id="563" dur="500"/>
                                        <p:tgtEl>
                                          <p:spTgt spid="296018"/>
                                        </p:tgtEl>
                                      </p:cBhvr>
                                    </p:animEffect>
                                  </p:childTnLst>
                                </p:cTn>
                              </p:par>
                            </p:childTnLst>
                          </p:cTn>
                        </p:par>
                      </p:childTnLst>
                    </p:cTn>
                  </p:par>
                  <p:par>
                    <p:cTn id="564" fill="hold" nodeType="clickPar">
                      <p:stCondLst>
                        <p:cond delay="indefinite"/>
                      </p:stCondLst>
                      <p:childTnLst>
                        <p:par>
                          <p:cTn id="565" fill="hold" nodeType="withGroup">
                            <p:stCondLst>
                              <p:cond delay="0"/>
                            </p:stCondLst>
                            <p:childTnLst>
                              <p:par>
                                <p:cTn id="566" presetID="12" presetClass="entr" presetSubtype="4" fill="hold" nodeType="clickEffect">
                                  <p:stCondLst>
                                    <p:cond delay="0"/>
                                  </p:stCondLst>
                                  <p:childTnLst>
                                    <p:set>
                                      <p:cBhvr>
                                        <p:cTn id="567" dur="1" fill="hold">
                                          <p:stCondLst>
                                            <p:cond delay="0"/>
                                          </p:stCondLst>
                                        </p:cTn>
                                        <p:tgtEl>
                                          <p:spTgt spid="296006">
                                            <p:txEl>
                                              <p:pRg st="11" end="11"/>
                                            </p:txEl>
                                          </p:spTgt>
                                        </p:tgtEl>
                                        <p:attrNameLst>
                                          <p:attrName>style.visibility</p:attrName>
                                        </p:attrNameLst>
                                      </p:cBhvr>
                                      <p:to>
                                        <p:strVal val="visible"/>
                                      </p:to>
                                    </p:set>
                                    <p:animEffect transition="in" filter="slide(fromBottom)">
                                      <p:cBhvr>
                                        <p:cTn id="568" dur="500"/>
                                        <p:tgtEl>
                                          <p:spTgt spid="296006">
                                            <p:txEl>
                                              <p:pRg st="11" end="11"/>
                                            </p:txEl>
                                          </p:spTgt>
                                        </p:tgtEl>
                                      </p:cBhvr>
                                    </p:animEffect>
                                  </p:childTnLst>
                                </p:cTn>
                              </p:par>
                            </p:childTnLst>
                          </p:cTn>
                        </p:par>
                      </p:childTnLst>
                    </p:cTn>
                  </p:par>
                  <p:par>
                    <p:cTn id="569" fill="hold" nodeType="clickPar">
                      <p:stCondLst>
                        <p:cond delay="indefinite"/>
                      </p:stCondLst>
                      <p:childTnLst>
                        <p:par>
                          <p:cTn id="570" fill="hold" nodeType="withGroup">
                            <p:stCondLst>
                              <p:cond delay="0"/>
                            </p:stCondLst>
                            <p:childTnLst>
                              <p:par>
                                <p:cTn id="571" presetID="1" presetClass="exit" presetSubtype="0" fill="hold" nodeType="clickEffect">
                                  <p:stCondLst>
                                    <p:cond delay="0"/>
                                  </p:stCondLst>
                                  <p:childTnLst>
                                    <p:set>
                                      <p:cBhvr>
                                        <p:cTn id="572" dur="1" fill="hold">
                                          <p:stCondLst>
                                            <p:cond delay="0"/>
                                          </p:stCondLst>
                                        </p:cTn>
                                        <p:tgtEl>
                                          <p:spTgt spid="296020"/>
                                        </p:tgtEl>
                                        <p:attrNameLst>
                                          <p:attrName>style.visibility</p:attrName>
                                        </p:attrNameLst>
                                      </p:cBhvr>
                                      <p:to>
                                        <p:strVal val="hidden"/>
                                      </p:to>
                                    </p:set>
                                  </p:childTnLst>
                                </p:cTn>
                              </p:par>
                            </p:childTnLst>
                          </p:cTn>
                        </p:par>
                      </p:childTnLst>
                    </p:cTn>
                  </p:par>
                  <p:par>
                    <p:cTn id="573" fill="hold" nodeType="clickPar">
                      <p:stCondLst>
                        <p:cond delay="indefinite"/>
                      </p:stCondLst>
                      <p:childTnLst>
                        <p:par>
                          <p:cTn id="574" fill="hold" nodeType="withGroup">
                            <p:stCondLst>
                              <p:cond delay="0"/>
                            </p:stCondLst>
                            <p:childTnLst>
                              <p:par>
                                <p:cTn id="575" presetID="12" presetClass="entr" presetSubtype="4" fill="hold" nodeType="clickEffect">
                                  <p:stCondLst>
                                    <p:cond delay="0"/>
                                  </p:stCondLst>
                                  <p:childTnLst>
                                    <p:set>
                                      <p:cBhvr>
                                        <p:cTn id="576" dur="1" fill="hold">
                                          <p:stCondLst>
                                            <p:cond delay="0"/>
                                          </p:stCondLst>
                                        </p:cTn>
                                        <p:tgtEl>
                                          <p:spTgt spid="296006">
                                            <p:txEl>
                                              <p:pRg st="12" end="12"/>
                                            </p:txEl>
                                          </p:spTgt>
                                        </p:tgtEl>
                                        <p:attrNameLst>
                                          <p:attrName>style.visibility</p:attrName>
                                        </p:attrNameLst>
                                      </p:cBhvr>
                                      <p:to>
                                        <p:strVal val="visible"/>
                                      </p:to>
                                    </p:set>
                                    <p:animEffect transition="in" filter="slide(fromBottom)">
                                      <p:cBhvr>
                                        <p:cTn id="577" dur="500"/>
                                        <p:tgtEl>
                                          <p:spTgt spid="296006">
                                            <p:txEl>
                                              <p:pRg st="12" end="12"/>
                                            </p:txEl>
                                          </p:spTgt>
                                        </p:tgtEl>
                                      </p:cBhvr>
                                    </p:animEffect>
                                  </p:childTnLst>
                                </p:cTn>
                              </p:par>
                              <p:par>
                                <p:cTn id="578" presetID="1" presetClass="exit" presetSubtype="0" fill="hold" nodeType="withEffect">
                                  <p:stCondLst>
                                    <p:cond delay="0"/>
                                  </p:stCondLst>
                                  <p:childTnLst>
                                    <p:set>
                                      <p:cBhvr>
                                        <p:cTn id="579" dur="1" fill="hold">
                                          <p:stCondLst>
                                            <p:cond delay="0"/>
                                          </p:stCondLst>
                                        </p:cTn>
                                        <p:tgtEl>
                                          <p:spTgt spid="296008"/>
                                        </p:tgtEl>
                                        <p:attrNameLst>
                                          <p:attrName>style.visibility</p:attrName>
                                        </p:attrNameLst>
                                      </p:cBhvr>
                                      <p:to>
                                        <p:strVal val="hidden"/>
                                      </p:to>
                                    </p:set>
                                  </p:childTnLst>
                                </p:cTn>
                              </p:par>
                              <p:par>
                                <p:cTn id="580" presetID="1" presetClass="exit" presetSubtype="0" fill="hold" grpId="3" nodeType="withEffect">
                                  <p:stCondLst>
                                    <p:cond delay="0"/>
                                  </p:stCondLst>
                                  <p:childTnLst>
                                    <p:set>
                                      <p:cBhvr>
                                        <p:cTn id="581" dur="1" fill="hold">
                                          <p:stCondLst>
                                            <p:cond delay="0"/>
                                          </p:stCondLst>
                                        </p:cTn>
                                        <p:tgtEl>
                                          <p:spTgt spid="296022"/>
                                        </p:tgtEl>
                                        <p:attrNameLst>
                                          <p:attrName>style.visibility</p:attrName>
                                        </p:attrNameLst>
                                      </p:cBhvr>
                                      <p:to>
                                        <p:strVal val="hidden"/>
                                      </p:to>
                                    </p:set>
                                  </p:childTnLst>
                                </p:cTn>
                              </p:par>
                              <p:par>
                                <p:cTn id="582" presetID="1" presetClass="exit" presetSubtype="0" fill="hold" nodeType="withEffect">
                                  <p:stCondLst>
                                    <p:cond delay="0"/>
                                  </p:stCondLst>
                                  <p:childTnLst>
                                    <p:set>
                                      <p:cBhvr>
                                        <p:cTn id="583" dur="1" fill="hold">
                                          <p:stCondLst>
                                            <p:cond delay="0"/>
                                          </p:stCondLst>
                                        </p:cTn>
                                        <p:tgtEl>
                                          <p:spTgt spid="296009"/>
                                        </p:tgtEl>
                                        <p:attrNameLst>
                                          <p:attrName>style.visibility</p:attrName>
                                        </p:attrNameLst>
                                      </p:cBhvr>
                                      <p:to>
                                        <p:strVal val="hidden"/>
                                      </p:to>
                                    </p:set>
                                  </p:childTnLst>
                                </p:cTn>
                              </p:par>
                              <p:par>
                                <p:cTn id="584" presetID="1" presetClass="exit" presetSubtype="0" fill="hold" nodeType="withEffect">
                                  <p:stCondLst>
                                    <p:cond delay="0"/>
                                  </p:stCondLst>
                                  <p:childTnLst>
                                    <p:set>
                                      <p:cBhvr>
                                        <p:cTn id="585" dur="1" fill="hold">
                                          <p:stCondLst>
                                            <p:cond delay="0"/>
                                          </p:stCondLst>
                                        </p:cTn>
                                        <p:tgtEl>
                                          <p:spTgt spid="296010"/>
                                        </p:tgtEl>
                                        <p:attrNameLst>
                                          <p:attrName>style.visibility</p:attrName>
                                        </p:attrNameLst>
                                      </p:cBhvr>
                                      <p:to>
                                        <p:strVal val="hidden"/>
                                      </p:to>
                                    </p:set>
                                  </p:childTnLst>
                                </p:cTn>
                              </p:par>
                              <p:par>
                                <p:cTn id="586" presetID="1" presetClass="exit" presetSubtype="0" fill="hold" grpId="3" nodeType="withEffect">
                                  <p:stCondLst>
                                    <p:cond delay="0"/>
                                  </p:stCondLst>
                                  <p:childTnLst>
                                    <p:set>
                                      <p:cBhvr>
                                        <p:cTn id="587" dur="1" fill="hold">
                                          <p:stCondLst>
                                            <p:cond delay="0"/>
                                          </p:stCondLst>
                                        </p:cTn>
                                        <p:tgtEl>
                                          <p:spTgt spid="296023"/>
                                        </p:tgtEl>
                                        <p:attrNameLst>
                                          <p:attrName>style.visibility</p:attrName>
                                        </p:attrNameLst>
                                      </p:cBhvr>
                                      <p:to>
                                        <p:strVal val="hidden"/>
                                      </p:to>
                                    </p:set>
                                  </p:childTnLst>
                                </p:cTn>
                              </p:par>
                              <p:par>
                                <p:cTn id="588" presetID="1" presetClass="exit" presetSubtype="0" fill="hold" grpId="3" nodeType="withEffect">
                                  <p:stCondLst>
                                    <p:cond delay="0"/>
                                  </p:stCondLst>
                                  <p:childTnLst>
                                    <p:set>
                                      <p:cBhvr>
                                        <p:cTn id="589" dur="1" fill="hold">
                                          <p:stCondLst>
                                            <p:cond delay="0"/>
                                          </p:stCondLst>
                                        </p:cTn>
                                        <p:tgtEl>
                                          <p:spTgt spid="296018"/>
                                        </p:tgtEl>
                                        <p:attrNameLst>
                                          <p:attrName>style.visibility</p:attrName>
                                        </p:attrNameLst>
                                      </p:cBhvr>
                                      <p:to>
                                        <p:strVal val="hidden"/>
                                      </p:to>
                                    </p:set>
                                  </p:childTnLst>
                                </p:cTn>
                              </p:par>
                              <p:par>
                                <p:cTn id="590" presetID="1" presetClass="exit" presetSubtype="0" fill="hold" grpId="2" nodeType="withEffect">
                                  <p:stCondLst>
                                    <p:cond delay="0"/>
                                  </p:stCondLst>
                                  <p:childTnLst>
                                    <p:set>
                                      <p:cBhvr>
                                        <p:cTn id="591" dur="1" fill="hold">
                                          <p:stCondLst>
                                            <p:cond delay="0"/>
                                          </p:stCondLst>
                                        </p:cTn>
                                        <p:tgtEl>
                                          <p:spTgt spid="296015"/>
                                        </p:tgtEl>
                                        <p:attrNameLst>
                                          <p:attrName>style.visibility</p:attrName>
                                        </p:attrNameLst>
                                      </p:cBhvr>
                                      <p:to>
                                        <p:strVal val="hidden"/>
                                      </p:to>
                                    </p:set>
                                  </p:childTnLst>
                                </p:cTn>
                              </p:par>
                              <p:par>
                                <p:cTn id="592" presetID="1" presetClass="exit" presetSubtype="0" fill="hold" grpId="3" nodeType="withEffect">
                                  <p:stCondLst>
                                    <p:cond delay="0"/>
                                  </p:stCondLst>
                                  <p:childTnLst>
                                    <p:set>
                                      <p:cBhvr>
                                        <p:cTn id="593" dur="1" fill="hold">
                                          <p:stCondLst>
                                            <p:cond delay="0"/>
                                          </p:stCondLst>
                                        </p:cTn>
                                        <p:tgtEl>
                                          <p:spTgt spid="296016"/>
                                        </p:tgtEl>
                                        <p:attrNameLst>
                                          <p:attrName>style.visibility</p:attrName>
                                        </p:attrNameLst>
                                      </p:cBhvr>
                                      <p:to>
                                        <p:strVal val="hidden"/>
                                      </p:to>
                                    </p:set>
                                  </p:childTnLst>
                                </p:cTn>
                              </p:par>
                              <p:par>
                                <p:cTn id="594" presetID="1" presetClass="exit" presetSubtype="0" fill="hold" grpId="3" nodeType="withEffect">
                                  <p:stCondLst>
                                    <p:cond delay="0"/>
                                  </p:stCondLst>
                                  <p:childTnLst>
                                    <p:set>
                                      <p:cBhvr>
                                        <p:cTn id="595" dur="1" fill="hold">
                                          <p:stCondLst>
                                            <p:cond delay="0"/>
                                          </p:stCondLst>
                                        </p:cTn>
                                        <p:tgtEl>
                                          <p:spTgt spid="296017"/>
                                        </p:tgtEl>
                                        <p:attrNameLst>
                                          <p:attrName>style.visibility</p:attrName>
                                        </p:attrNameLst>
                                      </p:cBhvr>
                                      <p:to>
                                        <p:strVal val="hidden"/>
                                      </p:to>
                                    </p:set>
                                  </p:childTnLst>
                                </p:cTn>
                              </p:par>
                              <p:par>
                                <p:cTn id="596" presetID="1" presetClass="exit" presetSubtype="0" fill="hold" grpId="5" nodeType="withEffect">
                                  <p:stCondLst>
                                    <p:cond delay="0"/>
                                  </p:stCondLst>
                                  <p:childTnLst>
                                    <p:set>
                                      <p:cBhvr>
                                        <p:cTn id="597" dur="1" fill="hold">
                                          <p:stCondLst>
                                            <p:cond delay="0"/>
                                          </p:stCondLst>
                                        </p:cTn>
                                        <p:tgtEl>
                                          <p:spTgt spid="296014"/>
                                        </p:tgtEl>
                                        <p:attrNameLst>
                                          <p:attrName>style.visibility</p:attrName>
                                        </p:attrNameLst>
                                      </p:cBhvr>
                                      <p:to>
                                        <p:strVal val="hidden"/>
                                      </p:to>
                                    </p:set>
                                  </p:childTnLst>
                                </p:cTn>
                              </p:par>
                              <p:par>
                                <p:cTn id="598" presetID="1" presetClass="exit" presetSubtype="0" fill="hold" grpId="3" nodeType="withEffect">
                                  <p:stCondLst>
                                    <p:cond delay="0"/>
                                  </p:stCondLst>
                                  <p:childTnLst>
                                    <p:set>
                                      <p:cBhvr>
                                        <p:cTn id="599" dur="1" fill="hold">
                                          <p:stCondLst>
                                            <p:cond delay="0"/>
                                          </p:stCondLst>
                                        </p:cTn>
                                        <p:tgtEl>
                                          <p:spTgt spid="296021"/>
                                        </p:tgtEl>
                                        <p:attrNameLst>
                                          <p:attrName>style.visibility</p:attrName>
                                        </p:attrNameLst>
                                      </p:cBhvr>
                                      <p:to>
                                        <p:strVal val="hidden"/>
                                      </p:to>
                                    </p:set>
                                  </p:childTnLst>
                                </p:cTn>
                              </p:par>
                              <p:par>
                                <p:cTn id="600" presetID="1" presetClass="exit" presetSubtype="0" fill="hold" nodeType="withEffect">
                                  <p:stCondLst>
                                    <p:cond delay="0"/>
                                  </p:stCondLst>
                                  <p:childTnLst>
                                    <p:set>
                                      <p:cBhvr>
                                        <p:cTn id="601" dur="1" fill="hold">
                                          <p:stCondLst>
                                            <p:cond delay="0"/>
                                          </p:stCondLst>
                                        </p:cTn>
                                        <p:tgtEl>
                                          <p:spTgt spid="296007"/>
                                        </p:tgtEl>
                                        <p:attrNameLst>
                                          <p:attrName>style.visibility</p:attrName>
                                        </p:attrNameLst>
                                      </p:cBhvr>
                                      <p:to>
                                        <p:strVal val="hidden"/>
                                      </p:to>
                                    </p:set>
                                  </p:childTnLst>
                                </p:cTn>
                              </p:par>
                              <p:par>
                                <p:cTn id="602" presetID="1" presetClass="exit" presetSubtype="0" fill="hold" nodeType="withEffect">
                                  <p:stCondLst>
                                    <p:cond delay="0"/>
                                  </p:stCondLst>
                                  <p:childTnLst>
                                    <p:set>
                                      <p:cBhvr>
                                        <p:cTn id="603" dur="1" fill="hold">
                                          <p:stCondLst>
                                            <p:cond delay="0"/>
                                          </p:stCondLst>
                                        </p:cTn>
                                        <p:tgtEl>
                                          <p:spTgt spid="296019"/>
                                        </p:tgtEl>
                                        <p:attrNameLst>
                                          <p:attrName>style.visibility</p:attrName>
                                        </p:attrNameLst>
                                      </p:cBhvr>
                                      <p:to>
                                        <p:strVal val="hidden"/>
                                      </p:to>
                                    </p:set>
                                  </p:childTnLst>
                                </p:cTn>
                              </p:par>
                              <p:par>
                                <p:cTn id="604" presetID="1" presetClass="exit" presetSubtype="0" fill="hold" nodeType="withEffect">
                                  <p:stCondLst>
                                    <p:cond delay="0"/>
                                  </p:stCondLst>
                                  <p:childTnLst>
                                    <p:set>
                                      <p:cBhvr>
                                        <p:cTn id="605" dur="1" fill="hold">
                                          <p:stCondLst>
                                            <p:cond delay="0"/>
                                          </p:stCondLst>
                                        </p:cTn>
                                        <p:tgtEl>
                                          <p:spTgt spid="296020"/>
                                        </p:tgtEl>
                                        <p:attrNameLst>
                                          <p:attrName>style.visibility</p:attrName>
                                        </p:attrNameLst>
                                      </p:cBhvr>
                                      <p:to>
                                        <p:strVal val="hidden"/>
                                      </p:to>
                                    </p:set>
                                  </p:childTnLst>
                                </p:cTn>
                              </p:par>
                            </p:childTnLst>
                          </p:cTn>
                        </p:par>
                      </p:childTnLst>
                    </p:cTn>
                  </p:par>
                  <p:par>
                    <p:cTn id="606" fill="hold" nodeType="clickPar">
                      <p:stCondLst>
                        <p:cond delay="indefinite"/>
                      </p:stCondLst>
                      <p:childTnLst>
                        <p:par>
                          <p:cTn id="607" fill="hold" nodeType="withGroup">
                            <p:stCondLst>
                              <p:cond delay="0"/>
                            </p:stCondLst>
                            <p:childTnLst>
                              <p:par>
                                <p:cTn id="608" presetID="1" presetClass="entr" presetSubtype="0" fill="hold" grpId="0" nodeType="clickEffect">
                                  <p:stCondLst>
                                    <p:cond delay="0"/>
                                  </p:stCondLst>
                                  <p:childTnLst>
                                    <p:set>
                                      <p:cBhvr>
                                        <p:cTn id="609" dur="1" fill="hold">
                                          <p:stCondLst>
                                            <p:cond delay="0"/>
                                          </p:stCondLst>
                                        </p:cTn>
                                        <p:tgtEl>
                                          <p:spTgt spid="295976"/>
                                        </p:tgtEl>
                                        <p:attrNameLst>
                                          <p:attrName>style.visibility</p:attrName>
                                        </p:attrNameLst>
                                      </p:cBhvr>
                                      <p:to>
                                        <p:strVal val="visible"/>
                                      </p:to>
                                    </p:set>
                                  </p:childTnLst>
                                </p:cTn>
                              </p:par>
                            </p:childTnLst>
                          </p:cTn>
                        </p:par>
                      </p:childTnLst>
                    </p:cTn>
                  </p:par>
                  <p:par>
                    <p:cTn id="610" fill="hold" nodeType="clickPar">
                      <p:stCondLst>
                        <p:cond delay="indefinite"/>
                      </p:stCondLst>
                      <p:childTnLst>
                        <p:par>
                          <p:cTn id="611" fill="hold" nodeType="withGroup">
                            <p:stCondLst>
                              <p:cond delay="0"/>
                            </p:stCondLst>
                            <p:childTnLst>
                              <p:par>
                                <p:cTn id="612" presetID="1" presetClass="entr" presetSubtype="0" fill="hold" grpId="0" nodeType="clickEffect">
                                  <p:stCondLst>
                                    <p:cond delay="0"/>
                                  </p:stCondLst>
                                  <p:childTnLst>
                                    <p:set>
                                      <p:cBhvr>
                                        <p:cTn id="613" dur="1" fill="hold">
                                          <p:stCondLst>
                                            <p:cond delay="0"/>
                                          </p:stCondLst>
                                        </p:cTn>
                                        <p:tgtEl>
                                          <p:spTgt spid="295941"/>
                                        </p:tgtEl>
                                        <p:attrNameLst>
                                          <p:attrName>style.visibility</p:attrName>
                                        </p:attrNameLst>
                                      </p:cBhvr>
                                      <p:to>
                                        <p:strVal val="visible"/>
                                      </p:to>
                                    </p:set>
                                  </p:childTnLst>
                                </p:cTn>
                              </p:par>
                            </p:childTnLst>
                          </p:cTn>
                        </p:par>
                      </p:childTnLst>
                    </p:cTn>
                  </p:par>
                  <p:par>
                    <p:cTn id="614" fill="hold" nodeType="clickPar">
                      <p:stCondLst>
                        <p:cond delay="indefinite"/>
                      </p:stCondLst>
                      <p:childTnLst>
                        <p:par>
                          <p:cTn id="615" fill="hold" nodeType="withGroup">
                            <p:stCondLst>
                              <p:cond delay="0"/>
                            </p:stCondLst>
                            <p:childTnLst>
                              <p:par>
                                <p:cTn id="616" presetID="1" presetClass="entr" presetSubtype="0" fill="hold" grpId="0" nodeType="clickEffect">
                                  <p:stCondLst>
                                    <p:cond delay="0"/>
                                  </p:stCondLst>
                                  <p:childTnLst>
                                    <p:set>
                                      <p:cBhvr>
                                        <p:cTn id="617" dur="1" fill="hold">
                                          <p:stCondLst>
                                            <p:cond delay="0"/>
                                          </p:stCondLst>
                                        </p:cTn>
                                        <p:tgtEl>
                                          <p:spTgt spid="295949"/>
                                        </p:tgtEl>
                                        <p:attrNameLst>
                                          <p:attrName>style.visibility</p:attrName>
                                        </p:attrNameLst>
                                      </p:cBhvr>
                                      <p:to>
                                        <p:strVal val="visible"/>
                                      </p:to>
                                    </p:set>
                                  </p:childTnLst>
                                </p:cTn>
                              </p:par>
                            </p:childTnLst>
                          </p:cTn>
                        </p:par>
                      </p:childTnLst>
                    </p:cTn>
                  </p:par>
                  <p:par>
                    <p:cTn id="618" fill="hold" nodeType="clickPar">
                      <p:stCondLst>
                        <p:cond delay="indefinite"/>
                      </p:stCondLst>
                      <p:childTnLst>
                        <p:par>
                          <p:cTn id="619" fill="hold" nodeType="withGroup">
                            <p:stCondLst>
                              <p:cond delay="0"/>
                            </p:stCondLst>
                            <p:childTnLst>
                              <p:par>
                                <p:cTn id="620" presetID="12" presetClass="entr" presetSubtype="2" fill="hold" grpId="0" nodeType="clickEffect">
                                  <p:stCondLst>
                                    <p:cond delay="0"/>
                                  </p:stCondLst>
                                  <p:childTnLst>
                                    <p:set>
                                      <p:cBhvr>
                                        <p:cTn id="621" dur="1" fill="hold">
                                          <p:stCondLst>
                                            <p:cond delay="0"/>
                                          </p:stCondLst>
                                        </p:cTn>
                                        <p:tgtEl>
                                          <p:spTgt spid="295944"/>
                                        </p:tgtEl>
                                        <p:attrNameLst>
                                          <p:attrName>style.visibility</p:attrName>
                                        </p:attrNameLst>
                                      </p:cBhvr>
                                      <p:to>
                                        <p:strVal val="visible"/>
                                      </p:to>
                                    </p:set>
                                    <p:animEffect transition="in" filter="slide(fromRight)">
                                      <p:cBhvr>
                                        <p:cTn id="622" dur="500"/>
                                        <p:tgtEl>
                                          <p:spTgt spid="295944"/>
                                        </p:tgtEl>
                                      </p:cBhvr>
                                    </p:animEffect>
                                  </p:childTnLst>
                                </p:cTn>
                              </p:par>
                            </p:childTnLst>
                          </p:cTn>
                        </p:par>
                        <p:par>
                          <p:cTn id="623" fill="hold" nodeType="afterGroup">
                            <p:stCondLst>
                              <p:cond delay="500"/>
                            </p:stCondLst>
                            <p:childTnLst>
                              <p:par>
                                <p:cTn id="624" presetID="12" presetClass="entr" presetSubtype="1" fill="hold" grpId="0" nodeType="afterEffect">
                                  <p:stCondLst>
                                    <p:cond delay="0"/>
                                  </p:stCondLst>
                                  <p:childTnLst>
                                    <p:set>
                                      <p:cBhvr>
                                        <p:cTn id="625" dur="1" fill="hold">
                                          <p:stCondLst>
                                            <p:cond delay="0"/>
                                          </p:stCondLst>
                                        </p:cTn>
                                        <p:tgtEl>
                                          <p:spTgt spid="295948"/>
                                        </p:tgtEl>
                                        <p:attrNameLst>
                                          <p:attrName>style.visibility</p:attrName>
                                        </p:attrNameLst>
                                      </p:cBhvr>
                                      <p:to>
                                        <p:strVal val="visible"/>
                                      </p:to>
                                    </p:set>
                                    <p:animEffect transition="in" filter="slide(fromTop)">
                                      <p:cBhvr>
                                        <p:cTn id="626" dur="500"/>
                                        <p:tgtEl>
                                          <p:spTgt spid="295948"/>
                                        </p:tgtEl>
                                      </p:cBhvr>
                                    </p:animEffect>
                                  </p:childTnLst>
                                </p:cTn>
                              </p:par>
                            </p:childTnLst>
                          </p:cTn>
                        </p:par>
                        <p:par>
                          <p:cTn id="627" fill="hold" nodeType="afterGroup">
                            <p:stCondLst>
                              <p:cond delay="1000"/>
                            </p:stCondLst>
                            <p:childTnLst>
                              <p:par>
                                <p:cTn id="628" presetID="12" presetClass="entr" presetSubtype="2" fill="hold" grpId="0" nodeType="afterEffect">
                                  <p:stCondLst>
                                    <p:cond delay="0"/>
                                  </p:stCondLst>
                                  <p:childTnLst>
                                    <p:set>
                                      <p:cBhvr>
                                        <p:cTn id="629" dur="1" fill="hold">
                                          <p:stCondLst>
                                            <p:cond delay="0"/>
                                          </p:stCondLst>
                                        </p:cTn>
                                        <p:tgtEl>
                                          <p:spTgt spid="295947"/>
                                        </p:tgtEl>
                                        <p:attrNameLst>
                                          <p:attrName>style.visibility</p:attrName>
                                        </p:attrNameLst>
                                      </p:cBhvr>
                                      <p:to>
                                        <p:strVal val="visible"/>
                                      </p:to>
                                    </p:set>
                                    <p:animEffect transition="in" filter="slide(fromRight)">
                                      <p:cBhvr>
                                        <p:cTn id="630" dur="500"/>
                                        <p:tgtEl>
                                          <p:spTgt spid="295947"/>
                                        </p:tgtEl>
                                      </p:cBhvr>
                                    </p:animEffect>
                                  </p:childTnLst>
                                </p:cTn>
                              </p:par>
                            </p:childTnLst>
                          </p:cTn>
                        </p:par>
                      </p:childTnLst>
                    </p:cTn>
                  </p:par>
                  <p:par>
                    <p:cTn id="631" fill="hold" nodeType="clickPar">
                      <p:stCondLst>
                        <p:cond delay="indefinite"/>
                      </p:stCondLst>
                      <p:childTnLst>
                        <p:par>
                          <p:cTn id="632" fill="hold" nodeType="withGroup">
                            <p:stCondLst>
                              <p:cond delay="0"/>
                            </p:stCondLst>
                            <p:childTnLst>
                              <p:par>
                                <p:cTn id="633" presetID="12" presetClass="entr" presetSubtype="8" fill="hold" grpId="0" nodeType="clickEffect">
                                  <p:stCondLst>
                                    <p:cond delay="0"/>
                                  </p:stCondLst>
                                  <p:childTnLst>
                                    <p:set>
                                      <p:cBhvr>
                                        <p:cTn id="634" dur="1" fill="hold">
                                          <p:stCondLst>
                                            <p:cond delay="0"/>
                                          </p:stCondLst>
                                        </p:cTn>
                                        <p:tgtEl>
                                          <p:spTgt spid="296005"/>
                                        </p:tgtEl>
                                        <p:attrNameLst>
                                          <p:attrName>style.visibility</p:attrName>
                                        </p:attrNameLst>
                                      </p:cBhvr>
                                      <p:to>
                                        <p:strVal val="visible"/>
                                      </p:to>
                                    </p:set>
                                    <p:animEffect transition="in" filter="slide(fromLeft)">
                                      <p:cBhvr>
                                        <p:cTn id="635" dur="500"/>
                                        <p:tgtEl>
                                          <p:spTgt spid="296005"/>
                                        </p:tgtEl>
                                      </p:cBhvr>
                                    </p:animEffect>
                                  </p:childTnLst>
                                </p:cTn>
                              </p:par>
                            </p:childTnLst>
                          </p:cTn>
                        </p:par>
                        <p:par>
                          <p:cTn id="636" fill="hold" nodeType="afterGroup">
                            <p:stCondLst>
                              <p:cond delay="500"/>
                            </p:stCondLst>
                            <p:childTnLst>
                              <p:par>
                                <p:cTn id="637" presetID="12" presetClass="entr" presetSubtype="4" fill="hold" grpId="0" nodeType="afterEffect">
                                  <p:stCondLst>
                                    <p:cond delay="0"/>
                                  </p:stCondLst>
                                  <p:childTnLst>
                                    <p:set>
                                      <p:cBhvr>
                                        <p:cTn id="638" dur="1" fill="hold">
                                          <p:stCondLst>
                                            <p:cond delay="0"/>
                                          </p:stCondLst>
                                        </p:cTn>
                                        <p:tgtEl>
                                          <p:spTgt spid="295946"/>
                                        </p:tgtEl>
                                        <p:attrNameLst>
                                          <p:attrName>style.visibility</p:attrName>
                                        </p:attrNameLst>
                                      </p:cBhvr>
                                      <p:to>
                                        <p:strVal val="visible"/>
                                      </p:to>
                                    </p:set>
                                    <p:animEffect transition="in" filter="slide(fromBottom)">
                                      <p:cBhvr>
                                        <p:cTn id="639" dur="500"/>
                                        <p:tgtEl>
                                          <p:spTgt spid="295946"/>
                                        </p:tgtEl>
                                      </p:cBhvr>
                                    </p:animEffect>
                                  </p:childTnLst>
                                </p:cTn>
                              </p:par>
                            </p:childTnLst>
                          </p:cTn>
                        </p:par>
                        <p:par>
                          <p:cTn id="640" fill="hold" nodeType="afterGroup">
                            <p:stCondLst>
                              <p:cond delay="1000"/>
                            </p:stCondLst>
                            <p:childTnLst>
                              <p:par>
                                <p:cTn id="641" presetID="12" presetClass="entr" presetSubtype="2" fill="hold" grpId="0" nodeType="afterEffect">
                                  <p:stCondLst>
                                    <p:cond delay="0"/>
                                  </p:stCondLst>
                                  <p:childTnLst>
                                    <p:set>
                                      <p:cBhvr>
                                        <p:cTn id="642" dur="1" fill="hold">
                                          <p:stCondLst>
                                            <p:cond delay="0"/>
                                          </p:stCondLst>
                                        </p:cTn>
                                        <p:tgtEl>
                                          <p:spTgt spid="295945"/>
                                        </p:tgtEl>
                                        <p:attrNameLst>
                                          <p:attrName>style.visibility</p:attrName>
                                        </p:attrNameLst>
                                      </p:cBhvr>
                                      <p:to>
                                        <p:strVal val="visible"/>
                                      </p:to>
                                    </p:set>
                                    <p:animEffect transition="in" filter="slide(fromRight)">
                                      <p:cBhvr>
                                        <p:cTn id="643" dur="500"/>
                                        <p:tgtEl>
                                          <p:spTgt spid="295945"/>
                                        </p:tgtEl>
                                      </p:cBhvr>
                                    </p:animEffect>
                                  </p:childTnLst>
                                </p:cTn>
                              </p:par>
                            </p:childTnLst>
                          </p:cTn>
                        </p:par>
                      </p:childTnLst>
                    </p:cTn>
                  </p:par>
                  <p:par>
                    <p:cTn id="644" fill="hold" nodeType="clickPar">
                      <p:stCondLst>
                        <p:cond delay="indefinite"/>
                      </p:stCondLst>
                      <p:childTnLst>
                        <p:par>
                          <p:cTn id="645" fill="hold" nodeType="withGroup">
                            <p:stCondLst>
                              <p:cond delay="0"/>
                            </p:stCondLst>
                            <p:childTnLst>
                              <p:par>
                                <p:cTn id="646" presetID="1" presetClass="entr" presetSubtype="0" fill="hold" nodeType="clickEffect">
                                  <p:stCondLst>
                                    <p:cond delay="0"/>
                                  </p:stCondLst>
                                  <p:childTnLst>
                                    <p:set>
                                      <p:cBhvr>
                                        <p:cTn id="647" dur="1" fill="hold">
                                          <p:stCondLst>
                                            <p:cond delay="0"/>
                                          </p:stCondLst>
                                        </p:cTn>
                                        <p:tgtEl>
                                          <p:spTgt spid="295950"/>
                                        </p:tgtEl>
                                        <p:attrNameLst>
                                          <p:attrName>style.visibility</p:attrName>
                                        </p:attrNameLst>
                                      </p:cBhvr>
                                      <p:to>
                                        <p:strVal val="visible"/>
                                      </p:to>
                                    </p:set>
                                  </p:childTnLst>
                                </p:cTn>
                              </p:par>
                            </p:childTnLst>
                          </p:cTn>
                        </p:par>
                      </p:childTnLst>
                    </p:cTn>
                  </p:par>
                  <p:par>
                    <p:cTn id="648" fill="hold" nodeType="clickPar">
                      <p:stCondLst>
                        <p:cond delay="indefinite"/>
                      </p:stCondLst>
                      <p:childTnLst>
                        <p:par>
                          <p:cTn id="649" fill="hold" nodeType="withGroup">
                            <p:stCondLst>
                              <p:cond delay="0"/>
                            </p:stCondLst>
                            <p:childTnLst>
                              <p:par>
                                <p:cTn id="650" presetID="12" presetClass="entr" presetSubtype="2" fill="hold" grpId="0" nodeType="clickEffect">
                                  <p:stCondLst>
                                    <p:cond delay="0"/>
                                  </p:stCondLst>
                                  <p:childTnLst>
                                    <p:set>
                                      <p:cBhvr>
                                        <p:cTn id="651" dur="1" fill="hold">
                                          <p:stCondLst>
                                            <p:cond delay="0"/>
                                          </p:stCondLst>
                                        </p:cTn>
                                        <p:tgtEl>
                                          <p:spTgt spid="295942"/>
                                        </p:tgtEl>
                                        <p:attrNameLst>
                                          <p:attrName>style.visibility</p:attrName>
                                        </p:attrNameLst>
                                      </p:cBhvr>
                                      <p:to>
                                        <p:strVal val="visible"/>
                                      </p:to>
                                    </p:set>
                                    <p:animEffect transition="in" filter="slide(fromRight)">
                                      <p:cBhvr>
                                        <p:cTn id="652" dur="500"/>
                                        <p:tgtEl>
                                          <p:spTgt spid="295942"/>
                                        </p:tgtEl>
                                      </p:cBhvr>
                                    </p:animEffect>
                                  </p:childTnLst>
                                </p:cTn>
                              </p:par>
                            </p:childTnLst>
                          </p:cTn>
                        </p:par>
                        <p:par>
                          <p:cTn id="653" fill="hold" nodeType="afterGroup">
                            <p:stCondLst>
                              <p:cond delay="500"/>
                            </p:stCondLst>
                            <p:childTnLst>
                              <p:par>
                                <p:cTn id="654" presetID="22" presetClass="entr" presetSubtype="2" fill="hold" grpId="0" nodeType="afterEffect">
                                  <p:stCondLst>
                                    <p:cond delay="0"/>
                                  </p:stCondLst>
                                  <p:childTnLst>
                                    <p:set>
                                      <p:cBhvr>
                                        <p:cTn id="655" dur="1" fill="hold">
                                          <p:stCondLst>
                                            <p:cond delay="0"/>
                                          </p:stCondLst>
                                        </p:cTn>
                                        <p:tgtEl>
                                          <p:spTgt spid="295990"/>
                                        </p:tgtEl>
                                        <p:attrNameLst>
                                          <p:attrName>style.visibility</p:attrName>
                                        </p:attrNameLst>
                                      </p:cBhvr>
                                      <p:to>
                                        <p:strVal val="visible"/>
                                      </p:to>
                                    </p:set>
                                    <p:animEffect transition="in" filter="wipe(right)">
                                      <p:cBhvr>
                                        <p:cTn id="656" dur="500"/>
                                        <p:tgtEl>
                                          <p:spTgt spid="295990"/>
                                        </p:tgtEl>
                                      </p:cBhvr>
                                    </p:animEffect>
                                  </p:childTnLst>
                                </p:cTn>
                              </p:par>
                            </p:childTnLst>
                          </p:cTn>
                        </p:par>
                        <p:par>
                          <p:cTn id="657" fill="hold" nodeType="afterGroup">
                            <p:stCondLst>
                              <p:cond delay="1000"/>
                            </p:stCondLst>
                            <p:childTnLst>
                              <p:par>
                                <p:cTn id="658" presetID="12" presetClass="entr" presetSubtype="2" fill="hold" grpId="0" nodeType="afterEffect">
                                  <p:stCondLst>
                                    <p:cond delay="0"/>
                                  </p:stCondLst>
                                  <p:childTnLst>
                                    <p:set>
                                      <p:cBhvr>
                                        <p:cTn id="659" dur="1" fill="hold">
                                          <p:stCondLst>
                                            <p:cond delay="0"/>
                                          </p:stCondLst>
                                        </p:cTn>
                                        <p:tgtEl>
                                          <p:spTgt spid="295943"/>
                                        </p:tgtEl>
                                        <p:attrNameLst>
                                          <p:attrName>style.visibility</p:attrName>
                                        </p:attrNameLst>
                                      </p:cBhvr>
                                      <p:to>
                                        <p:strVal val="visible"/>
                                      </p:to>
                                    </p:set>
                                    <p:animEffect transition="in" filter="slide(fromRight)">
                                      <p:cBhvr>
                                        <p:cTn id="660" dur="500"/>
                                        <p:tgtEl>
                                          <p:spTgt spid="295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8" grpId="1"/>
      <p:bldP spid="295941" grpId="0" animBg="1"/>
      <p:bldP spid="295942" grpId="0" animBg="1"/>
      <p:bldP spid="295943" grpId="0" animBg="1"/>
      <p:bldP spid="295944" grpId="0" animBg="1"/>
      <p:bldP spid="295945" grpId="0" animBg="1"/>
      <p:bldP spid="295946" grpId="0" animBg="1"/>
      <p:bldP spid="295947" grpId="0" animBg="1"/>
      <p:bldP spid="295948" grpId="0" animBg="1"/>
      <p:bldP spid="295949" grpId="0"/>
      <p:bldP spid="295953" grpId="0" animBg="1"/>
      <p:bldP spid="295953" grpId="1" animBg="1"/>
      <p:bldP spid="295954" grpId="0" animBg="1"/>
      <p:bldP spid="295954" grpId="1" animBg="1"/>
      <p:bldP spid="295955" grpId="0" animBg="1"/>
      <p:bldP spid="295955" grpId="1" animBg="1"/>
      <p:bldP spid="295956" grpId="0" animBg="1"/>
      <p:bldP spid="295956" grpId="1" animBg="1"/>
      <p:bldP spid="295957" grpId="0" animBg="1"/>
      <p:bldP spid="295957" grpId="1" animBg="1"/>
      <p:bldP spid="295958" grpId="0" animBg="1"/>
      <p:bldP spid="295958" grpId="1" animBg="1"/>
      <p:bldP spid="295959" grpId="0" animBg="1"/>
      <p:bldP spid="295959" grpId="1" animBg="1"/>
      <p:bldP spid="295960" grpId="0" animBg="1"/>
      <p:bldP spid="295960" grpId="1" animBg="1"/>
      <p:bldP spid="295961" grpId="0"/>
      <p:bldP spid="295961" grpId="1"/>
      <p:bldP spid="295962" grpId="0"/>
      <p:bldP spid="295962" grpId="1"/>
      <p:bldP spid="295963" grpId="0" animBg="1"/>
      <p:bldP spid="295963" grpId="1" animBg="1"/>
      <p:bldP spid="295964" grpId="0" animBg="1"/>
      <p:bldP spid="295964" grpId="1" animBg="1"/>
      <p:bldP spid="295965" grpId="0"/>
      <p:bldP spid="295965" grpId="1"/>
      <p:bldP spid="295966" grpId="0"/>
      <p:bldP spid="295966" grpId="1"/>
      <p:bldP spid="295967" grpId="0" animBg="1"/>
      <p:bldP spid="295967" grpId="1" animBg="1"/>
      <p:bldP spid="295968" grpId="0" animBg="1"/>
      <p:bldP spid="295968" grpId="1" animBg="1"/>
      <p:bldP spid="295969" grpId="0" animBg="1"/>
      <p:bldP spid="295969" grpId="1" animBg="1"/>
      <p:bldP spid="295970" grpId="0" animBg="1"/>
      <p:bldP spid="295970" grpId="1" animBg="1"/>
      <p:bldP spid="295971" grpId="0" animBg="1"/>
      <p:bldP spid="295971" grpId="1" animBg="1"/>
      <p:bldP spid="295972" grpId="0" animBg="1"/>
      <p:bldP spid="295972" grpId="1" animBg="1"/>
      <p:bldP spid="295973" grpId="0" animBg="1"/>
      <p:bldP spid="295973" grpId="1" animBg="1"/>
      <p:bldP spid="295974" grpId="0" animBg="1"/>
      <p:bldP spid="295974" grpId="1" animBg="1"/>
      <p:bldP spid="295975" grpId="0"/>
      <p:bldP spid="295975" grpId="1"/>
      <p:bldP spid="295976" grpId="0"/>
      <p:bldP spid="295977" grpId="0" animBg="1"/>
      <p:bldP spid="295977" grpId="1" animBg="1"/>
      <p:bldP spid="295978" grpId="0"/>
      <p:bldP spid="295978" grpId="1"/>
      <p:bldP spid="295979" grpId="0"/>
      <p:bldP spid="295979" grpId="1"/>
      <p:bldP spid="295980" grpId="0" animBg="1"/>
      <p:bldP spid="295980" grpId="1" animBg="1"/>
      <p:bldP spid="295981" grpId="0" animBg="1"/>
      <p:bldP spid="295981" grpId="1" animBg="1"/>
      <p:bldP spid="295982" grpId="0"/>
      <p:bldP spid="295982" grpId="1"/>
      <p:bldP spid="295983" grpId="0"/>
      <p:bldP spid="295983" grpId="1"/>
      <p:bldP spid="295984" grpId="0" animBg="1"/>
      <p:bldP spid="295984" grpId="1" animBg="1"/>
      <p:bldP spid="295985" grpId="0"/>
      <p:bldP spid="295985" grpId="1"/>
      <p:bldP spid="295986" grpId="0" animBg="1"/>
      <p:bldP spid="295986" grpId="1" animBg="1"/>
      <p:bldP spid="295987" grpId="0" animBg="1"/>
      <p:bldP spid="295987" grpId="1" animBg="1"/>
      <p:bldP spid="295988" grpId="0"/>
      <p:bldP spid="295988" grpId="1"/>
      <p:bldP spid="295989" grpId="0"/>
      <p:bldP spid="295989" grpId="1"/>
      <p:bldP spid="295990" grpId="0" animBg="1"/>
      <p:bldP spid="295991" grpId="0" animBg="1"/>
      <p:bldP spid="295991" grpId="1" animBg="1"/>
      <p:bldP spid="295992" grpId="0" animBg="1"/>
      <p:bldP spid="295992" grpId="1" animBg="1"/>
      <p:bldP spid="295993" grpId="0" animBg="1"/>
      <p:bldP spid="295993" grpId="1" animBg="1"/>
      <p:bldP spid="295994" grpId="0" animBg="1"/>
      <p:bldP spid="295994" grpId="1" animBg="1"/>
      <p:bldP spid="295995" grpId="0"/>
      <p:bldP spid="295995" grpId="1"/>
      <p:bldP spid="295996" grpId="0"/>
      <p:bldP spid="295998" grpId="0"/>
      <p:bldP spid="295998" grpId="1"/>
      <p:bldP spid="295998" grpId="2"/>
      <p:bldP spid="295999" grpId="0" animBg="1"/>
      <p:bldP spid="295999" grpId="1" animBg="1"/>
      <p:bldP spid="296000" grpId="0"/>
      <p:bldP spid="296000" grpId="1"/>
      <p:bldP spid="296001" grpId="0" build="allAtOnce"/>
      <p:bldP spid="296002" grpId="0" animBg="1"/>
      <p:bldP spid="296002" grpId="1" animBg="1"/>
      <p:bldP spid="296003" grpId="0" animBg="1"/>
      <p:bldP spid="296003" grpId="1" animBg="1"/>
      <p:bldP spid="296004" grpId="0" animBg="1"/>
      <p:bldP spid="296004" grpId="1" animBg="1"/>
      <p:bldP spid="296005" grpId="0" animBg="1"/>
      <p:bldP spid="296014" grpId="0" animBg="1"/>
      <p:bldP spid="296014" grpId="1" animBg="1"/>
      <p:bldP spid="296014" grpId="2" animBg="1"/>
      <p:bldP spid="296014" grpId="3" animBg="1"/>
      <p:bldP spid="296014" grpId="4" animBg="1"/>
      <p:bldP spid="296014" grpId="5" animBg="1"/>
      <p:bldP spid="296015" grpId="0" animBg="1"/>
      <p:bldP spid="296015" grpId="1" animBg="1"/>
      <p:bldP spid="296015" grpId="2" animBg="1"/>
      <p:bldP spid="296016" grpId="0" animBg="1"/>
      <p:bldP spid="296016" grpId="1" animBg="1"/>
      <p:bldP spid="296016" grpId="2" animBg="1"/>
      <p:bldP spid="296016" grpId="3" animBg="1"/>
      <p:bldP spid="296017" grpId="0" animBg="1"/>
      <p:bldP spid="296017" grpId="1" animBg="1"/>
      <p:bldP spid="296017" grpId="2" animBg="1"/>
      <p:bldP spid="296017" grpId="3" animBg="1"/>
      <p:bldP spid="296018" grpId="0" animBg="1"/>
      <p:bldP spid="296018" grpId="1" animBg="1"/>
      <p:bldP spid="296018" grpId="2" animBg="1"/>
      <p:bldP spid="296018" grpId="3" animBg="1"/>
      <p:bldP spid="296021" grpId="0" animBg="1"/>
      <p:bldP spid="296021" grpId="1" animBg="1"/>
      <p:bldP spid="296021" grpId="2" animBg="1"/>
      <p:bldP spid="296021" grpId="3" animBg="1"/>
      <p:bldP spid="296022" grpId="0" animBg="1"/>
      <p:bldP spid="296022" grpId="1" animBg="1"/>
      <p:bldP spid="296022" grpId="2" animBg="1"/>
      <p:bldP spid="296022" grpId="3" animBg="1"/>
      <p:bldP spid="296023" grpId="0" animBg="1"/>
      <p:bldP spid="296023" grpId="1" animBg="1"/>
      <p:bldP spid="296023" grpId="2" animBg="1"/>
      <p:bldP spid="296023" grpId="3" animBg="1"/>
      <p:bldP spid="296024" grpId="0"/>
      <p:bldP spid="296024" grpId="1"/>
      <p:bldP spid="296025" grpId="0" animBg="1"/>
      <p:bldP spid="2960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92162"/>
          </a:xfrm>
        </p:spPr>
        <p:txBody>
          <a:bodyPr/>
          <a:lstStyle/>
          <a:p>
            <a:r>
              <a:rPr lang="en-US" altLang="en-US" sz="3600" b="1" u="sng" dirty="0"/>
              <a:t>Holiday lock out function.</a:t>
            </a:r>
          </a:p>
        </p:txBody>
      </p:sp>
      <p:sp>
        <p:nvSpPr>
          <p:cNvPr id="48131" name="Rectangle 3"/>
          <p:cNvSpPr>
            <a:spLocks noGrp="1" noChangeArrowheads="1"/>
          </p:cNvSpPr>
          <p:nvPr>
            <p:ph type="body" idx="1"/>
          </p:nvPr>
        </p:nvSpPr>
        <p:spPr>
          <a:xfrm>
            <a:off x="457200" y="1143000"/>
            <a:ext cx="8229600" cy="4983163"/>
          </a:xfrm>
        </p:spPr>
        <p:txBody>
          <a:bodyPr/>
          <a:lstStyle/>
          <a:p>
            <a:pPr>
              <a:lnSpc>
                <a:spcPct val="80000"/>
              </a:lnSpc>
            </a:pPr>
            <a:r>
              <a:rPr lang="en-US" altLang="en-US" sz="2000" dirty="0"/>
              <a:t>With the gate in the close position.</a:t>
            </a:r>
          </a:p>
          <a:p>
            <a:pPr>
              <a:lnSpc>
                <a:spcPct val="80000"/>
              </a:lnSpc>
            </a:pPr>
            <a:r>
              <a:rPr lang="en-US" altLang="en-US" sz="2000" dirty="0"/>
              <a:t>Press and hold the </a:t>
            </a:r>
            <a:r>
              <a:rPr lang="en-US" altLang="en-US" sz="2000" dirty="0">
                <a:solidFill>
                  <a:srgbClr val="FF3300"/>
                </a:solidFill>
              </a:rPr>
              <a:t>pedestrian</a:t>
            </a:r>
            <a:r>
              <a:rPr lang="en-US" altLang="en-US" sz="2000" dirty="0"/>
              <a:t> trigger transmitter button or </a:t>
            </a:r>
            <a:r>
              <a:rPr lang="en-US" altLang="en-US" sz="2000" dirty="0">
                <a:solidFill>
                  <a:srgbClr val="FF3300"/>
                </a:solidFill>
              </a:rPr>
              <a:t>PT &amp; CMN</a:t>
            </a:r>
            <a:r>
              <a:rPr lang="en-US" altLang="en-US" sz="2000" dirty="0"/>
              <a:t> connection on the PCB for approximately 13 seconds until the PCB gives a acknowledgement of 1 long 3 second beep.</a:t>
            </a:r>
          </a:p>
          <a:p>
            <a:pPr>
              <a:lnSpc>
                <a:spcPct val="80000"/>
              </a:lnSpc>
            </a:pPr>
            <a:r>
              <a:rPr lang="en-US" altLang="en-US" sz="2000" dirty="0"/>
              <a:t>If a normal trigger is now received, the board will give 4 quick 100ms beeps to indicate PCB is in holiday lock-out.</a:t>
            </a:r>
          </a:p>
          <a:p>
            <a:pPr>
              <a:lnSpc>
                <a:spcPct val="80000"/>
              </a:lnSpc>
            </a:pPr>
            <a:r>
              <a:rPr lang="en-US" altLang="en-US" sz="2000" dirty="0"/>
              <a:t>To remove holiday lock out, repeat step 2 above. The board will  give 5 x 1 second beeps to acknowledge, lock out cleared from PCB.</a:t>
            </a:r>
          </a:p>
          <a:p>
            <a:pPr>
              <a:lnSpc>
                <a:spcPct val="80000"/>
              </a:lnSpc>
            </a:pPr>
            <a:r>
              <a:rPr lang="en-US" altLang="en-US" sz="2000" dirty="0"/>
              <a:t>This function is not applicable if condominium mode (dipswitch number 4) has been selected.</a:t>
            </a:r>
          </a:p>
          <a:p>
            <a:pPr>
              <a:lnSpc>
                <a:spcPct val="80000"/>
              </a:lnSpc>
            </a:pPr>
            <a:r>
              <a:rPr lang="en-US" altLang="zh-CN" sz="2000" dirty="0" smtClean="0">
                <a:ea typeface="宋体" charset="-122"/>
              </a:rPr>
              <a:t>This </a:t>
            </a:r>
            <a:r>
              <a:rPr lang="en-US" altLang="zh-CN" sz="2000" dirty="0">
                <a:ea typeface="宋体" charset="-122"/>
              </a:rPr>
              <a:t>function must be programmed to enable the function.</a:t>
            </a:r>
          </a:p>
          <a:p>
            <a:pPr>
              <a:lnSpc>
                <a:spcPct val="80000"/>
              </a:lnSpc>
            </a:pPr>
            <a:r>
              <a:rPr lang="en-US" altLang="zh-CN" sz="2000" dirty="0">
                <a:ea typeface="宋体" charset="-122"/>
              </a:rPr>
              <a:t>To program holiday lock out, follow the alarm function procedure but utilizing dipswitch 1, 5&amp;6. </a:t>
            </a:r>
            <a:endParaRPr lang="en-US"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advTm="80000"/>
    </mc:Choice>
    <mc:Fallback>
      <p:transition spd="slow" advTm="8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868362"/>
          </a:xfrm>
        </p:spPr>
        <p:txBody>
          <a:bodyPr/>
          <a:lstStyle/>
          <a:p>
            <a:r>
              <a:rPr lang="en-US" altLang="en-US" sz="3600" b="1" u="sng" dirty="0"/>
              <a:t>Condominium function.</a:t>
            </a:r>
          </a:p>
        </p:txBody>
      </p:sp>
      <p:sp>
        <p:nvSpPr>
          <p:cNvPr id="49155" name="Rectangle 3"/>
          <p:cNvSpPr>
            <a:spLocks noGrp="1" noChangeArrowheads="1"/>
          </p:cNvSpPr>
          <p:nvPr>
            <p:ph type="body" idx="1"/>
          </p:nvPr>
        </p:nvSpPr>
        <p:spPr>
          <a:xfrm>
            <a:off x="457200" y="1219200"/>
            <a:ext cx="8229600" cy="4906963"/>
          </a:xfrm>
        </p:spPr>
        <p:txBody>
          <a:bodyPr/>
          <a:lstStyle/>
          <a:p>
            <a:r>
              <a:rPr lang="en-US" altLang="en-US" sz="2000" u="sng" dirty="0"/>
              <a:t>This function is mainly for multiple users.</a:t>
            </a:r>
            <a:r>
              <a:rPr lang="en-US" altLang="en-US" sz="2000" dirty="0"/>
              <a:t> (Complexes)</a:t>
            </a:r>
            <a:endParaRPr lang="en-US" altLang="en-US" sz="2000" u="sng" dirty="0"/>
          </a:p>
          <a:p>
            <a:r>
              <a:rPr lang="en-US" altLang="en-US" sz="2000" dirty="0"/>
              <a:t>Switch dipswitch number 4 ON </a:t>
            </a:r>
          </a:p>
          <a:p>
            <a:pPr>
              <a:buFontTx/>
              <a:buNone/>
            </a:pPr>
            <a:endParaRPr lang="en-US" altLang="en-US" sz="2000" dirty="0"/>
          </a:p>
          <a:p>
            <a:endParaRPr lang="en-US" altLang="en-US" sz="2000" dirty="0"/>
          </a:p>
          <a:p>
            <a:r>
              <a:rPr lang="en-US" altLang="en-US" sz="2000" dirty="0"/>
              <a:t>With this function selected, the board will not respond to any trigger while the gate is opening or in the open position.</a:t>
            </a:r>
          </a:p>
          <a:p>
            <a:r>
              <a:rPr lang="en-US" altLang="en-US" sz="2000" dirty="0"/>
              <a:t>If the gate is closing, it will </a:t>
            </a:r>
            <a:r>
              <a:rPr lang="en-US" altLang="en-US" sz="2000" dirty="0" smtClean="0"/>
              <a:t>accept </a:t>
            </a:r>
            <a:r>
              <a:rPr lang="en-US" altLang="en-US" sz="2000" dirty="0"/>
              <a:t>the first trigger, stop and open.</a:t>
            </a:r>
          </a:p>
          <a:p>
            <a:r>
              <a:rPr lang="en-US" altLang="en-US" sz="2000" dirty="0"/>
              <a:t>The auto close is </a:t>
            </a:r>
            <a:r>
              <a:rPr lang="en-US" altLang="en-US" sz="2000" b="1" u="sng" dirty="0">
                <a:solidFill>
                  <a:srgbClr val="FF3300"/>
                </a:solidFill>
              </a:rPr>
              <a:t>automatically activated</a:t>
            </a:r>
            <a:r>
              <a:rPr lang="en-US" altLang="en-US" sz="2000" dirty="0"/>
              <a:t> by this function, even if dipswitch number 3 is </a:t>
            </a:r>
            <a:r>
              <a:rPr lang="en-US" altLang="en-US" sz="2000" b="1" u="sng" dirty="0">
                <a:solidFill>
                  <a:srgbClr val="FF3300"/>
                </a:solidFill>
              </a:rPr>
              <a:t>not</a:t>
            </a:r>
            <a:r>
              <a:rPr lang="en-US" altLang="en-US" sz="2000" dirty="0"/>
              <a:t> selected.</a:t>
            </a:r>
          </a:p>
          <a:p>
            <a:r>
              <a:rPr lang="en-US" altLang="en-US" sz="2000" dirty="0"/>
              <a:t>Auto close can only</a:t>
            </a:r>
            <a:r>
              <a:rPr lang="en-US" altLang="en-US" sz="2000" dirty="0">
                <a:solidFill>
                  <a:srgbClr val="FF3300"/>
                </a:solidFill>
              </a:rPr>
              <a:t> </a:t>
            </a:r>
            <a:r>
              <a:rPr lang="en-US" altLang="en-US" sz="2000" dirty="0"/>
              <a:t>be overridden by giving the PCB a continuous trigger via transmitter or timer connected to IT &amp; CMN. </a:t>
            </a:r>
          </a:p>
          <a:p>
            <a:r>
              <a:rPr lang="en-US" altLang="en-US" sz="2000" dirty="0"/>
              <a:t>The gate will automatically close as soon as the continuous trigger is released.  </a:t>
            </a:r>
          </a:p>
          <a:p>
            <a:r>
              <a:rPr lang="en-US" altLang="en-US" sz="2000" dirty="0"/>
              <a:t>Beams </a:t>
            </a:r>
            <a:r>
              <a:rPr lang="en-US" altLang="en-US" sz="2000" b="1" u="sng" dirty="0">
                <a:solidFill>
                  <a:srgbClr val="FF3300"/>
                </a:solidFill>
              </a:rPr>
              <a:t>must be fitted</a:t>
            </a:r>
            <a:r>
              <a:rPr lang="en-US" altLang="en-US" sz="2000" dirty="0"/>
              <a:t> with this function selected.</a:t>
            </a:r>
          </a:p>
          <a:p>
            <a:pPr>
              <a:buFontTx/>
              <a:buNone/>
            </a:pPr>
            <a:endParaRPr lang="en-US" altLang="en-US" sz="2000" dirty="0"/>
          </a:p>
          <a:p>
            <a:pPr>
              <a:buFontTx/>
              <a:buNone/>
            </a:pPr>
            <a:endParaRPr lang="en-US" altLang="en-US" sz="2000" dirty="0"/>
          </a:p>
          <a:p>
            <a:pPr>
              <a:buFontTx/>
              <a:buNone/>
            </a:pPr>
            <a:endParaRPr lang="en-US" altLang="en-US" sz="2000" dirty="0"/>
          </a:p>
          <a:p>
            <a:endParaRPr lang="en-US" altLang="en-US" sz="2000" dirty="0"/>
          </a:p>
        </p:txBody>
      </p:sp>
      <p:pic>
        <p:nvPicPr>
          <p:cNvPr id="4915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981200"/>
            <a:ext cx="2295525" cy="43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157" name="Line 5"/>
          <p:cNvSpPr>
            <a:spLocks noChangeShapeType="1"/>
          </p:cNvSpPr>
          <p:nvPr/>
        </p:nvSpPr>
        <p:spPr bwMode="auto">
          <a:xfrm flipH="1">
            <a:off x="3810000" y="1905000"/>
            <a:ext cx="0" cy="2286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4916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981200"/>
            <a:ext cx="533400" cy="33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161" name="Line 9"/>
          <p:cNvSpPr>
            <a:spLocks noChangeShapeType="1"/>
          </p:cNvSpPr>
          <p:nvPr/>
        </p:nvSpPr>
        <p:spPr bwMode="auto">
          <a:xfrm>
            <a:off x="3810000" y="2133600"/>
            <a:ext cx="9906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49162" name="Line 10"/>
          <p:cNvSpPr>
            <a:spLocks noChangeShapeType="1"/>
          </p:cNvSpPr>
          <p:nvPr/>
        </p:nvSpPr>
        <p:spPr bwMode="auto">
          <a:xfrm>
            <a:off x="4953000" y="2133600"/>
            <a:ext cx="3048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78000"/>
    </mc:Choice>
    <mc:Fallback>
      <p:transition spd="slow" advTm="78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9162"/>
                                        </p:tgtEl>
                                        <p:attrNameLst>
                                          <p:attrName>style.visibility</p:attrName>
                                        </p:attrNameLst>
                                      </p:cBhvr>
                                      <p:to>
                                        <p:strVal val="visible"/>
                                      </p:to>
                                    </p:set>
                                    <p:anim calcmode="lin" valueType="num">
                                      <p:cBhvr>
                                        <p:cTn id="21" dur="500" fill="hold"/>
                                        <p:tgtEl>
                                          <p:spTgt spid="49162"/>
                                        </p:tgtEl>
                                        <p:attrNameLst>
                                          <p:attrName>ppt_x</p:attrName>
                                        </p:attrNameLst>
                                      </p:cBhvr>
                                      <p:tavLst>
                                        <p:tav tm="0">
                                          <p:val>
                                            <p:strVal val="#ppt_x-.2"/>
                                          </p:val>
                                        </p:tav>
                                        <p:tav tm="100000">
                                          <p:val>
                                            <p:strVal val="#ppt_x"/>
                                          </p:val>
                                        </p:tav>
                                      </p:tavLst>
                                    </p:anim>
                                    <p:anim calcmode="lin" valueType="num">
                                      <p:cBhvr>
                                        <p:cTn id="22" dur="500" fill="hold"/>
                                        <p:tgtEl>
                                          <p:spTgt spid="49162"/>
                                        </p:tgtEl>
                                        <p:attrNameLst>
                                          <p:attrName>ppt_y</p:attrName>
                                        </p:attrNameLst>
                                      </p:cBhvr>
                                      <p:tavLst>
                                        <p:tav tm="0">
                                          <p:val>
                                            <p:strVal val="#ppt_y"/>
                                          </p:val>
                                        </p:tav>
                                        <p:tav tm="100000">
                                          <p:val>
                                            <p:strVal val="#ppt_y"/>
                                          </p:val>
                                        </p:tav>
                                      </p:tavLst>
                                    </p:anim>
                                    <p:animEffect transition="in" filter="wipe(right)" prLst="gradientSize: 0.1">
                                      <p:cBhvr>
                                        <p:cTn id="23" dur="500"/>
                                        <p:tgtEl>
                                          <p:spTgt spid="49162"/>
                                        </p:tgtEl>
                                      </p:cBhvr>
                                    </p:animEffect>
                                  </p:childTnLst>
                                </p:cTn>
                              </p:par>
                              <p:par>
                                <p:cTn id="24" presetID="29" presetClass="entr" presetSubtype="0" fill="hold" nodeType="withEffect">
                                  <p:stCondLst>
                                    <p:cond delay="0"/>
                                  </p:stCondLst>
                                  <p:childTnLst>
                                    <p:set>
                                      <p:cBhvr>
                                        <p:cTn id="25" dur="1" fill="hold">
                                          <p:stCondLst>
                                            <p:cond delay="0"/>
                                          </p:stCondLst>
                                        </p:cTn>
                                        <p:tgtEl>
                                          <p:spTgt spid="49160"/>
                                        </p:tgtEl>
                                        <p:attrNameLst>
                                          <p:attrName>style.visibility</p:attrName>
                                        </p:attrNameLst>
                                      </p:cBhvr>
                                      <p:to>
                                        <p:strVal val="visible"/>
                                      </p:to>
                                    </p:set>
                                    <p:anim calcmode="lin" valueType="num">
                                      <p:cBhvr>
                                        <p:cTn id="26" dur="500" fill="hold"/>
                                        <p:tgtEl>
                                          <p:spTgt spid="49160"/>
                                        </p:tgtEl>
                                        <p:attrNameLst>
                                          <p:attrName>ppt_x</p:attrName>
                                        </p:attrNameLst>
                                      </p:cBhvr>
                                      <p:tavLst>
                                        <p:tav tm="0">
                                          <p:val>
                                            <p:strVal val="#ppt_x-.2"/>
                                          </p:val>
                                        </p:tav>
                                        <p:tav tm="100000">
                                          <p:val>
                                            <p:strVal val="#ppt_x"/>
                                          </p:val>
                                        </p:tav>
                                      </p:tavLst>
                                    </p:anim>
                                    <p:anim calcmode="lin" valueType="num">
                                      <p:cBhvr>
                                        <p:cTn id="27" dur="500" fill="hold"/>
                                        <p:tgtEl>
                                          <p:spTgt spid="49160"/>
                                        </p:tgtEl>
                                        <p:attrNameLst>
                                          <p:attrName>ppt_y</p:attrName>
                                        </p:attrNameLst>
                                      </p:cBhvr>
                                      <p:tavLst>
                                        <p:tav tm="0">
                                          <p:val>
                                            <p:strVal val="#ppt_y"/>
                                          </p:val>
                                        </p:tav>
                                        <p:tav tm="100000">
                                          <p:val>
                                            <p:strVal val="#ppt_y"/>
                                          </p:val>
                                        </p:tav>
                                      </p:tavLst>
                                    </p:anim>
                                    <p:animEffect transition="in" filter="wipe(right)" prLst="gradientSize: 0.1">
                                      <p:cBhvr>
                                        <p:cTn id="28" dur="500"/>
                                        <p:tgtEl>
                                          <p:spTgt spid="491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1" grpId="0" animBg="1"/>
      <p:bldP spid="491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92162"/>
          </a:xfrm>
        </p:spPr>
        <p:txBody>
          <a:bodyPr/>
          <a:lstStyle/>
          <a:p>
            <a:r>
              <a:rPr lang="en-US" altLang="en-US" sz="3600" b="1" u="sng" dirty="0"/>
              <a:t>PIRAC function. </a:t>
            </a:r>
          </a:p>
        </p:txBody>
      </p:sp>
      <p:sp>
        <p:nvSpPr>
          <p:cNvPr id="50179" name="Rectangle 3"/>
          <p:cNvSpPr>
            <a:spLocks noGrp="1" noChangeArrowheads="1"/>
          </p:cNvSpPr>
          <p:nvPr>
            <p:ph type="body" idx="1"/>
          </p:nvPr>
        </p:nvSpPr>
        <p:spPr>
          <a:xfrm>
            <a:off x="457200" y="1143000"/>
            <a:ext cx="8229600" cy="5334000"/>
          </a:xfrm>
        </p:spPr>
        <p:txBody>
          <a:bodyPr/>
          <a:lstStyle/>
          <a:p>
            <a:pPr>
              <a:lnSpc>
                <a:spcPct val="80000"/>
              </a:lnSpc>
            </a:pPr>
            <a:r>
              <a:rPr lang="en-US" altLang="en-US" sz="2000" u="sng" dirty="0"/>
              <a:t>PIRAC = Passive Infra Red Access Control.</a:t>
            </a:r>
          </a:p>
          <a:p>
            <a:pPr>
              <a:lnSpc>
                <a:spcPct val="80000"/>
              </a:lnSpc>
            </a:pPr>
            <a:r>
              <a:rPr lang="en-US" altLang="en-US" sz="2000" dirty="0"/>
              <a:t>Switch dipswitch number 5 ON</a:t>
            </a:r>
          </a:p>
          <a:p>
            <a:pPr>
              <a:lnSpc>
                <a:spcPct val="80000"/>
              </a:lnSpc>
            </a:pPr>
            <a:endParaRPr lang="en-US" altLang="en-US" sz="2000" dirty="0"/>
          </a:p>
          <a:p>
            <a:pPr>
              <a:lnSpc>
                <a:spcPct val="80000"/>
              </a:lnSpc>
            </a:pPr>
            <a:endParaRPr lang="en-US" altLang="en-US" sz="2000" dirty="0"/>
          </a:p>
          <a:p>
            <a:pPr>
              <a:lnSpc>
                <a:spcPct val="80000"/>
              </a:lnSpc>
            </a:pPr>
            <a:r>
              <a:rPr lang="en-US" altLang="en-US" sz="2000" dirty="0"/>
              <a:t>This function works in conjunction with installed IR beams.</a:t>
            </a:r>
          </a:p>
          <a:p>
            <a:pPr>
              <a:lnSpc>
                <a:spcPct val="80000"/>
              </a:lnSpc>
            </a:pPr>
            <a:r>
              <a:rPr lang="en-US" altLang="en-US" sz="2000" dirty="0"/>
              <a:t>When the gate is opening and the beam is activated, the gate will continue to open but will stop and close immediately when the beam is cleared. (Reason – Truck and trailer).</a:t>
            </a:r>
          </a:p>
          <a:p>
            <a:pPr>
              <a:lnSpc>
                <a:spcPct val="80000"/>
              </a:lnSpc>
            </a:pPr>
            <a:r>
              <a:rPr lang="en-US" altLang="en-US" sz="2000" dirty="0"/>
              <a:t>W</a:t>
            </a:r>
            <a:r>
              <a:rPr lang="en-US" altLang="en-US" sz="2000" dirty="0" smtClean="0"/>
              <a:t>hen </a:t>
            </a:r>
            <a:r>
              <a:rPr lang="en-US" altLang="en-US" sz="2000" dirty="0"/>
              <a:t>the gate is opening and the IR beam is activated, the gate will stop immediately and close immediately when the IR beam is clear.</a:t>
            </a:r>
          </a:p>
          <a:p>
            <a:pPr>
              <a:lnSpc>
                <a:spcPct val="80000"/>
              </a:lnSpc>
            </a:pPr>
            <a:r>
              <a:rPr lang="en-US" altLang="en-US" sz="2000" dirty="0"/>
              <a:t>Be aware of this factor should a trailer be in tow!!</a:t>
            </a:r>
          </a:p>
          <a:p>
            <a:pPr>
              <a:lnSpc>
                <a:spcPct val="80000"/>
              </a:lnSpc>
            </a:pPr>
            <a:r>
              <a:rPr lang="en-US" altLang="zh-CN" sz="2000" dirty="0">
                <a:ea typeface="宋体" charset="-122"/>
              </a:rPr>
              <a:t>This will happen even if </a:t>
            </a:r>
            <a:r>
              <a:rPr lang="en-US" altLang="zh-CN" sz="2000" u="sng" dirty="0">
                <a:solidFill>
                  <a:srgbClr val="FF3300"/>
                </a:solidFill>
                <a:ea typeface="宋体" charset="-122"/>
              </a:rPr>
              <a:t>auto close has not</a:t>
            </a:r>
            <a:r>
              <a:rPr lang="en-US" altLang="zh-CN" sz="2000" dirty="0">
                <a:ea typeface="宋体" charset="-122"/>
              </a:rPr>
              <a:t> been selected. </a:t>
            </a:r>
            <a:endParaRPr lang="en-US" altLang="en-US" sz="2000" dirty="0"/>
          </a:p>
          <a:p>
            <a:pPr>
              <a:lnSpc>
                <a:spcPct val="80000"/>
              </a:lnSpc>
            </a:pPr>
            <a:r>
              <a:rPr lang="en-US" altLang="en-US" sz="2000" dirty="0"/>
              <a:t>When the gate is closing and the IR beam is activated, the gate will stop and open immediately.</a:t>
            </a:r>
          </a:p>
          <a:p>
            <a:pPr>
              <a:lnSpc>
                <a:spcPct val="80000"/>
              </a:lnSpc>
            </a:pPr>
            <a:r>
              <a:rPr lang="en-US" altLang="en-US" sz="2000" dirty="0"/>
              <a:t>The auto close is </a:t>
            </a:r>
            <a:r>
              <a:rPr lang="en-US" altLang="en-US" sz="2000" b="1" u="sng" dirty="0">
                <a:solidFill>
                  <a:srgbClr val="FF3300"/>
                </a:solidFill>
              </a:rPr>
              <a:t>automatically activated</a:t>
            </a:r>
            <a:r>
              <a:rPr lang="en-US" altLang="en-US" sz="2000" dirty="0"/>
              <a:t> by this function, even if dipswitch number 3 is </a:t>
            </a:r>
            <a:r>
              <a:rPr lang="en-US" altLang="en-US" sz="2000" b="1" u="sng" dirty="0">
                <a:solidFill>
                  <a:srgbClr val="FF3300"/>
                </a:solidFill>
              </a:rPr>
              <a:t>not</a:t>
            </a:r>
            <a:r>
              <a:rPr lang="en-US" altLang="en-US" sz="2000" dirty="0"/>
              <a:t> selected.</a:t>
            </a:r>
          </a:p>
        </p:txBody>
      </p:sp>
      <p:pic>
        <p:nvPicPr>
          <p:cNvPr id="5018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905000"/>
            <a:ext cx="22098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181" name="Line 5"/>
          <p:cNvSpPr>
            <a:spLocks noChangeShapeType="1"/>
          </p:cNvSpPr>
          <p:nvPr/>
        </p:nvSpPr>
        <p:spPr bwMode="auto">
          <a:xfrm flipH="1">
            <a:off x="3810000" y="1905000"/>
            <a:ext cx="0" cy="152400"/>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5018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981200"/>
            <a:ext cx="561975"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184" name="Line 8"/>
          <p:cNvSpPr>
            <a:spLocks noChangeShapeType="1"/>
          </p:cNvSpPr>
          <p:nvPr/>
        </p:nvSpPr>
        <p:spPr bwMode="auto">
          <a:xfrm>
            <a:off x="3810000" y="2057400"/>
            <a:ext cx="8382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0185" name="Line 9"/>
          <p:cNvSpPr>
            <a:spLocks noChangeShapeType="1"/>
          </p:cNvSpPr>
          <p:nvPr/>
        </p:nvSpPr>
        <p:spPr bwMode="auto">
          <a:xfrm>
            <a:off x="5105400" y="2057400"/>
            <a:ext cx="2286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72000"/>
    </mc:Choice>
    <mc:Fallback>
      <p:transition spd="slow" advTm="72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lide(fromBottom)">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slide(fromBottom)">
                                      <p:cBhvr>
                                        <p:cTn id="12" dur="500"/>
                                        <p:tgtEl>
                                          <p:spTgt spid="5017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0180"/>
                                        </p:tgtEl>
                                        <p:attrNameLst>
                                          <p:attrName>style.visibility</p:attrName>
                                        </p:attrNameLst>
                                      </p:cBhvr>
                                      <p:to>
                                        <p:strVal val="visible"/>
                                      </p:to>
                                    </p:set>
                                    <p:animEffect transition="in" filter="slide(fromBottom)">
                                      <p:cBhvr>
                                        <p:cTn id="15" dur="500"/>
                                        <p:tgtEl>
                                          <p:spTgt spid="5018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0184"/>
                                        </p:tgtEl>
                                        <p:attrNameLst>
                                          <p:attrName>style.visibility</p:attrName>
                                        </p:attrNameLst>
                                      </p:cBhvr>
                                      <p:to>
                                        <p:strVal val="visible"/>
                                      </p:to>
                                    </p:set>
                                    <p:animEffect transition="in" filter="slide(fromBottom)">
                                      <p:cBhvr>
                                        <p:cTn id="18" dur="500"/>
                                        <p:tgtEl>
                                          <p:spTgt spid="5018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0181"/>
                                        </p:tgtEl>
                                        <p:attrNameLst>
                                          <p:attrName>style.visibility</p:attrName>
                                        </p:attrNameLst>
                                      </p:cBhvr>
                                      <p:to>
                                        <p:strVal val="visible"/>
                                      </p:to>
                                    </p:set>
                                    <p:animEffect transition="in" filter="slide(fromBottom)">
                                      <p:cBhvr>
                                        <p:cTn id="21" dur="500"/>
                                        <p:tgtEl>
                                          <p:spTgt spid="501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50183"/>
                                        </p:tgtEl>
                                        <p:attrNameLst>
                                          <p:attrName>style.visibility</p:attrName>
                                        </p:attrNameLst>
                                      </p:cBhvr>
                                      <p:to>
                                        <p:strVal val="visible"/>
                                      </p:to>
                                    </p:set>
                                    <p:anim calcmode="lin" valueType="num">
                                      <p:cBhvr>
                                        <p:cTn id="26" dur="500" fill="hold"/>
                                        <p:tgtEl>
                                          <p:spTgt spid="50183"/>
                                        </p:tgtEl>
                                        <p:attrNameLst>
                                          <p:attrName>ppt_x</p:attrName>
                                        </p:attrNameLst>
                                      </p:cBhvr>
                                      <p:tavLst>
                                        <p:tav tm="0">
                                          <p:val>
                                            <p:strVal val="#ppt_x-.2"/>
                                          </p:val>
                                        </p:tav>
                                        <p:tav tm="100000">
                                          <p:val>
                                            <p:strVal val="#ppt_x"/>
                                          </p:val>
                                        </p:tav>
                                      </p:tavLst>
                                    </p:anim>
                                    <p:anim calcmode="lin" valueType="num">
                                      <p:cBhvr>
                                        <p:cTn id="27" dur="500" fill="hold"/>
                                        <p:tgtEl>
                                          <p:spTgt spid="50183"/>
                                        </p:tgtEl>
                                        <p:attrNameLst>
                                          <p:attrName>ppt_y</p:attrName>
                                        </p:attrNameLst>
                                      </p:cBhvr>
                                      <p:tavLst>
                                        <p:tav tm="0">
                                          <p:val>
                                            <p:strVal val="#ppt_y"/>
                                          </p:val>
                                        </p:tav>
                                        <p:tav tm="100000">
                                          <p:val>
                                            <p:strVal val="#ppt_y"/>
                                          </p:val>
                                        </p:tav>
                                      </p:tavLst>
                                    </p:anim>
                                    <p:animEffect transition="in" filter="wipe(right)" prLst="gradientSize: 0.1">
                                      <p:cBhvr>
                                        <p:cTn id="28" dur="500"/>
                                        <p:tgtEl>
                                          <p:spTgt spid="5018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50185"/>
                                        </p:tgtEl>
                                        <p:attrNameLst>
                                          <p:attrName>style.visibility</p:attrName>
                                        </p:attrNameLst>
                                      </p:cBhvr>
                                      <p:to>
                                        <p:strVal val="visible"/>
                                      </p:to>
                                    </p:set>
                                    <p:anim calcmode="lin" valueType="num">
                                      <p:cBhvr>
                                        <p:cTn id="31" dur="500" fill="hold"/>
                                        <p:tgtEl>
                                          <p:spTgt spid="50185"/>
                                        </p:tgtEl>
                                        <p:attrNameLst>
                                          <p:attrName>ppt_x</p:attrName>
                                        </p:attrNameLst>
                                      </p:cBhvr>
                                      <p:tavLst>
                                        <p:tav tm="0">
                                          <p:val>
                                            <p:strVal val="#ppt_x-.2"/>
                                          </p:val>
                                        </p:tav>
                                        <p:tav tm="100000">
                                          <p:val>
                                            <p:strVal val="#ppt_x"/>
                                          </p:val>
                                        </p:tav>
                                      </p:tavLst>
                                    </p:anim>
                                    <p:anim calcmode="lin" valueType="num">
                                      <p:cBhvr>
                                        <p:cTn id="32" dur="500" fill="hold"/>
                                        <p:tgtEl>
                                          <p:spTgt spid="50185"/>
                                        </p:tgtEl>
                                        <p:attrNameLst>
                                          <p:attrName>ppt_y</p:attrName>
                                        </p:attrNameLst>
                                      </p:cBhvr>
                                      <p:tavLst>
                                        <p:tav tm="0">
                                          <p:val>
                                            <p:strVal val="#ppt_y"/>
                                          </p:val>
                                        </p:tav>
                                        <p:tav tm="100000">
                                          <p:val>
                                            <p:strVal val="#ppt_y"/>
                                          </p:val>
                                        </p:tav>
                                      </p:tavLst>
                                    </p:anim>
                                    <p:animEffect transition="in" filter="wipe(right)" prLst="gradientSize: 0.1">
                                      <p:cBhvr>
                                        <p:cTn id="33" dur="500"/>
                                        <p:tgtEl>
                                          <p:spTgt spid="501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50179">
                                            <p:txEl>
                                              <p:pRg st="4" end="4"/>
                                            </p:txEl>
                                          </p:spTgt>
                                        </p:tgtEl>
                                        <p:attrNameLst>
                                          <p:attrName>style.visibility</p:attrName>
                                        </p:attrNameLst>
                                      </p:cBhvr>
                                      <p:to>
                                        <p:strVal val="visible"/>
                                      </p:to>
                                    </p:set>
                                    <p:animEffect transition="in" filter="slide(fromBottom)">
                                      <p:cBhvr>
                                        <p:cTn id="38" dur="500"/>
                                        <p:tgtEl>
                                          <p:spTgt spid="50179">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50179">
                                            <p:txEl>
                                              <p:pRg st="5" end="5"/>
                                            </p:txEl>
                                          </p:spTgt>
                                        </p:tgtEl>
                                        <p:attrNameLst>
                                          <p:attrName>style.visibility</p:attrName>
                                        </p:attrNameLst>
                                      </p:cBhvr>
                                      <p:to>
                                        <p:strVal val="visible"/>
                                      </p:to>
                                    </p:set>
                                    <p:animEffect transition="in" filter="slide(fromBottom)">
                                      <p:cBhvr>
                                        <p:cTn id="43" dur="500"/>
                                        <p:tgtEl>
                                          <p:spTgt spid="50179">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50179">
                                            <p:txEl>
                                              <p:pRg st="6" end="6"/>
                                            </p:txEl>
                                          </p:spTgt>
                                        </p:tgtEl>
                                        <p:attrNameLst>
                                          <p:attrName>style.visibility</p:attrName>
                                        </p:attrNameLst>
                                      </p:cBhvr>
                                      <p:to>
                                        <p:strVal val="visible"/>
                                      </p:to>
                                    </p:set>
                                    <p:animEffect transition="in" filter="slide(fromBottom)">
                                      <p:cBhvr>
                                        <p:cTn id="48" dur="500"/>
                                        <p:tgtEl>
                                          <p:spTgt spid="50179">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50179">
                                            <p:txEl>
                                              <p:pRg st="7" end="7"/>
                                            </p:txEl>
                                          </p:spTgt>
                                        </p:tgtEl>
                                        <p:attrNameLst>
                                          <p:attrName>style.visibility</p:attrName>
                                        </p:attrNameLst>
                                      </p:cBhvr>
                                      <p:to>
                                        <p:strVal val="visible"/>
                                      </p:to>
                                    </p:set>
                                    <p:animEffect transition="in" filter="slide(fromBottom)">
                                      <p:cBhvr>
                                        <p:cTn id="53" dur="500"/>
                                        <p:tgtEl>
                                          <p:spTgt spid="50179">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nodeType="clickEffect">
                                  <p:stCondLst>
                                    <p:cond delay="0"/>
                                  </p:stCondLst>
                                  <p:childTnLst>
                                    <p:set>
                                      <p:cBhvr>
                                        <p:cTn id="57" dur="1" fill="hold">
                                          <p:stCondLst>
                                            <p:cond delay="0"/>
                                          </p:stCondLst>
                                        </p:cTn>
                                        <p:tgtEl>
                                          <p:spTgt spid="50179">
                                            <p:txEl>
                                              <p:pRg st="8" end="8"/>
                                            </p:txEl>
                                          </p:spTgt>
                                        </p:tgtEl>
                                        <p:attrNameLst>
                                          <p:attrName>style.visibility</p:attrName>
                                        </p:attrNameLst>
                                      </p:cBhvr>
                                      <p:to>
                                        <p:strVal val="visible"/>
                                      </p:to>
                                    </p:set>
                                    <p:animEffect transition="in" filter="slide(fromBottom)">
                                      <p:cBhvr>
                                        <p:cTn id="58" dur="500"/>
                                        <p:tgtEl>
                                          <p:spTgt spid="50179">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nodeType="clickEffect">
                                  <p:stCondLst>
                                    <p:cond delay="0"/>
                                  </p:stCondLst>
                                  <p:childTnLst>
                                    <p:set>
                                      <p:cBhvr>
                                        <p:cTn id="62" dur="1" fill="hold">
                                          <p:stCondLst>
                                            <p:cond delay="0"/>
                                          </p:stCondLst>
                                        </p:cTn>
                                        <p:tgtEl>
                                          <p:spTgt spid="50179">
                                            <p:txEl>
                                              <p:pRg st="9" end="9"/>
                                            </p:txEl>
                                          </p:spTgt>
                                        </p:tgtEl>
                                        <p:attrNameLst>
                                          <p:attrName>style.visibility</p:attrName>
                                        </p:attrNameLst>
                                      </p:cBhvr>
                                      <p:to>
                                        <p:strVal val="visible"/>
                                      </p:to>
                                    </p:set>
                                    <p:animEffect transition="in" filter="slide(fromBottom)">
                                      <p:cBhvr>
                                        <p:cTn id="63" dur="500"/>
                                        <p:tgtEl>
                                          <p:spTgt spid="50179">
                                            <p:txEl>
                                              <p:pRg st="9" end="9"/>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nodeType="clickEffect">
                                  <p:stCondLst>
                                    <p:cond delay="0"/>
                                  </p:stCondLst>
                                  <p:childTnLst>
                                    <p:set>
                                      <p:cBhvr>
                                        <p:cTn id="67" dur="1" fill="hold">
                                          <p:stCondLst>
                                            <p:cond delay="0"/>
                                          </p:stCondLst>
                                        </p:cTn>
                                        <p:tgtEl>
                                          <p:spTgt spid="50179">
                                            <p:txEl>
                                              <p:pRg st="10" end="10"/>
                                            </p:txEl>
                                          </p:spTgt>
                                        </p:tgtEl>
                                        <p:attrNameLst>
                                          <p:attrName>style.visibility</p:attrName>
                                        </p:attrNameLst>
                                      </p:cBhvr>
                                      <p:to>
                                        <p:strVal val="visible"/>
                                      </p:to>
                                    </p:set>
                                    <p:animEffect transition="in" filter="slide(fromBottom)">
                                      <p:cBhvr>
                                        <p:cTn id="68" dur="500"/>
                                        <p:tgtEl>
                                          <p:spTgt spid="501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4" grpId="0" animBg="1"/>
      <p:bldP spid="501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a:xfrm>
            <a:off x="457200" y="274638"/>
            <a:ext cx="8229600" cy="563562"/>
          </a:xfrm>
        </p:spPr>
        <p:txBody>
          <a:bodyPr/>
          <a:lstStyle/>
          <a:p>
            <a:r>
              <a:rPr lang="en-US" altLang="en-US" sz="2800" b="1" u="sng" smtClean="0"/>
              <a:t>DTS</a:t>
            </a:r>
            <a:br>
              <a:rPr lang="en-US" altLang="en-US" sz="2800" b="1" u="sng" smtClean="0"/>
            </a:br>
            <a:r>
              <a:rPr lang="en-US" altLang="en-US" sz="2800" b="1" u="sng" smtClean="0"/>
              <a:t>Expert 500 &amp; Elite 600</a:t>
            </a:r>
            <a:endParaRPr lang="en-US" altLang="en-US" sz="2800" b="1" u="sng" dirty="0"/>
          </a:p>
        </p:txBody>
      </p:sp>
      <p:sp>
        <p:nvSpPr>
          <p:cNvPr id="205829" name="Rectangle 5"/>
          <p:cNvSpPr>
            <a:spLocks noGrp="1" noChangeArrowheads="1"/>
          </p:cNvSpPr>
          <p:nvPr>
            <p:ph type="body" sz="half" idx="1"/>
          </p:nvPr>
        </p:nvSpPr>
        <p:spPr>
          <a:xfrm>
            <a:off x="457200" y="1066800"/>
            <a:ext cx="4038600" cy="1828800"/>
          </a:xfrm>
        </p:spPr>
        <p:txBody>
          <a:bodyPr/>
          <a:lstStyle/>
          <a:p>
            <a:r>
              <a:rPr lang="en-US" altLang="en-US" sz="2000" b="1" u="sng" smtClean="0"/>
              <a:t>Expert 500</a:t>
            </a:r>
          </a:p>
          <a:p>
            <a:r>
              <a:rPr lang="en-US" altLang="en-US" sz="2000" smtClean="0"/>
              <a:t>500 kg. (Gate weight)</a:t>
            </a:r>
          </a:p>
          <a:p>
            <a:r>
              <a:rPr lang="en-US" altLang="en-US" sz="2000" smtClean="0"/>
              <a:t>12 volt motor.</a:t>
            </a:r>
            <a:endParaRPr lang="en-US" altLang="en-US" sz="2000" dirty="0"/>
          </a:p>
        </p:txBody>
      </p:sp>
      <p:sp>
        <p:nvSpPr>
          <p:cNvPr id="205830" name="Rectangle 6"/>
          <p:cNvSpPr>
            <a:spLocks noGrp="1" noChangeArrowheads="1"/>
          </p:cNvSpPr>
          <p:nvPr>
            <p:ph type="body" sz="half" idx="2"/>
          </p:nvPr>
        </p:nvSpPr>
        <p:spPr>
          <a:xfrm>
            <a:off x="4648200" y="1066800"/>
            <a:ext cx="4038600" cy="1676400"/>
          </a:xfrm>
        </p:spPr>
        <p:txBody>
          <a:bodyPr/>
          <a:lstStyle/>
          <a:p>
            <a:r>
              <a:rPr lang="en-US" altLang="en-US" sz="2000" b="1" u="sng" smtClean="0"/>
              <a:t>Elite 600</a:t>
            </a:r>
          </a:p>
          <a:p>
            <a:r>
              <a:rPr lang="en-US" altLang="en-US" sz="2000" smtClean="0"/>
              <a:t>600 kg. (Gate weight)</a:t>
            </a:r>
          </a:p>
          <a:p>
            <a:r>
              <a:rPr lang="en-US" altLang="en-US" sz="2000" smtClean="0"/>
              <a:t>12 volt motor.</a:t>
            </a:r>
            <a:endParaRPr lang="en-US" altLang="en-US" sz="2000" dirty="0"/>
          </a:p>
        </p:txBody>
      </p:sp>
      <p:sp>
        <p:nvSpPr>
          <p:cNvPr id="205831" name="Rectangle 7"/>
          <p:cNvSpPr>
            <a:spLocks noChangeArrowheads="1"/>
          </p:cNvSpPr>
          <p:nvPr/>
        </p:nvSpPr>
        <p:spPr bwMode="auto">
          <a:xfrm>
            <a:off x="609600" y="3276600"/>
            <a:ext cx="7443063" cy="1449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800" u="sng" dirty="0" smtClean="0">
                <a:solidFill>
                  <a:schemeClr val="tx1"/>
                </a:solidFill>
                <a:latin typeface="Tahoma" pitchFamily="34" charset="0"/>
              </a:rPr>
              <a:t>More </a:t>
            </a:r>
            <a:r>
              <a:rPr lang="en-US" altLang="en-US" sz="1800" u="sng" dirty="0">
                <a:solidFill>
                  <a:schemeClr val="tx1"/>
                </a:solidFill>
                <a:latin typeface="Tahoma" pitchFamily="34" charset="0"/>
              </a:rPr>
              <a:t>important than the gate </a:t>
            </a:r>
            <a:r>
              <a:rPr lang="en-US" altLang="en-US" sz="1800" u="sng" dirty="0" smtClean="0">
                <a:solidFill>
                  <a:schemeClr val="tx1"/>
                </a:solidFill>
                <a:latin typeface="Tahoma" pitchFamily="34" charset="0"/>
              </a:rPr>
              <a:t>weight, </a:t>
            </a:r>
            <a:r>
              <a:rPr lang="en-US" altLang="en-US" sz="1800" u="sng" dirty="0">
                <a:solidFill>
                  <a:schemeClr val="tx1"/>
                </a:solidFill>
                <a:latin typeface="Tahoma" pitchFamily="34" charset="0"/>
              </a:rPr>
              <a:t>is the gate pulling force</a:t>
            </a:r>
            <a:r>
              <a:rPr lang="en-US" altLang="en-US" sz="1800" u="sng" dirty="0" smtClean="0">
                <a:solidFill>
                  <a:schemeClr val="tx1"/>
                </a:solidFill>
                <a:latin typeface="Tahoma" pitchFamily="34" charset="0"/>
              </a:rPr>
              <a:t>.</a:t>
            </a:r>
          </a:p>
          <a:p>
            <a:pPr algn="l">
              <a:spcBef>
                <a:spcPct val="30000"/>
              </a:spcBef>
            </a:pPr>
            <a:endParaRPr lang="en-US" altLang="en-US" sz="1800" u="sng" dirty="0">
              <a:solidFill>
                <a:schemeClr val="tx1"/>
              </a:solidFill>
              <a:latin typeface="Tahoma" pitchFamily="34" charset="0"/>
            </a:endParaRPr>
          </a:p>
          <a:p>
            <a:pPr algn="l">
              <a:spcBef>
                <a:spcPct val="30000"/>
              </a:spcBef>
            </a:pPr>
            <a:r>
              <a:rPr lang="en-US" altLang="en-US" sz="1800" dirty="0" smtClean="0">
                <a:solidFill>
                  <a:schemeClr val="tx1"/>
                </a:solidFill>
                <a:latin typeface="Tahoma" pitchFamily="34" charset="0"/>
              </a:rPr>
              <a:t>Expert 500 </a:t>
            </a:r>
            <a:r>
              <a:rPr lang="en-US" altLang="en-US" sz="1800" dirty="0">
                <a:solidFill>
                  <a:schemeClr val="tx1"/>
                </a:solidFill>
                <a:latin typeface="Tahoma" pitchFamily="34" charset="0"/>
              </a:rPr>
              <a:t>= 12.5kg continuous pulling force.</a:t>
            </a:r>
          </a:p>
          <a:p>
            <a:pPr algn="l">
              <a:spcBef>
                <a:spcPct val="30000"/>
              </a:spcBef>
            </a:pPr>
            <a:r>
              <a:rPr lang="en-US" altLang="en-US" sz="1800" dirty="0" smtClean="0">
                <a:solidFill>
                  <a:schemeClr val="tx1"/>
                </a:solidFill>
                <a:latin typeface="Tahoma" pitchFamily="34" charset="0"/>
              </a:rPr>
              <a:t>Elite 600 </a:t>
            </a:r>
            <a:r>
              <a:rPr lang="en-US" altLang="en-US" sz="1800" dirty="0">
                <a:solidFill>
                  <a:schemeClr val="tx1"/>
                </a:solidFill>
                <a:latin typeface="Tahoma" pitchFamily="34" charset="0"/>
              </a:rPr>
              <a:t>= 15kg continuous pulling force.</a:t>
            </a:r>
          </a:p>
        </p:txBody>
      </p:sp>
    </p:spTree>
  </p:cSld>
  <p:clrMapOvr>
    <a:masterClrMapping/>
  </p:clrMapOvr>
  <mc:AlternateContent xmlns:mc="http://schemas.openxmlformats.org/markup-compatibility/2006">
    <mc:Choice xmlns:p14="http://schemas.microsoft.com/office/powerpoint/2010/main" xmlns="" Requires="p14">
      <p:transition spd="slow" p14:dur="3000" advTm="26000"/>
    </mc:Choice>
    <mc:Fallback>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slide(fromBottom)">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829">
                                            <p:txEl>
                                              <p:pRg st="1" end="1"/>
                                            </p:txEl>
                                          </p:spTgt>
                                        </p:tgtEl>
                                        <p:attrNameLst>
                                          <p:attrName>style.visibility</p:attrName>
                                        </p:attrNameLst>
                                      </p:cBhvr>
                                      <p:to>
                                        <p:strVal val="visible"/>
                                      </p:to>
                                    </p:set>
                                    <p:animEffect transition="in" filter="slide(fromBottom)">
                                      <p:cBhvr>
                                        <p:cTn id="12" dur="500"/>
                                        <p:tgtEl>
                                          <p:spTgt spid="2058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05829">
                                            <p:txEl>
                                              <p:pRg st="2" end="2"/>
                                            </p:txEl>
                                          </p:spTgt>
                                        </p:tgtEl>
                                        <p:attrNameLst>
                                          <p:attrName>style.visibility</p:attrName>
                                        </p:attrNameLst>
                                      </p:cBhvr>
                                      <p:to>
                                        <p:strVal val="visible"/>
                                      </p:to>
                                    </p:set>
                                    <p:animEffect transition="in" filter="slide(fromBottom)">
                                      <p:cBhvr>
                                        <p:cTn id="17" dur="500"/>
                                        <p:tgtEl>
                                          <p:spTgt spid="2058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5830">
                                            <p:txEl>
                                              <p:pRg st="0" end="0"/>
                                            </p:txEl>
                                          </p:spTgt>
                                        </p:tgtEl>
                                        <p:attrNameLst>
                                          <p:attrName>style.visibility</p:attrName>
                                        </p:attrNameLst>
                                      </p:cBhvr>
                                      <p:to>
                                        <p:strVal val="visible"/>
                                      </p:to>
                                    </p:set>
                                    <p:animEffect transition="in" filter="slide(fromBottom)">
                                      <p:cBhvr>
                                        <p:cTn id="22" dur="500"/>
                                        <p:tgtEl>
                                          <p:spTgt spid="20583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05830">
                                            <p:txEl>
                                              <p:pRg st="1" end="1"/>
                                            </p:txEl>
                                          </p:spTgt>
                                        </p:tgtEl>
                                        <p:attrNameLst>
                                          <p:attrName>style.visibility</p:attrName>
                                        </p:attrNameLst>
                                      </p:cBhvr>
                                      <p:to>
                                        <p:strVal val="visible"/>
                                      </p:to>
                                    </p:set>
                                    <p:animEffect transition="in" filter="slide(fromBottom)">
                                      <p:cBhvr>
                                        <p:cTn id="27" dur="500"/>
                                        <p:tgtEl>
                                          <p:spTgt spid="2058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05830">
                                            <p:txEl>
                                              <p:pRg st="2" end="2"/>
                                            </p:txEl>
                                          </p:spTgt>
                                        </p:tgtEl>
                                        <p:attrNameLst>
                                          <p:attrName>style.visibility</p:attrName>
                                        </p:attrNameLst>
                                      </p:cBhvr>
                                      <p:to>
                                        <p:strVal val="visible"/>
                                      </p:to>
                                    </p:set>
                                    <p:animEffect transition="in" filter="slide(fromBottom)">
                                      <p:cBhvr>
                                        <p:cTn id="32" dur="500"/>
                                        <p:tgtEl>
                                          <p:spTgt spid="20583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05831">
                                            <p:txEl>
                                              <p:pRg st="0" end="0"/>
                                            </p:txEl>
                                          </p:spTgt>
                                        </p:tgtEl>
                                        <p:attrNameLst>
                                          <p:attrName>style.visibility</p:attrName>
                                        </p:attrNameLst>
                                      </p:cBhvr>
                                      <p:to>
                                        <p:strVal val="visible"/>
                                      </p:to>
                                    </p:set>
                                    <p:animEffect transition="in" filter="slide(fromBottom)">
                                      <p:cBhvr>
                                        <p:cTn id="37" dur="500"/>
                                        <p:tgtEl>
                                          <p:spTgt spid="20583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05831">
                                            <p:txEl>
                                              <p:pRg st="2" end="2"/>
                                            </p:txEl>
                                          </p:spTgt>
                                        </p:tgtEl>
                                        <p:attrNameLst>
                                          <p:attrName>style.visibility</p:attrName>
                                        </p:attrNameLst>
                                      </p:cBhvr>
                                      <p:to>
                                        <p:strVal val="visible"/>
                                      </p:to>
                                    </p:set>
                                    <p:animEffect transition="in" filter="slide(fromBottom)">
                                      <p:cBhvr>
                                        <p:cTn id="42" dur="500"/>
                                        <p:tgtEl>
                                          <p:spTgt spid="20583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05831">
                                            <p:txEl>
                                              <p:pRg st="3" end="3"/>
                                            </p:txEl>
                                          </p:spTgt>
                                        </p:tgtEl>
                                        <p:attrNameLst>
                                          <p:attrName>style.visibility</p:attrName>
                                        </p:attrNameLst>
                                      </p:cBhvr>
                                      <p:to>
                                        <p:strVal val="visible"/>
                                      </p:to>
                                    </p:set>
                                    <p:animEffect transition="in" filter="slide(fromBottom)">
                                      <p:cBhvr>
                                        <p:cTn id="47" dur="500"/>
                                        <p:tgtEl>
                                          <p:spTgt spid="2058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715962"/>
          </a:xfrm>
        </p:spPr>
        <p:txBody>
          <a:bodyPr/>
          <a:lstStyle/>
          <a:p>
            <a:r>
              <a:rPr lang="en-US" altLang="en-US" sz="3600" b="1" u="sng" dirty="0" smtClean="0"/>
              <a:t>Overload/collision </a:t>
            </a:r>
            <a:r>
              <a:rPr lang="en-US" altLang="en-US" sz="3600" b="1" u="sng" dirty="0"/>
              <a:t>function.</a:t>
            </a:r>
          </a:p>
        </p:txBody>
      </p:sp>
      <p:sp>
        <p:nvSpPr>
          <p:cNvPr id="91139" name="Rectangle 3"/>
          <p:cNvSpPr>
            <a:spLocks noGrp="1" noChangeArrowheads="1"/>
          </p:cNvSpPr>
          <p:nvPr>
            <p:ph type="body" idx="1"/>
          </p:nvPr>
        </p:nvSpPr>
        <p:spPr>
          <a:xfrm>
            <a:off x="457200" y="1066800"/>
            <a:ext cx="8229600" cy="5486400"/>
          </a:xfrm>
        </p:spPr>
        <p:txBody>
          <a:bodyPr/>
          <a:lstStyle/>
          <a:p>
            <a:pPr>
              <a:lnSpc>
                <a:spcPct val="80000"/>
              </a:lnSpc>
            </a:pPr>
            <a:r>
              <a:rPr lang="en-US" altLang="en-US" sz="2000" dirty="0"/>
              <a:t>When the gate hits an obstruction in the closing cycle, it will stop, open and give 20 beeps. On the 3</a:t>
            </a:r>
            <a:r>
              <a:rPr lang="en-US" altLang="en-US" sz="2000" baseline="30000" dirty="0"/>
              <a:t>rd</a:t>
            </a:r>
            <a:r>
              <a:rPr lang="en-US" altLang="en-US" sz="2000" dirty="0"/>
              <a:t> consecutive </a:t>
            </a:r>
            <a:r>
              <a:rPr lang="en-US" altLang="en-US" sz="2000" dirty="0" smtClean="0"/>
              <a:t>collision </a:t>
            </a:r>
            <a:r>
              <a:rPr lang="en-US" altLang="en-US" sz="2000" dirty="0"/>
              <a:t>the gate will open, give 20 beeps, and will not close again. The PCB will then go into a 3 minute overload lockout. </a:t>
            </a:r>
          </a:p>
          <a:p>
            <a:pPr>
              <a:lnSpc>
                <a:spcPct val="80000"/>
              </a:lnSpc>
            </a:pPr>
            <a:r>
              <a:rPr lang="en-US" altLang="en-US" sz="2000" dirty="0"/>
              <a:t>When the gate hits an obstruction in the opening cycle, it will stop, give 20 beeps. Will close when triggered or auto close activates. On the 3</a:t>
            </a:r>
            <a:r>
              <a:rPr lang="en-US" altLang="en-US" sz="2000" baseline="30000" dirty="0"/>
              <a:t>rd</a:t>
            </a:r>
            <a:r>
              <a:rPr lang="en-US" altLang="en-US" sz="2000" dirty="0"/>
              <a:t> consecutive </a:t>
            </a:r>
            <a:r>
              <a:rPr lang="en-US" altLang="en-US" sz="2000" dirty="0" smtClean="0"/>
              <a:t>collision</a:t>
            </a:r>
            <a:r>
              <a:rPr lang="en-US" altLang="en-US" sz="2000" dirty="0"/>
              <a:t>, the gate will not close and the PCB will also go into a 3 minute overload lockout.</a:t>
            </a:r>
          </a:p>
          <a:p>
            <a:pPr>
              <a:lnSpc>
                <a:spcPct val="80000"/>
              </a:lnSpc>
            </a:pPr>
            <a:r>
              <a:rPr lang="en-US" altLang="en-US" sz="2000" dirty="0"/>
              <a:t>When triggered while in overload lockout, the PCB will give 1 single 3 second beep as indication that the motor is in overload lockout.</a:t>
            </a:r>
          </a:p>
          <a:p>
            <a:pPr>
              <a:lnSpc>
                <a:spcPct val="80000"/>
              </a:lnSpc>
            </a:pPr>
            <a:r>
              <a:rPr lang="en-US" altLang="en-US" sz="2000" dirty="0"/>
              <a:t>The 3 minute overload lockout can be manually released by opening and closing the override lever on the gearbox or by removing and replacing the double green wire on the PCB. </a:t>
            </a:r>
          </a:p>
          <a:p>
            <a:pPr>
              <a:lnSpc>
                <a:spcPct val="80000"/>
              </a:lnSpc>
            </a:pPr>
            <a:r>
              <a:rPr lang="en-US" altLang="en-US" sz="2000" dirty="0"/>
              <a:t>When closing the override door or reconnecting the double green wire, the gate will always after a trigger move in program (slow) speed towards the close limit to reset the PCB.</a:t>
            </a:r>
          </a:p>
          <a:p>
            <a:pPr>
              <a:lnSpc>
                <a:spcPct val="80000"/>
              </a:lnSpc>
            </a:pPr>
            <a:r>
              <a:rPr lang="en-US" altLang="en-US" sz="2000" dirty="0"/>
              <a:t>Will then operate as normal thereafter.</a:t>
            </a:r>
          </a:p>
          <a:p>
            <a:pPr>
              <a:lnSpc>
                <a:spcPct val="80000"/>
              </a:lnSpc>
            </a:pPr>
            <a:r>
              <a:rPr lang="en-US" altLang="en-US" sz="2000" dirty="0"/>
              <a:t>Note: the load pot can create a overload if set to low.</a:t>
            </a:r>
          </a:p>
        </p:txBody>
      </p:sp>
    </p:spTree>
  </p:cSld>
  <p:clrMapOvr>
    <a:masterClrMapping/>
  </p:clrMapOvr>
  <mc:AlternateContent xmlns:mc="http://schemas.openxmlformats.org/markup-compatibility/2006">
    <mc:Choice xmlns:p14="http://schemas.microsoft.com/office/powerpoint/2010/main" xmlns="" Requires="p14">
      <p:transition spd="slow" p14:dur="2000" advTm="75000"/>
    </mc:Choice>
    <mc:Fallback>
      <p:transition spd="slow" advTm="7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911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911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91139">
                                            <p:txEl>
                                              <p:pRg st="1" end="1"/>
                                            </p:txEl>
                                          </p:spTgt>
                                        </p:tgtEl>
                                        <p:attrNameLst>
                                          <p:attrName>style.visibility</p:attrName>
                                        </p:attrNameLst>
                                      </p:cBhvr>
                                      <p:to>
                                        <p:strVal val="visible"/>
                                      </p:to>
                                    </p:set>
                                    <p:anim calcmode="lin" valueType="num">
                                      <p:cBhvr>
                                        <p:cTn id="14" dur="500" fill="hold"/>
                                        <p:tgtEl>
                                          <p:spTgt spid="91139">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911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911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91139">
                                            <p:txEl>
                                              <p:pRg st="2" end="2"/>
                                            </p:txEl>
                                          </p:spTgt>
                                        </p:tgtEl>
                                        <p:attrNameLst>
                                          <p:attrName>style.visibility</p:attrName>
                                        </p:attrNameLst>
                                      </p:cBhvr>
                                      <p:to>
                                        <p:strVal val="visible"/>
                                      </p:to>
                                    </p:set>
                                    <p:anim calcmode="lin" valueType="num">
                                      <p:cBhvr>
                                        <p:cTn id="21" dur="500" fill="hold"/>
                                        <p:tgtEl>
                                          <p:spTgt spid="91139">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911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911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91139">
                                            <p:txEl>
                                              <p:pRg st="3" end="3"/>
                                            </p:txEl>
                                          </p:spTgt>
                                        </p:tgtEl>
                                        <p:attrNameLst>
                                          <p:attrName>style.visibility</p:attrName>
                                        </p:attrNameLst>
                                      </p:cBhvr>
                                      <p:to>
                                        <p:strVal val="visible"/>
                                      </p:to>
                                    </p:set>
                                    <p:anim calcmode="lin" valueType="num">
                                      <p:cBhvr>
                                        <p:cTn id="28" dur="500" fill="hold"/>
                                        <p:tgtEl>
                                          <p:spTgt spid="91139">
                                            <p:txEl>
                                              <p:pRg st="3" end="3"/>
                                            </p:txEl>
                                          </p:spTgt>
                                        </p:tgtEl>
                                        <p:attrNameLst>
                                          <p:attrName>ppt_x</p:attrName>
                                        </p:attrNameLst>
                                      </p:cBhvr>
                                      <p:tavLst>
                                        <p:tav tm="0">
                                          <p:val>
                                            <p:strVal val="#ppt_x-.2"/>
                                          </p:val>
                                        </p:tav>
                                        <p:tav tm="100000">
                                          <p:val>
                                            <p:strVal val="#ppt_x"/>
                                          </p:val>
                                        </p:tav>
                                      </p:tavLst>
                                    </p:anim>
                                    <p:anim calcmode="lin" valueType="num">
                                      <p:cBhvr>
                                        <p:cTn id="29" dur="500" fill="hold"/>
                                        <p:tgtEl>
                                          <p:spTgt spid="911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911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91139">
                                            <p:txEl>
                                              <p:pRg st="4" end="4"/>
                                            </p:txEl>
                                          </p:spTgt>
                                        </p:tgtEl>
                                        <p:attrNameLst>
                                          <p:attrName>style.visibility</p:attrName>
                                        </p:attrNameLst>
                                      </p:cBhvr>
                                      <p:to>
                                        <p:strVal val="visible"/>
                                      </p:to>
                                    </p:set>
                                    <p:anim calcmode="lin" valueType="num">
                                      <p:cBhvr>
                                        <p:cTn id="35" dur="500" fill="hold"/>
                                        <p:tgtEl>
                                          <p:spTgt spid="91139">
                                            <p:txEl>
                                              <p:pRg st="4" end="4"/>
                                            </p:txEl>
                                          </p:spTgt>
                                        </p:tgtEl>
                                        <p:attrNameLst>
                                          <p:attrName>ppt_x</p:attrName>
                                        </p:attrNameLst>
                                      </p:cBhvr>
                                      <p:tavLst>
                                        <p:tav tm="0">
                                          <p:val>
                                            <p:strVal val="#ppt_x-.2"/>
                                          </p:val>
                                        </p:tav>
                                        <p:tav tm="100000">
                                          <p:val>
                                            <p:strVal val="#ppt_x"/>
                                          </p:val>
                                        </p:tav>
                                      </p:tavLst>
                                    </p:anim>
                                    <p:anim calcmode="lin" valueType="num">
                                      <p:cBhvr>
                                        <p:cTn id="36" dur="500" fill="hold"/>
                                        <p:tgtEl>
                                          <p:spTgt spid="911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9113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91139">
                                            <p:txEl>
                                              <p:pRg st="5" end="5"/>
                                            </p:txEl>
                                          </p:spTgt>
                                        </p:tgtEl>
                                        <p:attrNameLst>
                                          <p:attrName>style.visibility</p:attrName>
                                        </p:attrNameLst>
                                      </p:cBhvr>
                                      <p:to>
                                        <p:strVal val="visible"/>
                                      </p:to>
                                    </p:set>
                                    <p:anim calcmode="lin" valueType="num">
                                      <p:cBhvr>
                                        <p:cTn id="42" dur="500" fill="hold"/>
                                        <p:tgtEl>
                                          <p:spTgt spid="91139">
                                            <p:txEl>
                                              <p:pRg st="5" end="5"/>
                                            </p:txEl>
                                          </p:spTgt>
                                        </p:tgtEl>
                                        <p:attrNameLst>
                                          <p:attrName>ppt_x</p:attrName>
                                        </p:attrNameLst>
                                      </p:cBhvr>
                                      <p:tavLst>
                                        <p:tav tm="0">
                                          <p:val>
                                            <p:strVal val="#ppt_x-.2"/>
                                          </p:val>
                                        </p:tav>
                                        <p:tav tm="100000">
                                          <p:val>
                                            <p:strVal val="#ppt_x"/>
                                          </p:val>
                                        </p:tav>
                                      </p:tavLst>
                                    </p:anim>
                                    <p:anim calcmode="lin" valueType="num">
                                      <p:cBhvr>
                                        <p:cTn id="43" dur="500" fill="hold"/>
                                        <p:tgtEl>
                                          <p:spTgt spid="9113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9113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91139">
                                            <p:txEl>
                                              <p:pRg st="6" end="6"/>
                                            </p:txEl>
                                          </p:spTgt>
                                        </p:tgtEl>
                                        <p:attrNameLst>
                                          <p:attrName>style.visibility</p:attrName>
                                        </p:attrNameLst>
                                      </p:cBhvr>
                                      <p:to>
                                        <p:strVal val="visible"/>
                                      </p:to>
                                    </p:set>
                                    <p:anim calcmode="lin" valueType="num">
                                      <p:cBhvr>
                                        <p:cTn id="49" dur="500" fill="hold"/>
                                        <p:tgtEl>
                                          <p:spTgt spid="91139">
                                            <p:txEl>
                                              <p:pRg st="6" end="6"/>
                                            </p:txEl>
                                          </p:spTgt>
                                        </p:tgtEl>
                                        <p:attrNameLst>
                                          <p:attrName>ppt_x</p:attrName>
                                        </p:attrNameLst>
                                      </p:cBhvr>
                                      <p:tavLst>
                                        <p:tav tm="0">
                                          <p:val>
                                            <p:strVal val="#ppt_x-.2"/>
                                          </p:val>
                                        </p:tav>
                                        <p:tav tm="100000">
                                          <p:val>
                                            <p:strVal val="#ppt_x"/>
                                          </p:val>
                                        </p:tav>
                                      </p:tavLst>
                                    </p:anim>
                                    <p:anim calcmode="lin" valueType="num">
                                      <p:cBhvr>
                                        <p:cTn id="50" dur="500" fill="hold"/>
                                        <p:tgtEl>
                                          <p:spTgt spid="9113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685800" y="2590800"/>
            <a:ext cx="7319963"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6600" u="sng" dirty="0">
                <a:solidFill>
                  <a:schemeClr val="tx1"/>
                </a:solidFill>
              </a:rPr>
              <a:t>External facilities.</a:t>
            </a:r>
          </a:p>
        </p:txBody>
      </p:sp>
    </p:spTree>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MG-20181120-WA0075.jpg"/>
          <p:cNvPicPr>
            <a:picLocks noChangeAspect="1"/>
          </p:cNvPicPr>
          <p:nvPr/>
        </p:nvPicPr>
        <p:blipFill>
          <a:blip r:embed="rId2" cstate="print"/>
          <a:stretch>
            <a:fillRect/>
          </a:stretch>
        </p:blipFill>
        <p:spPr>
          <a:xfrm rot="16200000">
            <a:off x="276225" y="638175"/>
            <a:ext cx="5105400" cy="3829050"/>
          </a:xfrm>
          <a:prstGeom prst="rect">
            <a:avLst/>
          </a:prstGeom>
        </p:spPr>
      </p:pic>
      <p:pic>
        <p:nvPicPr>
          <p:cNvPr id="263198" name="Picture 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838200"/>
            <a:ext cx="20574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3172" name="Rectangle 4"/>
          <p:cNvSpPr>
            <a:spLocks noGrp="1" noChangeArrowheads="1"/>
          </p:cNvSpPr>
          <p:nvPr>
            <p:ph type="title" idx="4294967295"/>
          </p:nvPr>
        </p:nvSpPr>
        <p:spPr>
          <a:xfrm>
            <a:off x="4787900" y="19756"/>
            <a:ext cx="4419600" cy="762000"/>
          </a:xfrm>
          <a:noFill/>
          <a:ln/>
        </p:spPr>
        <p:txBody>
          <a:bodyPr/>
          <a:lstStyle/>
          <a:p>
            <a:r>
              <a:rPr lang="en-US" altLang="en-US" sz="3600" b="1" u="sng" dirty="0"/>
              <a:t>Infra red beam connections.</a:t>
            </a:r>
          </a:p>
        </p:txBody>
      </p:sp>
      <p:sp>
        <p:nvSpPr>
          <p:cNvPr id="263176" name="Line 8"/>
          <p:cNvSpPr>
            <a:spLocks noChangeShapeType="1"/>
          </p:cNvSpPr>
          <p:nvPr/>
        </p:nvSpPr>
        <p:spPr bwMode="auto">
          <a:xfrm>
            <a:off x="4419600" y="1447800"/>
            <a:ext cx="838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77" name="Line 9"/>
          <p:cNvSpPr>
            <a:spLocks noChangeShapeType="1"/>
          </p:cNvSpPr>
          <p:nvPr/>
        </p:nvSpPr>
        <p:spPr bwMode="auto">
          <a:xfrm flipV="1">
            <a:off x="4419600" y="1066800"/>
            <a:ext cx="0" cy="3810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79" name="Line 11"/>
          <p:cNvSpPr>
            <a:spLocks noChangeShapeType="1"/>
          </p:cNvSpPr>
          <p:nvPr/>
        </p:nvSpPr>
        <p:spPr bwMode="auto">
          <a:xfrm>
            <a:off x="3048000" y="1066800"/>
            <a:ext cx="13716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0" name="Line 12"/>
          <p:cNvSpPr>
            <a:spLocks noChangeShapeType="1"/>
          </p:cNvSpPr>
          <p:nvPr/>
        </p:nvSpPr>
        <p:spPr bwMode="auto">
          <a:xfrm>
            <a:off x="3048000" y="1524000"/>
            <a:ext cx="11430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1" name="Line 13"/>
          <p:cNvSpPr>
            <a:spLocks noChangeShapeType="1"/>
          </p:cNvSpPr>
          <p:nvPr/>
        </p:nvSpPr>
        <p:spPr bwMode="auto">
          <a:xfrm>
            <a:off x="4191000" y="1524000"/>
            <a:ext cx="0" cy="3048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2" name="Line 14"/>
          <p:cNvSpPr>
            <a:spLocks noChangeShapeType="1"/>
          </p:cNvSpPr>
          <p:nvPr/>
        </p:nvSpPr>
        <p:spPr bwMode="auto">
          <a:xfrm>
            <a:off x="4191000" y="1828800"/>
            <a:ext cx="1066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3" name="Line 15"/>
          <p:cNvSpPr>
            <a:spLocks noChangeShapeType="1"/>
          </p:cNvSpPr>
          <p:nvPr/>
        </p:nvSpPr>
        <p:spPr bwMode="auto">
          <a:xfrm>
            <a:off x="3048000" y="2971800"/>
            <a:ext cx="7620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4" name="Line 16"/>
          <p:cNvSpPr>
            <a:spLocks noChangeShapeType="1"/>
          </p:cNvSpPr>
          <p:nvPr/>
        </p:nvSpPr>
        <p:spPr bwMode="auto">
          <a:xfrm flipV="1">
            <a:off x="3810000" y="2133600"/>
            <a:ext cx="0" cy="8382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5" name="Line 17"/>
          <p:cNvSpPr>
            <a:spLocks noChangeShapeType="1"/>
          </p:cNvSpPr>
          <p:nvPr/>
        </p:nvSpPr>
        <p:spPr bwMode="auto">
          <a:xfrm>
            <a:off x="3810000" y="2133600"/>
            <a:ext cx="1447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7" name="Line 19"/>
          <p:cNvSpPr>
            <a:spLocks noChangeShapeType="1"/>
          </p:cNvSpPr>
          <p:nvPr/>
        </p:nvSpPr>
        <p:spPr bwMode="auto">
          <a:xfrm>
            <a:off x="4648200" y="4343400"/>
            <a:ext cx="685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8" name="Line 20"/>
          <p:cNvSpPr>
            <a:spLocks noChangeShapeType="1"/>
          </p:cNvSpPr>
          <p:nvPr/>
        </p:nvSpPr>
        <p:spPr bwMode="auto">
          <a:xfrm>
            <a:off x="3048000" y="3048000"/>
            <a:ext cx="16002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89" name="Line 21"/>
          <p:cNvSpPr>
            <a:spLocks noChangeShapeType="1"/>
          </p:cNvSpPr>
          <p:nvPr/>
        </p:nvSpPr>
        <p:spPr bwMode="auto">
          <a:xfrm>
            <a:off x="4648200" y="3048000"/>
            <a:ext cx="0" cy="1295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90" name="Line 22"/>
          <p:cNvSpPr>
            <a:spLocks noChangeShapeType="1"/>
          </p:cNvSpPr>
          <p:nvPr/>
        </p:nvSpPr>
        <p:spPr bwMode="auto">
          <a:xfrm>
            <a:off x="4419600" y="4648200"/>
            <a:ext cx="914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91" name="Line 23"/>
          <p:cNvSpPr>
            <a:spLocks noChangeShapeType="1"/>
          </p:cNvSpPr>
          <p:nvPr/>
        </p:nvSpPr>
        <p:spPr bwMode="auto">
          <a:xfrm>
            <a:off x="3048000" y="3352800"/>
            <a:ext cx="12192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94" name="Line 26"/>
          <p:cNvSpPr>
            <a:spLocks noChangeShapeType="1"/>
          </p:cNvSpPr>
          <p:nvPr/>
        </p:nvSpPr>
        <p:spPr bwMode="auto">
          <a:xfrm flipV="1">
            <a:off x="4267200" y="2514600"/>
            <a:ext cx="0" cy="8382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95" name="Line 27"/>
          <p:cNvSpPr>
            <a:spLocks noChangeShapeType="1"/>
          </p:cNvSpPr>
          <p:nvPr/>
        </p:nvSpPr>
        <p:spPr bwMode="auto">
          <a:xfrm>
            <a:off x="4267200" y="2514600"/>
            <a:ext cx="9906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3196" name="Rectangle 28"/>
          <p:cNvSpPr>
            <a:spLocks noChangeArrowheads="1"/>
          </p:cNvSpPr>
          <p:nvPr/>
        </p:nvSpPr>
        <p:spPr bwMode="auto">
          <a:xfrm>
            <a:off x="419100" y="5339644"/>
            <a:ext cx="80010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u="sng" dirty="0">
                <a:solidFill>
                  <a:srgbClr val="FF0000"/>
                </a:solidFill>
              </a:rPr>
              <a:t>Note:</a:t>
            </a:r>
            <a:r>
              <a:rPr lang="en-US" altLang="en-US" b="0" dirty="0">
                <a:solidFill>
                  <a:srgbClr val="FF0000"/>
                </a:solidFill>
              </a:rPr>
              <a:t> </a:t>
            </a:r>
            <a:r>
              <a:rPr lang="en-US" altLang="en-US" dirty="0">
                <a:solidFill>
                  <a:srgbClr val="FF0000"/>
                </a:solidFill>
              </a:rPr>
              <a:t>If sentry beams are used, beam input must be connected to </a:t>
            </a:r>
            <a:r>
              <a:rPr lang="en-US" altLang="en-US" dirty="0" smtClean="0">
                <a:solidFill>
                  <a:srgbClr val="FF0000"/>
                </a:solidFill>
              </a:rPr>
              <a:t>N/C </a:t>
            </a:r>
            <a:r>
              <a:rPr lang="en-US" altLang="en-US" dirty="0">
                <a:solidFill>
                  <a:srgbClr val="FF0000"/>
                </a:solidFill>
              </a:rPr>
              <a:t>on IR Beam RX.</a:t>
            </a:r>
          </a:p>
          <a:p>
            <a:pPr algn="l">
              <a:spcBef>
                <a:spcPct val="30000"/>
              </a:spcBef>
            </a:pPr>
            <a:r>
              <a:rPr lang="en-US" altLang="en-US" dirty="0">
                <a:solidFill>
                  <a:schemeClr val="tx1"/>
                </a:solidFill>
              </a:rPr>
              <a:t>CMN = </a:t>
            </a:r>
            <a:r>
              <a:rPr lang="en-US" altLang="en-US" dirty="0" smtClean="0">
                <a:solidFill>
                  <a:schemeClr val="tx1"/>
                </a:solidFill>
              </a:rPr>
              <a:t>Common</a:t>
            </a:r>
            <a:endParaRPr lang="en-US" altLang="en-US" dirty="0">
              <a:solidFill>
                <a:schemeClr val="tx1"/>
              </a:solidFill>
            </a:endParaRPr>
          </a:p>
        </p:txBody>
      </p:sp>
      <p:sp>
        <p:nvSpPr>
          <p:cNvPr id="263197" name="Line 29"/>
          <p:cNvSpPr>
            <a:spLocks noChangeShapeType="1"/>
          </p:cNvSpPr>
          <p:nvPr/>
        </p:nvSpPr>
        <p:spPr bwMode="auto">
          <a:xfrm>
            <a:off x="3048000" y="1066800"/>
            <a:ext cx="2209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 name="Line 21"/>
          <p:cNvSpPr>
            <a:spLocks noChangeShapeType="1"/>
          </p:cNvSpPr>
          <p:nvPr/>
        </p:nvSpPr>
        <p:spPr bwMode="auto">
          <a:xfrm>
            <a:off x="4419600" y="3276600"/>
            <a:ext cx="0" cy="1371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7" name="Line 21"/>
          <p:cNvSpPr>
            <a:spLocks noChangeShapeType="1"/>
          </p:cNvSpPr>
          <p:nvPr/>
        </p:nvSpPr>
        <p:spPr bwMode="auto">
          <a:xfrm>
            <a:off x="3048000" y="3276600"/>
            <a:ext cx="13716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65000"/>
    </mc:Choice>
    <mc:Fallback>
      <p:transition spd="slow" advTm="6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3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63197"/>
                                        </p:tgtEl>
                                        <p:attrNameLst>
                                          <p:attrName>style.visibility</p:attrName>
                                        </p:attrNameLst>
                                      </p:cBhvr>
                                      <p:to>
                                        <p:strVal val="visible"/>
                                      </p:to>
                                    </p:set>
                                    <p:animEffect transition="in" filter="slide(fromLeft)">
                                      <p:cBhvr>
                                        <p:cTn id="11" dur="500"/>
                                        <p:tgtEl>
                                          <p:spTgt spid="2631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63180"/>
                                        </p:tgtEl>
                                        <p:attrNameLst>
                                          <p:attrName>style.visibility</p:attrName>
                                        </p:attrNameLst>
                                      </p:cBhvr>
                                      <p:to>
                                        <p:strVal val="visible"/>
                                      </p:to>
                                    </p:set>
                                    <p:animEffect transition="in" filter="slide(fromLeft)">
                                      <p:cBhvr>
                                        <p:cTn id="16" dur="500"/>
                                        <p:tgtEl>
                                          <p:spTgt spid="263180"/>
                                        </p:tgtEl>
                                      </p:cBhvr>
                                    </p:animEffect>
                                  </p:childTnLst>
                                </p:cTn>
                              </p:par>
                            </p:childTnLst>
                          </p:cTn>
                        </p:par>
                        <p:par>
                          <p:cTn id="17" fill="hold" nodeType="afterGroup">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263181"/>
                                        </p:tgtEl>
                                        <p:attrNameLst>
                                          <p:attrName>style.visibility</p:attrName>
                                        </p:attrNameLst>
                                      </p:cBhvr>
                                      <p:to>
                                        <p:strVal val="visible"/>
                                      </p:to>
                                    </p:set>
                                    <p:animEffect transition="in" filter="slide(fromTop)">
                                      <p:cBhvr>
                                        <p:cTn id="20" dur="500"/>
                                        <p:tgtEl>
                                          <p:spTgt spid="263181"/>
                                        </p:tgtEl>
                                      </p:cBhvr>
                                    </p:animEffect>
                                  </p:childTnLst>
                                </p:cTn>
                              </p:par>
                            </p:childTnLst>
                          </p:cTn>
                        </p:par>
                        <p:par>
                          <p:cTn id="21" fill="hold" nodeType="afterGroup">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63182"/>
                                        </p:tgtEl>
                                        <p:attrNameLst>
                                          <p:attrName>style.visibility</p:attrName>
                                        </p:attrNameLst>
                                      </p:cBhvr>
                                      <p:to>
                                        <p:strVal val="visible"/>
                                      </p:to>
                                    </p:set>
                                    <p:animEffect transition="in" filter="slide(fromLeft)">
                                      <p:cBhvr>
                                        <p:cTn id="24" dur="500"/>
                                        <p:tgtEl>
                                          <p:spTgt spid="263182"/>
                                        </p:tgtEl>
                                      </p:cBhvr>
                                    </p:animEffect>
                                  </p:childTnLst>
                                </p:cTn>
                              </p:par>
                            </p:childTnLst>
                          </p:cTn>
                        </p:par>
                        <p:par>
                          <p:cTn id="25" fill="hold" nodeType="afterGroup">
                            <p:stCondLst>
                              <p:cond delay="1500"/>
                            </p:stCondLst>
                            <p:childTnLst>
                              <p:par>
                                <p:cTn id="26" presetID="1" presetClass="entr" presetSubtype="0" fill="hold" nodeType="afterEffect">
                                  <p:stCondLst>
                                    <p:cond delay="0"/>
                                  </p:stCondLst>
                                  <p:childTnLst>
                                    <p:set>
                                      <p:cBhvr>
                                        <p:cTn id="27" dur="1" fill="hold">
                                          <p:stCondLst>
                                            <p:cond delay="0"/>
                                          </p:stCondLst>
                                        </p:cTn>
                                        <p:tgtEl>
                                          <p:spTgt spid="263196">
                                            <p:txEl>
                                              <p:pRg st="1" end="1"/>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63183"/>
                                        </p:tgtEl>
                                        <p:attrNameLst>
                                          <p:attrName>style.visibility</p:attrName>
                                        </p:attrNameLst>
                                      </p:cBhvr>
                                      <p:to>
                                        <p:strVal val="visible"/>
                                      </p:to>
                                    </p:set>
                                    <p:animEffect transition="in" filter="slide(fromLeft)">
                                      <p:cBhvr>
                                        <p:cTn id="32" dur="500"/>
                                        <p:tgtEl>
                                          <p:spTgt spid="263183"/>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63188"/>
                                        </p:tgtEl>
                                        <p:attrNameLst>
                                          <p:attrName>style.visibility</p:attrName>
                                        </p:attrNameLst>
                                      </p:cBhvr>
                                      <p:to>
                                        <p:strVal val="visible"/>
                                      </p:to>
                                    </p:set>
                                    <p:animEffect transition="in" filter="slide(fromLeft)">
                                      <p:cBhvr>
                                        <p:cTn id="35" dur="500"/>
                                        <p:tgtEl>
                                          <p:spTgt spid="263188"/>
                                        </p:tgtEl>
                                      </p:cBhvr>
                                    </p:animEffect>
                                  </p:childTnLst>
                                </p:cTn>
                              </p:par>
                            </p:childTnLst>
                          </p:cTn>
                        </p:par>
                        <p:par>
                          <p:cTn id="36" fill="hold" nodeType="afterGroup">
                            <p:stCondLst>
                              <p:cond delay="500"/>
                            </p:stCondLst>
                            <p:childTnLst>
                              <p:par>
                                <p:cTn id="37" presetID="12" presetClass="entr" presetSubtype="1" fill="hold" grpId="0" nodeType="afterEffect">
                                  <p:stCondLst>
                                    <p:cond delay="0"/>
                                  </p:stCondLst>
                                  <p:childTnLst>
                                    <p:set>
                                      <p:cBhvr>
                                        <p:cTn id="38" dur="1" fill="hold">
                                          <p:stCondLst>
                                            <p:cond delay="0"/>
                                          </p:stCondLst>
                                        </p:cTn>
                                        <p:tgtEl>
                                          <p:spTgt spid="263189"/>
                                        </p:tgtEl>
                                        <p:attrNameLst>
                                          <p:attrName>style.visibility</p:attrName>
                                        </p:attrNameLst>
                                      </p:cBhvr>
                                      <p:to>
                                        <p:strVal val="visible"/>
                                      </p:to>
                                    </p:set>
                                    <p:animEffect transition="in" filter="slide(fromTop)">
                                      <p:cBhvr>
                                        <p:cTn id="39" dur="500"/>
                                        <p:tgtEl>
                                          <p:spTgt spid="263189"/>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63184"/>
                                        </p:tgtEl>
                                        <p:attrNameLst>
                                          <p:attrName>style.visibility</p:attrName>
                                        </p:attrNameLst>
                                      </p:cBhvr>
                                      <p:to>
                                        <p:strVal val="visible"/>
                                      </p:to>
                                    </p:set>
                                    <p:animEffect transition="in" filter="slide(fromBottom)">
                                      <p:cBhvr>
                                        <p:cTn id="42" dur="500"/>
                                        <p:tgtEl>
                                          <p:spTgt spid="263184"/>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263187"/>
                                        </p:tgtEl>
                                        <p:attrNameLst>
                                          <p:attrName>style.visibility</p:attrName>
                                        </p:attrNameLst>
                                      </p:cBhvr>
                                      <p:to>
                                        <p:strVal val="visible"/>
                                      </p:to>
                                    </p:set>
                                    <p:animEffect transition="in" filter="slide(fromLeft)">
                                      <p:cBhvr>
                                        <p:cTn id="46" dur="500"/>
                                        <p:tgtEl>
                                          <p:spTgt spid="26318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63185"/>
                                        </p:tgtEl>
                                        <p:attrNameLst>
                                          <p:attrName>style.visibility</p:attrName>
                                        </p:attrNameLst>
                                      </p:cBhvr>
                                      <p:to>
                                        <p:strVal val="visible"/>
                                      </p:to>
                                    </p:set>
                                    <p:animEffect transition="in" filter="slide(fromLeft)">
                                      <p:cBhvr>
                                        <p:cTn id="49" dur="500"/>
                                        <p:tgtEl>
                                          <p:spTgt spid="2631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63191"/>
                                        </p:tgtEl>
                                        <p:attrNameLst>
                                          <p:attrName>style.visibility</p:attrName>
                                        </p:attrNameLst>
                                      </p:cBhvr>
                                      <p:to>
                                        <p:strVal val="visible"/>
                                      </p:to>
                                    </p:set>
                                    <p:animEffect transition="in" filter="slide(fromLeft)">
                                      <p:cBhvr>
                                        <p:cTn id="54" dur="500"/>
                                        <p:tgtEl>
                                          <p:spTgt spid="26319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63190"/>
                                        </p:tgtEl>
                                        <p:attrNameLst>
                                          <p:attrName>style.visibility</p:attrName>
                                        </p:attrNameLst>
                                      </p:cBhvr>
                                      <p:to>
                                        <p:strVal val="visible"/>
                                      </p:to>
                                    </p:set>
                                    <p:animEffect transition="in" filter="slide(fromLeft)">
                                      <p:cBhvr>
                                        <p:cTn id="57" dur="500"/>
                                        <p:tgtEl>
                                          <p:spTgt spid="263190"/>
                                        </p:tgtEl>
                                      </p:cBhvr>
                                    </p:animEffect>
                                  </p:childTnLst>
                                </p:cTn>
                              </p:par>
                            </p:childTnLst>
                          </p:cTn>
                        </p:par>
                        <p:par>
                          <p:cTn id="58" fill="hold" nodeType="afterGroup">
                            <p:stCondLst>
                              <p:cond delay="500"/>
                            </p:stCondLst>
                            <p:childTnLst>
                              <p:par>
                                <p:cTn id="59" presetID="12" presetClass="entr" presetSubtype="4" fill="hold" grpId="0" nodeType="afterEffect">
                                  <p:stCondLst>
                                    <p:cond delay="0"/>
                                  </p:stCondLst>
                                  <p:childTnLst>
                                    <p:set>
                                      <p:cBhvr>
                                        <p:cTn id="60" dur="1" fill="hold">
                                          <p:stCondLst>
                                            <p:cond delay="0"/>
                                          </p:stCondLst>
                                        </p:cTn>
                                        <p:tgtEl>
                                          <p:spTgt spid="263194"/>
                                        </p:tgtEl>
                                        <p:attrNameLst>
                                          <p:attrName>style.visibility</p:attrName>
                                        </p:attrNameLst>
                                      </p:cBhvr>
                                      <p:to>
                                        <p:strVal val="visible"/>
                                      </p:to>
                                    </p:set>
                                    <p:animEffect transition="in" filter="slide(fromBottom)">
                                      <p:cBhvr>
                                        <p:cTn id="61" dur="500"/>
                                        <p:tgtEl>
                                          <p:spTgt spid="263194"/>
                                        </p:tgtEl>
                                      </p:cBhvr>
                                    </p:animEffect>
                                  </p:childTnLst>
                                </p:cTn>
                              </p:par>
                            </p:childTnLst>
                          </p:cTn>
                        </p:par>
                        <p:par>
                          <p:cTn id="62" fill="hold" nodeType="afterGroup">
                            <p:stCondLst>
                              <p:cond delay="1000"/>
                            </p:stCondLst>
                            <p:childTnLst>
                              <p:par>
                                <p:cTn id="63" presetID="12" presetClass="entr" presetSubtype="8" fill="hold" grpId="0" nodeType="afterEffect">
                                  <p:stCondLst>
                                    <p:cond delay="0"/>
                                  </p:stCondLst>
                                  <p:childTnLst>
                                    <p:set>
                                      <p:cBhvr>
                                        <p:cTn id="64" dur="1" fill="hold">
                                          <p:stCondLst>
                                            <p:cond delay="0"/>
                                          </p:stCondLst>
                                        </p:cTn>
                                        <p:tgtEl>
                                          <p:spTgt spid="263195"/>
                                        </p:tgtEl>
                                        <p:attrNameLst>
                                          <p:attrName>style.visibility</p:attrName>
                                        </p:attrNameLst>
                                      </p:cBhvr>
                                      <p:to>
                                        <p:strVal val="visible"/>
                                      </p:to>
                                    </p:set>
                                    <p:animEffect transition="in" filter="slide(fromLeft)">
                                      <p:cBhvr>
                                        <p:cTn id="65" dur="500"/>
                                        <p:tgtEl>
                                          <p:spTgt spid="263195"/>
                                        </p:tgtEl>
                                      </p:cBhvr>
                                    </p:animEffect>
                                  </p:childTnLst>
                                </p:cTn>
                              </p:par>
                            </p:childTnLst>
                          </p:cTn>
                        </p:par>
                        <p:par>
                          <p:cTn id="66" fill="hold" nodeType="withGroup">
                            <p:stCondLst>
                              <p:cond delay="1500"/>
                            </p:stCondLst>
                            <p:childTnLst>
                              <p:par>
                                <p:cTn id="67" presetID="1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slide(fromTop)">
                                      <p:cBhvr>
                                        <p:cTn id="69" dur="500"/>
                                        <p:tgtEl>
                                          <p:spTgt spid="26"/>
                                        </p:tgtEl>
                                      </p:cBhvr>
                                    </p:animEffect>
                                  </p:childTnLst>
                                </p:cTn>
                              </p:par>
                            </p:childTnLst>
                          </p:cTn>
                        </p:par>
                        <p:par>
                          <p:cTn id="70" fill="hold">
                            <p:stCondLst>
                              <p:cond delay="2000"/>
                            </p:stCondLst>
                            <p:childTnLst>
                              <p:par>
                                <p:cTn id="71" presetID="12" presetClass="entr" presetSubtype="1"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slide(fromTop)">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63196">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263179"/>
                                        </p:tgtEl>
                                        <p:attrNameLst>
                                          <p:attrName>style.visibility</p:attrName>
                                        </p:attrNameLst>
                                      </p:cBhvr>
                                      <p:to>
                                        <p:strVal val="visible"/>
                                      </p:to>
                                    </p:set>
                                    <p:animEffect transition="in" filter="slide(fromLeft)">
                                      <p:cBhvr>
                                        <p:cTn id="82" dur="500"/>
                                        <p:tgtEl>
                                          <p:spTgt spid="263179"/>
                                        </p:tgtEl>
                                      </p:cBhvr>
                                    </p:animEffect>
                                  </p:childTnLst>
                                </p:cTn>
                              </p:par>
                              <p:par>
                                <p:cTn id="83" presetID="3" presetClass="exit" presetSubtype="10" fill="hold" grpId="1" nodeType="withEffect">
                                  <p:stCondLst>
                                    <p:cond delay="0"/>
                                  </p:stCondLst>
                                  <p:childTnLst>
                                    <p:animEffect transition="out" filter="blinds(horizontal)">
                                      <p:cBhvr>
                                        <p:cTn id="84" dur="500"/>
                                        <p:tgtEl>
                                          <p:spTgt spid="263197"/>
                                        </p:tgtEl>
                                      </p:cBhvr>
                                    </p:animEffect>
                                    <p:set>
                                      <p:cBhvr>
                                        <p:cTn id="85" dur="1" fill="hold">
                                          <p:stCondLst>
                                            <p:cond delay="499"/>
                                          </p:stCondLst>
                                        </p:cTn>
                                        <p:tgtEl>
                                          <p:spTgt spid="263197"/>
                                        </p:tgtEl>
                                        <p:attrNameLst>
                                          <p:attrName>style.visibility</p:attrName>
                                        </p:attrNameLst>
                                      </p:cBhvr>
                                      <p:to>
                                        <p:strVal val="hidden"/>
                                      </p:to>
                                    </p:set>
                                  </p:childTnLst>
                                </p:cTn>
                              </p:par>
                            </p:childTnLst>
                          </p:cTn>
                        </p:par>
                        <p:par>
                          <p:cTn id="86" fill="hold">
                            <p:stCondLst>
                              <p:cond delay="500"/>
                            </p:stCondLst>
                            <p:childTnLst>
                              <p:par>
                                <p:cTn id="87" presetID="12" presetClass="entr" presetSubtype="1" fill="hold" grpId="0" nodeType="afterEffect">
                                  <p:stCondLst>
                                    <p:cond delay="0"/>
                                  </p:stCondLst>
                                  <p:childTnLst>
                                    <p:set>
                                      <p:cBhvr>
                                        <p:cTn id="88" dur="1" fill="hold">
                                          <p:stCondLst>
                                            <p:cond delay="0"/>
                                          </p:stCondLst>
                                        </p:cTn>
                                        <p:tgtEl>
                                          <p:spTgt spid="263177"/>
                                        </p:tgtEl>
                                        <p:attrNameLst>
                                          <p:attrName>style.visibility</p:attrName>
                                        </p:attrNameLst>
                                      </p:cBhvr>
                                      <p:to>
                                        <p:strVal val="visible"/>
                                      </p:to>
                                    </p:set>
                                    <p:animEffect transition="in" filter="slide(fromTop)">
                                      <p:cBhvr>
                                        <p:cTn id="89" dur="500"/>
                                        <p:tgtEl>
                                          <p:spTgt spid="263177"/>
                                        </p:tgtEl>
                                      </p:cBhvr>
                                    </p:animEffect>
                                  </p:childTnLst>
                                </p:cTn>
                              </p:par>
                            </p:childTnLst>
                          </p:cTn>
                        </p:par>
                        <p:par>
                          <p:cTn id="90" fill="hold">
                            <p:stCondLst>
                              <p:cond delay="1000"/>
                            </p:stCondLst>
                            <p:childTnLst>
                              <p:par>
                                <p:cTn id="91" presetID="12" presetClass="entr" presetSubtype="8" fill="hold" grpId="0" nodeType="afterEffect">
                                  <p:stCondLst>
                                    <p:cond delay="0"/>
                                  </p:stCondLst>
                                  <p:childTnLst>
                                    <p:set>
                                      <p:cBhvr>
                                        <p:cTn id="92" dur="1" fill="hold">
                                          <p:stCondLst>
                                            <p:cond delay="0"/>
                                          </p:stCondLst>
                                        </p:cTn>
                                        <p:tgtEl>
                                          <p:spTgt spid="263176"/>
                                        </p:tgtEl>
                                        <p:attrNameLst>
                                          <p:attrName>style.visibility</p:attrName>
                                        </p:attrNameLst>
                                      </p:cBhvr>
                                      <p:to>
                                        <p:strVal val="visible"/>
                                      </p:to>
                                    </p:set>
                                    <p:animEffect transition="in" filter="slide(fromLeft)">
                                      <p:cBhvr>
                                        <p:cTn id="93" dur="500"/>
                                        <p:tgtEl>
                                          <p:spTgt spid="263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6" grpId="0" animBg="1"/>
      <p:bldP spid="263177" grpId="0" animBg="1"/>
      <p:bldP spid="263179" grpId="0" animBg="1"/>
      <p:bldP spid="263180" grpId="0" animBg="1"/>
      <p:bldP spid="263181" grpId="0" animBg="1"/>
      <p:bldP spid="263182" grpId="0" animBg="1"/>
      <p:bldP spid="263183" grpId="0" animBg="1"/>
      <p:bldP spid="263184" grpId="0" animBg="1"/>
      <p:bldP spid="263185" grpId="0" animBg="1"/>
      <p:bldP spid="263187" grpId="0" animBg="1"/>
      <p:bldP spid="263188" grpId="0" animBg="1"/>
      <p:bldP spid="263189" grpId="0" animBg="1"/>
      <p:bldP spid="263190" grpId="0" animBg="1"/>
      <p:bldP spid="263191" grpId="0" animBg="1"/>
      <p:bldP spid="263194" grpId="0" animBg="1"/>
      <p:bldP spid="263195" grpId="0" animBg="1"/>
      <p:bldP spid="263197" grpId="0" animBg="1"/>
      <p:bldP spid="263197" grpId="1" animBg="1"/>
      <p:bldP spid="2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Grp="1" noChangeArrowheads="1"/>
          </p:cNvSpPr>
          <p:nvPr>
            <p:ph type="title" idx="4294967295"/>
          </p:nvPr>
        </p:nvSpPr>
        <p:spPr>
          <a:xfrm>
            <a:off x="0" y="274638"/>
            <a:ext cx="8229600" cy="487362"/>
          </a:xfrm>
          <a:noFill/>
          <a:ln/>
        </p:spPr>
        <p:txBody>
          <a:bodyPr/>
          <a:lstStyle/>
          <a:p>
            <a:r>
              <a:rPr lang="en-US" altLang="en-US" sz="3600" b="1" u="sng" dirty="0"/>
              <a:t>Intercom connections.</a:t>
            </a:r>
          </a:p>
        </p:txBody>
      </p:sp>
      <p:sp>
        <p:nvSpPr>
          <p:cNvPr id="264198" name="Rectangle 6"/>
          <p:cNvSpPr>
            <a:spLocks noChangeArrowheads="1"/>
          </p:cNvSpPr>
          <p:nvPr/>
        </p:nvSpPr>
        <p:spPr bwMode="auto">
          <a:xfrm>
            <a:off x="1905000" y="1600200"/>
            <a:ext cx="209063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u="sng" dirty="0">
                <a:solidFill>
                  <a:schemeClr val="tx1"/>
                </a:solidFill>
              </a:rPr>
              <a:t>DTS </a:t>
            </a:r>
            <a:r>
              <a:rPr lang="en-US" altLang="en-US" sz="1200" u="sng" dirty="0" smtClean="0">
                <a:solidFill>
                  <a:schemeClr val="tx1"/>
                </a:solidFill>
              </a:rPr>
              <a:t> SL100 </a:t>
            </a:r>
            <a:r>
              <a:rPr lang="en-US" altLang="en-US" sz="1200" u="sng" dirty="0">
                <a:solidFill>
                  <a:schemeClr val="tx1"/>
                </a:solidFill>
              </a:rPr>
              <a:t>or </a:t>
            </a:r>
            <a:r>
              <a:rPr lang="en-US" altLang="en-US" sz="1200" u="sng" dirty="0" smtClean="0">
                <a:solidFill>
                  <a:schemeClr val="tx1"/>
                </a:solidFill>
              </a:rPr>
              <a:t>SL150 </a:t>
            </a:r>
            <a:r>
              <a:rPr lang="en-US" altLang="en-US" sz="1200" u="sng" dirty="0">
                <a:solidFill>
                  <a:schemeClr val="tx1"/>
                </a:solidFill>
              </a:rPr>
              <a:t>PCB</a:t>
            </a:r>
          </a:p>
        </p:txBody>
      </p:sp>
      <p:sp>
        <p:nvSpPr>
          <p:cNvPr id="264199" name="phone3"/>
          <p:cNvSpPr>
            <a:spLocks noEditPoints="1" noChangeArrowheads="1"/>
          </p:cNvSpPr>
          <p:nvPr/>
        </p:nvSpPr>
        <p:spPr bwMode="auto">
          <a:xfrm>
            <a:off x="5867400" y="1371600"/>
            <a:ext cx="990600" cy="838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endParaRPr lang="en-ZA" dirty="0"/>
          </a:p>
        </p:txBody>
      </p:sp>
      <p:sp>
        <p:nvSpPr>
          <p:cNvPr id="264200" name="Rectangle 8"/>
          <p:cNvSpPr>
            <a:spLocks noChangeArrowheads="1"/>
          </p:cNvSpPr>
          <p:nvPr/>
        </p:nvSpPr>
        <p:spPr bwMode="auto">
          <a:xfrm>
            <a:off x="5943600" y="1066800"/>
            <a:ext cx="8270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u="sng" dirty="0">
                <a:solidFill>
                  <a:schemeClr val="tx1"/>
                </a:solidFill>
              </a:rPr>
              <a:t>Intercom</a:t>
            </a:r>
          </a:p>
        </p:txBody>
      </p:sp>
      <p:pic>
        <p:nvPicPr>
          <p:cNvPr id="264201" name="Picture 9"/>
          <p:cNvPicPr>
            <a:picLocks noChangeAspect="1" noChangeArrowheads="1"/>
          </p:cNvPicPr>
          <p:nvPr/>
        </p:nvPicPr>
        <p:blipFill>
          <a:blip r:embed="rId2" cstate="print"/>
          <a:stretch>
            <a:fillRect/>
          </a:stretch>
        </p:blipFill>
        <p:spPr bwMode="auto">
          <a:xfrm rot="16200000">
            <a:off x="1600200" y="1905000"/>
            <a:ext cx="29718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420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2476500"/>
            <a:ext cx="2279650" cy="232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4203" name="Line 11"/>
          <p:cNvSpPr>
            <a:spLocks noChangeShapeType="1"/>
          </p:cNvSpPr>
          <p:nvPr/>
        </p:nvSpPr>
        <p:spPr bwMode="auto">
          <a:xfrm flipH="1">
            <a:off x="6172200" y="2209800"/>
            <a:ext cx="0" cy="990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4" name="Line 12"/>
          <p:cNvSpPr>
            <a:spLocks noChangeShapeType="1"/>
          </p:cNvSpPr>
          <p:nvPr/>
        </p:nvSpPr>
        <p:spPr bwMode="auto">
          <a:xfrm flipH="1">
            <a:off x="3352800" y="3200400"/>
            <a:ext cx="2819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5" name="Line 13"/>
          <p:cNvSpPr>
            <a:spLocks noChangeShapeType="1"/>
          </p:cNvSpPr>
          <p:nvPr/>
        </p:nvSpPr>
        <p:spPr bwMode="auto">
          <a:xfrm>
            <a:off x="6019800" y="2209800"/>
            <a:ext cx="0" cy="609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6" name="Line 14"/>
          <p:cNvSpPr>
            <a:spLocks noChangeShapeType="1"/>
          </p:cNvSpPr>
          <p:nvPr/>
        </p:nvSpPr>
        <p:spPr bwMode="auto">
          <a:xfrm flipH="1">
            <a:off x="3352800" y="2819400"/>
            <a:ext cx="2667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7" name="Line 15"/>
          <p:cNvSpPr>
            <a:spLocks noChangeShapeType="1"/>
          </p:cNvSpPr>
          <p:nvPr/>
        </p:nvSpPr>
        <p:spPr bwMode="auto">
          <a:xfrm flipH="1">
            <a:off x="6172200" y="26670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8" name="Line 16"/>
          <p:cNvSpPr>
            <a:spLocks noChangeShapeType="1"/>
          </p:cNvSpPr>
          <p:nvPr/>
        </p:nvSpPr>
        <p:spPr bwMode="auto">
          <a:xfrm flipH="1" flipV="1">
            <a:off x="6019800" y="2362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09" name="Rectangle 17"/>
          <p:cNvSpPr>
            <a:spLocks noChangeArrowheads="1"/>
          </p:cNvSpPr>
          <p:nvPr/>
        </p:nvSpPr>
        <p:spPr bwMode="auto">
          <a:xfrm>
            <a:off x="1752600" y="5181600"/>
            <a:ext cx="42195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dirty="0">
                <a:solidFill>
                  <a:schemeClr val="tx1"/>
                </a:solidFill>
              </a:rPr>
              <a:t>IT = Intercom Trigger (Full open).</a:t>
            </a:r>
            <a:r>
              <a:rPr lang="en-US" altLang="en-US" b="0" dirty="0">
                <a:solidFill>
                  <a:schemeClr val="tx1"/>
                </a:solidFill>
              </a:rPr>
              <a:t> </a:t>
            </a:r>
            <a:endParaRPr lang="en-US" altLang="en-US" dirty="0">
              <a:solidFill>
                <a:schemeClr val="tx1"/>
              </a:solidFill>
            </a:endParaRPr>
          </a:p>
          <a:p>
            <a:pPr algn="l">
              <a:spcBef>
                <a:spcPct val="30000"/>
              </a:spcBef>
            </a:pPr>
            <a:r>
              <a:rPr lang="en-US" altLang="en-US" dirty="0">
                <a:solidFill>
                  <a:schemeClr val="tx1"/>
                </a:solidFill>
              </a:rPr>
              <a:t>PT = Pedestrian Trigger.</a:t>
            </a:r>
          </a:p>
          <a:p>
            <a:pPr algn="l">
              <a:spcBef>
                <a:spcPct val="30000"/>
              </a:spcBef>
            </a:pPr>
            <a:r>
              <a:rPr lang="en-US" altLang="en-US" dirty="0">
                <a:solidFill>
                  <a:schemeClr val="tx1"/>
                </a:solidFill>
              </a:rPr>
              <a:t>CMN = Common.</a:t>
            </a:r>
          </a:p>
        </p:txBody>
      </p:sp>
      <p:sp>
        <p:nvSpPr>
          <p:cNvPr id="264210" name="Line 18"/>
          <p:cNvSpPr>
            <a:spLocks noChangeShapeType="1"/>
          </p:cNvSpPr>
          <p:nvPr/>
        </p:nvSpPr>
        <p:spPr bwMode="auto">
          <a:xfrm>
            <a:off x="6172200" y="2209800"/>
            <a:ext cx="0" cy="6858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4211" name="Line 19"/>
          <p:cNvSpPr>
            <a:spLocks noChangeShapeType="1"/>
          </p:cNvSpPr>
          <p:nvPr/>
        </p:nvSpPr>
        <p:spPr bwMode="auto">
          <a:xfrm flipH="1">
            <a:off x="3352800" y="2971800"/>
            <a:ext cx="2819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63000"/>
    </mc:Choice>
    <mc:Fallback>
      <p:transition spd="slow" advTm="6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4199"/>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64198"/>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64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264209">
                                            <p:txEl>
                                              <p:pRg st="2" end="2"/>
                                            </p:txEl>
                                          </p:spTgt>
                                        </p:tgtEl>
                                        <p:attrNameLst>
                                          <p:attrName>style.visibility</p:attrName>
                                        </p:attrNameLst>
                                      </p:cBhvr>
                                      <p:to>
                                        <p:strVal val="visible"/>
                                      </p:to>
                                    </p:set>
                                    <p:anim calcmode="lin" valueType="num">
                                      <p:cBhvr>
                                        <p:cTn id="19" dur="500" fill="hold"/>
                                        <p:tgtEl>
                                          <p:spTgt spid="264209">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264209">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26420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264205"/>
                                        </p:tgtEl>
                                        <p:attrNameLst>
                                          <p:attrName>style.visibility</p:attrName>
                                        </p:attrNameLst>
                                      </p:cBhvr>
                                      <p:to>
                                        <p:strVal val="visible"/>
                                      </p:to>
                                    </p:set>
                                    <p:animEffect transition="in" filter="slide(fromTop)">
                                      <p:cBhvr>
                                        <p:cTn id="26" dur="500"/>
                                        <p:tgtEl>
                                          <p:spTgt spid="264205"/>
                                        </p:tgtEl>
                                      </p:cBhvr>
                                    </p:animEffect>
                                  </p:childTnLst>
                                </p:cTn>
                              </p:par>
                            </p:childTnLst>
                          </p:cTn>
                        </p:par>
                        <p:par>
                          <p:cTn id="27" fill="hold" nodeType="afterGroup">
                            <p:stCondLst>
                              <p:cond delay="500"/>
                            </p:stCondLst>
                            <p:childTnLst>
                              <p:par>
                                <p:cTn id="28" presetID="12" presetClass="entr" presetSubtype="2" fill="hold" grpId="0" nodeType="afterEffect">
                                  <p:stCondLst>
                                    <p:cond delay="0"/>
                                  </p:stCondLst>
                                  <p:childTnLst>
                                    <p:set>
                                      <p:cBhvr>
                                        <p:cTn id="29" dur="1" fill="hold">
                                          <p:stCondLst>
                                            <p:cond delay="0"/>
                                          </p:stCondLst>
                                        </p:cTn>
                                        <p:tgtEl>
                                          <p:spTgt spid="264206"/>
                                        </p:tgtEl>
                                        <p:attrNameLst>
                                          <p:attrName>style.visibility</p:attrName>
                                        </p:attrNameLst>
                                      </p:cBhvr>
                                      <p:to>
                                        <p:strVal val="visible"/>
                                      </p:to>
                                    </p:set>
                                    <p:animEffect transition="in" filter="slide(fromRight)">
                                      <p:cBhvr>
                                        <p:cTn id="30" dur="500"/>
                                        <p:tgtEl>
                                          <p:spTgt spid="26420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64209">
                                            <p:txEl>
                                              <p:pRg st="0" end="0"/>
                                            </p:txEl>
                                          </p:spTgt>
                                        </p:tgtEl>
                                        <p:attrNameLst>
                                          <p:attrName>style.visibility</p:attrName>
                                        </p:attrNameLst>
                                      </p:cBhvr>
                                      <p:to>
                                        <p:strVal val="visible"/>
                                      </p:to>
                                    </p:set>
                                    <p:anim calcmode="lin" valueType="num">
                                      <p:cBhvr>
                                        <p:cTn id="35" dur="500" fill="hold"/>
                                        <p:tgtEl>
                                          <p:spTgt spid="264209">
                                            <p:txEl>
                                              <p:pRg st="0" end="0"/>
                                            </p:txEl>
                                          </p:spTgt>
                                        </p:tgtEl>
                                        <p:attrNameLst>
                                          <p:attrName>ppt_w</p:attrName>
                                        </p:attrNameLst>
                                      </p:cBhvr>
                                      <p:tavLst>
                                        <p:tav tm="0">
                                          <p:val>
                                            <p:strVal val="#ppt_w*0.70"/>
                                          </p:val>
                                        </p:tav>
                                        <p:tav tm="100000">
                                          <p:val>
                                            <p:strVal val="#ppt_w"/>
                                          </p:val>
                                        </p:tav>
                                      </p:tavLst>
                                    </p:anim>
                                    <p:anim calcmode="lin" valueType="num">
                                      <p:cBhvr>
                                        <p:cTn id="36" dur="500" fill="hold"/>
                                        <p:tgtEl>
                                          <p:spTgt spid="264209">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642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64203"/>
                                        </p:tgtEl>
                                        <p:attrNameLst>
                                          <p:attrName>style.visibility</p:attrName>
                                        </p:attrNameLst>
                                      </p:cBhvr>
                                      <p:to>
                                        <p:strVal val="visible"/>
                                      </p:to>
                                    </p:set>
                                    <p:animEffect transition="in" filter="slide(fromTop)">
                                      <p:cBhvr>
                                        <p:cTn id="42" dur="500"/>
                                        <p:tgtEl>
                                          <p:spTgt spid="264203"/>
                                        </p:tgtEl>
                                      </p:cBhvr>
                                    </p:animEffect>
                                  </p:childTnLst>
                                </p:cTn>
                              </p:par>
                            </p:childTnLst>
                          </p:cTn>
                        </p:par>
                        <p:par>
                          <p:cTn id="43" fill="hold" nodeType="afterGroup">
                            <p:stCondLst>
                              <p:cond delay="500"/>
                            </p:stCondLst>
                            <p:childTnLst>
                              <p:par>
                                <p:cTn id="44" presetID="12" presetClass="entr" presetSubtype="2" fill="hold" grpId="0" nodeType="afterEffect">
                                  <p:stCondLst>
                                    <p:cond delay="0"/>
                                  </p:stCondLst>
                                  <p:childTnLst>
                                    <p:set>
                                      <p:cBhvr>
                                        <p:cTn id="45" dur="1" fill="hold">
                                          <p:stCondLst>
                                            <p:cond delay="0"/>
                                          </p:stCondLst>
                                        </p:cTn>
                                        <p:tgtEl>
                                          <p:spTgt spid="264204"/>
                                        </p:tgtEl>
                                        <p:attrNameLst>
                                          <p:attrName>style.visibility</p:attrName>
                                        </p:attrNameLst>
                                      </p:cBhvr>
                                      <p:to>
                                        <p:strVal val="visible"/>
                                      </p:to>
                                    </p:set>
                                    <p:animEffect transition="in" filter="slide(fromRight)">
                                      <p:cBhvr>
                                        <p:cTn id="46" dur="500"/>
                                        <p:tgtEl>
                                          <p:spTgt spid="26420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nodeType="clickEffect">
                                  <p:stCondLst>
                                    <p:cond delay="0"/>
                                  </p:stCondLst>
                                  <p:childTnLst>
                                    <p:set>
                                      <p:cBhvr>
                                        <p:cTn id="50" dur="1" fill="hold">
                                          <p:stCondLst>
                                            <p:cond delay="0"/>
                                          </p:stCondLst>
                                        </p:cTn>
                                        <p:tgtEl>
                                          <p:spTgt spid="264209">
                                            <p:txEl>
                                              <p:pRg st="1" end="1"/>
                                            </p:txEl>
                                          </p:spTgt>
                                        </p:tgtEl>
                                        <p:attrNameLst>
                                          <p:attrName>style.visibility</p:attrName>
                                        </p:attrNameLst>
                                      </p:cBhvr>
                                      <p:to>
                                        <p:strVal val="visible"/>
                                      </p:to>
                                    </p:set>
                                    <p:anim calcmode="lin" valueType="num">
                                      <p:cBhvr>
                                        <p:cTn id="51" dur="500" fill="hold"/>
                                        <p:tgtEl>
                                          <p:spTgt spid="264209">
                                            <p:txEl>
                                              <p:pRg st="1" end="1"/>
                                            </p:txEl>
                                          </p:spTgt>
                                        </p:tgtEl>
                                        <p:attrNameLst>
                                          <p:attrName>ppt_w</p:attrName>
                                        </p:attrNameLst>
                                      </p:cBhvr>
                                      <p:tavLst>
                                        <p:tav tm="0">
                                          <p:val>
                                            <p:strVal val="#ppt_w*0.70"/>
                                          </p:val>
                                        </p:tav>
                                        <p:tav tm="100000">
                                          <p:val>
                                            <p:strVal val="#ppt_w"/>
                                          </p:val>
                                        </p:tav>
                                      </p:tavLst>
                                    </p:anim>
                                    <p:anim calcmode="lin" valueType="num">
                                      <p:cBhvr>
                                        <p:cTn id="52" dur="500" fill="hold"/>
                                        <p:tgtEl>
                                          <p:spTgt spid="264209">
                                            <p:txEl>
                                              <p:pRg st="1" end="1"/>
                                            </p:txEl>
                                          </p:spTgt>
                                        </p:tgtEl>
                                        <p:attrNameLst>
                                          <p:attrName>ppt_h</p:attrName>
                                        </p:attrNameLst>
                                      </p:cBhvr>
                                      <p:tavLst>
                                        <p:tav tm="0">
                                          <p:val>
                                            <p:strVal val="#ppt_h"/>
                                          </p:val>
                                        </p:tav>
                                        <p:tav tm="100000">
                                          <p:val>
                                            <p:strVal val="#ppt_h"/>
                                          </p:val>
                                        </p:tav>
                                      </p:tavLst>
                                    </p:anim>
                                    <p:animEffect transition="in" filter="fade">
                                      <p:cBhvr>
                                        <p:cTn id="53" dur="500"/>
                                        <p:tgtEl>
                                          <p:spTgt spid="264209">
                                            <p:txEl>
                                              <p:pRg st="1" end="1"/>
                                            </p:txEl>
                                          </p:spTgt>
                                        </p:tgtEl>
                                      </p:cBhvr>
                                    </p:animEffect>
                                  </p:childTnLst>
                                </p:cTn>
                              </p:par>
                              <p:par>
                                <p:cTn id="54" presetID="9" presetClass="exit" presetSubtype="0" fill="hold" grpId="1" nodeType="withEffect">
                                  <p:stCondLst>
                                    <p:cond delay="0"/>
                                  </p:stCondLst>
                                  <p:childTnLst>
                                    <p:animEffect transition="out" filter="dissolve">
                                      <p:cBhvr>
                                        <p:cTn id="55" dur="500"/>
                                        <p:tgtEl>
                                          <p:spTgt spid="264204"/>
                                        </p:tgtEl>
                                      </p:cBhvr>
                                    </p:animEffect>
                                    <p:set>
                                      <p:cBhvr>
                                        <p:cTn id="56" dur="1" fill="hold">
                                          <p:stCondLst>
                                            <p:cond delay="499"/>
                                          </p:stCondLst>
                                        </p:cTn>
                                        <p:tgtEl>
                                          <p:spTgt spid="264204"/>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264203"/>
                                        </p:tgtEl>
                                      </p:cBhvr>
                                    </p:animEffect>
                                    <p:set>
                                      <p:cBhvr>
                                        <p:cTn id="59" dur="1" fill="hold">
                                          <p:stCondLst>
                                            <p:cond delay="499"/>
                                          </p:stCondLst>
                                        </p:cTn>
                                        <p:tgtEl>
                                          <p:spTgt spid="264203"/>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1" fill="hold" grpId="0" nodeType="clickEffect">
                                  <p:stCondLst>
                                    <p:cond delay="0"/>
                                  </p:stCondLst>
                                  <p:childTnLst>
                                    <p:set>
                                      <p:cBhvr>
                                        <p:cTn id="63" dur="1" fill="hold">
                                          <p:stCondLst>
                                            <p:cond delay="0"/>
                                          </p:stCondLst>
                                        </p:cTn>
                                        <p:tgtEl>
                                          <p:spTgt spid="264210"/>
                                        </p:tgtEl>
                                        <p:attrNameLst>
                                          <p:attrName>style.visibility</p:attrName>
                                        </p:attrNameLst>
                                      </p:cBhvr>
                                      <p:to>
                                        <p:strVal val="visible"/>
                                      </p:to>
                                    </p:set>
                                    <p:animEffect transition="in" filter="slide(fromTop)">
                                      <p:cBhvr>
                                        <p:cTn id="64" dur="500"/>
                                        <p:tgtEl>
                                          <p:spTgt spid="264210"/>
                                        </p:tgtEl>
                                      </p:cBhvr>
                                    </p:animEffect>
                                  </p:childTnLst>
                                </p:cTn>
                              </p:par>
                            </p:childTnLst>
                          </p:cTn>
                        </p:par>
                        <p:par>
                          <p:cTn id="65" fill="hold" nodeType="afterGroup">
                            <p:stCondLst>
                              <p:cond delay="500"/>
                            </p:stCondLst>
                            <p:childTnLst>
                              <p:par>
                                <p:cTn id="66" presetID="12" presetClass="entr" presetSubtype="2" fill="hold" grpId="0" nodeType="afterEffect">
                                  <p:stCondLst>
                                    <p:cond delay="0"/>
                                  </p:stCondLst>
                                  <p:childTnLst>
                                    <p:set>
                                      <p:cBhvr>
                                        <p:cTn id="67" dur="1" fill="hold">
                                          <p:stCondLst>
                                            <p:cond delay="0"/>
                                          </p:stCondLst>
                                        </p:cTn>
                                        <p:tgtEl>
                                          <p:spTgt spid="264211"/>
                                        </p:tgtEl>
                                        <p:attrNameLst>
                                          <p:attrName>style.visibility</p:attrName>
                                        </p:attrNameLst>
                                      </p:cBhvr>
                                      <p:to>
                                        <p:strVal val="visible"/>
                                      </p:to>
                                    </p:set>
                                    <p:animEffect transition="in" filter="slide(fromRight)">
                                      <p:cBhvr>
                                        <p:cTn id="68" dur="500"/>
                                        <p:tgtEl>
                                          <p:spTgt spid="26421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6420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42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4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p:bldP spid="264199" grpId="0" animBg="1"/>
      <p:bldP spid="264200" grpId="0"/>
      <p:bldP spid="264203" grpId="0" animBg="1"/>
      <p:bldP spid="264203" grpId="1" animBg="1"/>
      <p:bldP spid="264204" grpId="0" animBg="1"/>
      <p:bldP spid="264204" grpId="1" animBg="1"/>
      <p:bldP spid="264205" grpId="0" animBg="1"/>
      <p:bldP spid="264206" grpId="0" animBg="1"/>
      <p:bldP spid="264207" grpId="0" animBg="1"/>
      <p:bldP spid="264208" grpId="0" animBg="1"/>
      <p:bldP spid="264210" grpId="0" animBg="1"/>
      <p:bldP spid="2642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9" name="Picture 39"/>
          <p:cNvPicPr>
            <a:picLocks noChangeAspect="1" noChangeArrowheads="1"/>
          </p:cNvPicPr>
          <p:nvPr/>
        </p:nvPicPr>
        <p:blipFill>
          <a:blip r:embed="rId3" cstate="print"/>
          <a:stretch>
            <a:fillRect/>
          </a:stretch>
        </p:blipFill>
        <p:spPr bwMode="auto">
          <a:xfrm rot="16200000">
            <a:off x="1257300" y="1943100"/>
            <a:ext cx="30480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44" name="Line 4"/>
          <p:cNvSpPr>
            <a:spLocks noChangeShapeType="1"/>
          </p:cNvSpPr>
          <p:nvPr/>
        </p:nvSpPr>
        <p:spPr bwMode="auto">
          <a:xfrm>
            <a:off x="6172200" y="2362200"/>
            <a:ext cx="0" cy="533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45" name="Line 5"/>
          <p:cNvSpPr>
            <a:spLocks noChangeShapeType="1"/>
          </p:cNvSpPr>
          <p:nvPr/>
        </p:nvSpPr>
        <p:spPr bwMode="auto">
          <a:xfrm>
            <a:off x="6324600" y="2362200"/>
            <a:ext cx="0" cy="6858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46" name="Rectangle 6"/>
          <p:cNvSpPr>
            <a:spLocks noChangeArrowheads="1"/>
          </p:cNvSpPr>
          <p:nvPr/>
        </p:nvSpPr>
        <p:spPr bwMode="auto">
          <a:xfrm>
            <a:off x="4648200" y="2590800"/>
            <a:ext cx="838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266247" name="Line 7"/>
          <p:cNvSpPr>
            <a:spLocks noChangeShapeType="1"/>
          </p:cNvSpPr>
          <p:nvPr/>
        </p:nvSpPr>
        <p:spPr bwMode="auto">
          <a:xfrm>
            <a:off x="4800600" y="2590800"/>
            <a:ext cx="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48" name="Line 8"/>
          <p:cNvSpPr>
            <a:spLocks noChangeShapeType="1"/>
          </p:cNvSpPr>
          <p:nvPr/>
        </p:nvSpPr>
        <p:spPr bwMode="auto">
          <a:xfrm>
            <a:off x="53340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49" name="Line 9"/>
          <p:cNvSpPr>
            <a:spLocks noChangeShapeType="1"/>
          </p:cNvSpPr>
          <p:nvPr/>
        </p:nvSpPr>
        <p:spPr bwMode="auto">
          <a:xfrm>
            <a:off x="4648200" y="2819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0" name="Line 10"/>
          <p:cNvSpPr>
            <a:spLocks noChangeShapeType="1"/>
          </p:cNvSpPr>
          <p:nvPr/>
        </p:nvSpPr>
        <p:spPr bwMode="auto">
          <a:xfrm>
            <a:off x="5334000" y="2819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1" name="Line 11"/>
          <p:cNvSpPr>
            <a:spLocks noChangeShapeType="1"/>
          </p:cNvSpPr>
          <p:nvPr/>
        </p:nvSpPr>
        <p:spPr bwMode="auto">
          <a:xfrm>
            <a:off x="5334000" y="31242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2" name="Line 12"/>
          <p:cNvSpPr>
            <a:spLocks noChangeShapeType="1"/>
          </p:cNvSpPr>
          <p:nvPr/>
        </p:nvSpPr>
        <p:spPr bwMode="auto">
          <a:xfrm>
            <a:off x="4648200" y="30480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3" name="Line 13"/>
          <p:cNvSpPr>
            <a:spLocks noChangeShapeType="1"/>
          </p:cNvSpPr>
          <p:nvPr/>
        </p:nvSpPr>
        <p:spPr bwMode="auto">
          <a:xfrm>
            <a:off x="5334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4" name="Line 14"/>
          <p:cNvSpPr>
            <a:spLocks noChangeShapeType="1"/>
          </p:cNvSpPr>
          <p:nvPr/>
        </p:nvSpPr>
        <p:spPr bwMode="auto">
          <a:xfrm>
            <a:off x="5410200" y="2438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5" name="Line 15"/>
          <p:cNvSpPr>
            <a:spLocks noChangeShapeType="1"/>
          </p:cNvSpPr>
          <p:nvPr/>
        </p:nvSpPr>
        <p:spPr bwMode="auto">
          <a:xfrm>
            <a:off x="5257800" y="2514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6" name="Line 16"/>
          <p:cNvSpPr>
            <a:spLocks noChangeShapeType="1"/>
          </p:cNvSpPr>
          <p:nvPr/>
        </p:nvSpPr>
        <p:spPr bwMode="auto">
          <a:xfrm flipV="1">
            <a:off x="5410200" y="22860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7" name="Line 17"/>
          <p:cNvSpPr>
            <a:spLocks noChangeShapeType="1"/>
          </p:cNvSpPr>
          <p:nvPr/>
        </p:nvSpPr>
        <p:spPr bwMode="auto">
          <a:xfrm flipH="1" flipV="1">
            <a:off x="5257800" y="22860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8" name="Line 18"/>
          <p:cNvSpPr>
            <a:spLocks noChangeShapeType="1"/>
          </p:cNvSpPr>
          <p:nvPr/>
        </p:nvSpPr>
        <p:spPr bwMode="auto">
          <a:xfrm>
            <a:off x="4724400" y="22860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59" name="Rectangle 19"/>
          <p:cNvSpPr>
            <a:spLocks noChangeArrowheads="1"/>
          </p:cNvSpPr>
          <p:nvPr/>
        </p:nvSpPr>
        <p:spPr bwMode="auto">
          <a:xfrm>
            <a:off x="4648200" y="1828800"/>
            <a:ext cx="1371600" cy="50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900" b="0" dirty="0">
                <a:solidFill>
                  <a:schemeClr val="tx1"/>
                </a:solidFill>
              </a:rPr>
              <a:t>Wires with 12V DC voltage output from intercom.</a:t>
            </a:r>
          </a:p>
        </p:txBody>
      </p:sp>
      <p:sp>
        <p:nvSpPr>
          <p:cNvPr id="266260" name="Line 20"/>
          <p:cNvSpPr>
            <a:spLocks noChangeShapeType="1"/>
          </p:cNvSpPr>
          <p:nvPr/>
        </p:nvSpPr>
        <p:spPr bwMode="auto">
          <a:xfrm flipH="1">
            <a:off x="5410200" y="3048000"/>
            <a:ext cx="914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1" name="Line 21"/>
          <p:cNvSpPr>
            <a:spLocks noChangeShapeType="1"/>
          </p:cNvSpPr>
          <p:nvPr/>
        </p:nvSpPr>
        <p:spPr bwMode="auto">
          <a:xfrm flipH="1" flipV="1">
            <a:off x="5410200" y="2895600"/>
            <a:ext cx="7620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2" name="Line 22"/>
          <p:cNvSpPr>
            <a:spLocks noChangeShapeType="1"/>
          </p:cNvSpPr>
          <p:nvPr/>
        </p:nvSpPr>
        <p:spPr bwMode="auto">
          <a:xfrm flipV="1">
            <a:off x="5105400" y="3276600"/>
            <a:ext cx="0" cy="457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3" name="Line 23"/>
          <p:cNvSpPr>
            <a:spLocks noChangeShapeType="1"/>
          </p:cNvSpPr>
          <p:nvPr/>
        </p:nvSpPr>
        <p:spPr bwMode="auto">
          <a:xfrm>
            <a:off x="5105400" y="3733800"/>
            <a:ext cx="2286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4" name="Rectangle 24"/>
          <p:cNvSpPr>
            <a:spLocks noChangeArrowheads="1"/>
          </p:cNvSpPr>
          <p:nvPr/>
        </p:nvSpPr>
        <p:spPr bwMode="auto">
          <a:xfrm>
            <a:off x="5334000" y="3505200"/>
            <a:ext cx="93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200" dirty="0">
                <a:solidFill>
                  <a:schemeClr val="tx1"/>
                </a:solidFill>
              </a:rPr>
              <a:t>Gate relay module</a:t>
            </a:r>
          </a:p>
        </p:txBody>
      </p:sp>
      <p:sp>
        <p:nvSpPr>
          <p:cNvPr id="266265" name="Line 25"/>
          <p:cNvSpPr>
            <a:spLocks noChangeShapeType="1"/>
          </p:cNvSpPr>
          <p:nvPr/>
        </p:nvSpPr>
        <p:spPr bwMode="auto">
          <a:xfrm>
            <a:off x="53340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6" name="Line 26"/>
          <p:cNvSpPr>
            <a:spLocks noChangeShapeType="1"/>
          </p:cNvSpPr>
          <p:nvPr/>
        </p:nvSpPr>
        <p:spPr bwMode="auto">
          <a:xfrm>
            <a:off x="5334000" y="3505200"/>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7" name="Line 27"/>
          <p:cNvSpPr>
            <a:spLocks noChangeShapeType="1"/>
          </p:cNvSpPr>
          <p:nvPr/>
        </p:nvSpPr>
        <p:spPr bwMode="auto">
          <a:xfrm>
            <a:off x="5334000" y="3962400"/>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8" name="Line 28"/>
          <p:cNvSpPr>
            <a:spLocks noChangeShapeType="1"/>
          </p:cNvSpPr>
          <p:nvPr/>
        </p:nvSpPr>
        <p:spPr bwMode="auto">
          <a:xfrm>
            <a:off x="62484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69" name="Rectangle 29"/>
          <p:cNvSpPr>
            <a:spLocks noChangeArrowheads="1"/>
          </p:cNvSpPr>
          <p:nvPr/>
        </p:nvSpPr>
        <p:spPr bwMode="auto">
          <a:xfrm>
            <a:off x="4724400" y="2590800"/>
            <a:ext cx="381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900" b="0" dirty="0">
                <a:solidFill>
                  <a:schemeClr val="tx1"/>
                </a:solidFill>
              </a:rPr>
              <a:t>CM</a:t>
            </a:r>
          </a:p>
        </p:txBody>
      </p:sp>
      <p:sp>
        <p:nvSpPr>
          <p:cNvPr id="266270" name="Rectangle 30"/>
          <p:cNvSpPr>
            <a:spLocks noChangeArrowheads="1"/>
          </p:cNvSpPr>
          <p:nvPr/>
        </p:nvSpPr>
        <p:spPr bwMode="auto">
          <a:xfrm>
            <a:off x="4724400" y="3048000"/>
            <a:ext cx="3873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900" b="0" dirty="0">
                <a:solidFill>
                  <a:schemeClr val="tx1"/>
                </a:solidFill>
              </a:rPr>
              <a:t>N/O</a:t>
            </a:r>
          </a:p>
        </p:txBody>
      </p:sp>
      <p:sp>
        <p:nvSpPr>
          <p:cNvPr id="266271" name="Rectangle 31"/>
          <p:cNvSpPr>
            <a:spLocks noChangeArrowheads="1"/>
          </p:cNvSpPr>
          <p:nvPr/>
        </p:nvSpPr>
        <p:spPr bwMode="auto">
          <a:xfrm>
            <a:off x="4724400" y="2819400"/>
            <a:ext cx="381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900" b="0" dirty="0">
                <a:solidFill>
                  <a:schemeClr val="tx1"/>
                </a:solidFill>
              </a:rPr>
              <a:t>N/C</a:t>
            </a:r>
          </a:p>
        </p:txBody>
      </p:sp>
      <p:sp>
        <p:nvSpPr>
          <p:cNvPr id="266272" name="Line 32"/>
          <p:cNvSpPr>
            <a:spLocks noChangeShapeType="1"/>
          </p:cNvSpPr>
          <p:nvPr/>
        </p:nvSpPr>
        <p:spPr bwMode="auto">
          <a:xfrm>
            <a:off x="3962400" y="2667000"/>
            <a:ext cx="7620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73" name="Line 33"/>
          <p:cNvSpPr>
            <a:spLocks noChangeShapeType="1"/>
          </p:cNvSpPr>
          <p:nvPr/>
        </p:nvSpPr>
        <p:spPr bwMode="auto">
          <a:xfrm>
            <a:off x="4267200" y="3124200"/>
            <a:ext cx="4572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74" name="Line 34"/>
          <p:cNvSpPr>
            <a:spLocks noChangeShapeType="1"/>
          </p:cNvSpPr>
          <p:nvPr/>
        </p:nvSpPr>
        <p:spPr bwMode="auto">
          <a:xfrm flipV="1">
            <a:off x="4267200" y="3124200"/>
            <a:ext cx="0" cy="3048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75" name="Line 35"/>
          <p:cNvSpPr>
            <a:spLocks noChangeShapeType="1"/>
          </p:cNvSpPr>
          <p:nvPr/>
        </p:nvSpPr>
        <p:spPr bwMode="auto">
          <a:xfrm flipH="1">
            <a:off x="3962400" y="2667000"/>
            <a:ext cx="0" cy="3810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76" name="Rectangle 36"/>
          <p:cNvSpPr>
            <a:spLocks noChangeArrowheads="1"/>
          </p:cNvSpPr>
          <p:nvPr/>
        </p:nvSpPr>
        <p:spPr bwMode="auto">
          <a:xfrm>
            <a:off x="2057400" y="1752600"/>
            <a:ext cx="222759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u="sng" dirty="0">
                <a:solidFill>
                  <a:schemeClr val="tx1"/>
                </a:solidFill>
              </a:rPr>
              <a:t>DTS </a:t>
            </a:r>
            <a:r>
              <a:rPr lang="en-US" altLang="en-US" sz="1200" u="sng" dirty="0" smtClean="0">
                <a:solidFill>
                  <a:schemeClr val="tx1"/>
                </a:solidFill>
              </a:rPr>
              <a:t>SL100 AND SL150;PCB</a:t>
            </a:r>
            <a:endParaRPr lang="en-US" altLang="en-US" sz="1200" u="sng" dirty="0">
              <a:solidFill>
                <a:schemeClr val="tx1"/>
              </a:solidFill>
            </a:endParaRPr>
          </a:p>
        </p:txBody>
      </p:sp>
      <p:sp>
        <p:nvSpPr>
          <p:cNvPr id="266277" name="phone3"/>
          <p:cNvSpPr>
            <a:spLocks noEditPoints="1" noChangeArrowheads="1"/>
          </p:cNvSpPr>
          <p:nvPr/>
        </p:nvSpPr>
        <p:spPr bwMode="auto">
          <a:xfrm>
            <a:off x="6019800" y="1524000"/>
            <a:ext cx="990600" cy="838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endParaRPr lang="en-ZA" dirty="0"/>
          </a:p>
        </p:txBody>
      </p:sp>
      <p:sp>
        <p:nvSpPr>
          <p:cNvPr id="266278" name="Rectangle 38"/>
          <p:cNvSpPr>
            <a:spLocks noChangeArrowheads="1"/>
          </p:cNvSpPr>
          <p:nvPr/>
        </p:nvSpPr>
        <p:spPr bwMode="auto">
          <a:xfrm>
            <a:off x="6096000" y="1219200"/>
            <a:ext cx="8270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u="sng" dirty="0">
                <a:solidFill>
                  <a:schemeClr val="tx1"/>
                </a:solidFill>
              </a:rPr>
              <a:t>Intercom</a:t>
            </a:r>
          </a:p>
        </p:txBody>
      </p:sp>
      <p:sp>
        <p:nvSpPr>
          <p:cNvPr id="266280" name="Line 40"/>
          <p:cNvSpPr>
            <a:spLocks noChangeShapeType="1"/>
          </p:cNvSpPr>
          <p:nvPr/>
        </p:nvSpPr>
        <p:spPr bwMode="auto">
          <a:xfrm flipH="1">
            <a:off x="3048000" y="3048000"/>
            <a:ext cx="914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81" name="Line 41"/>
          <p:cNvSpPr>
            <a:spLocks noChangeShapeType="1"/>
          </p:cNvSpPr>
          <p:nvPr/>
        </p:nvSpPr>
        <p:spPr bwMode="auto">
          <a:xfrm flipH="1" flipV="1">
            <a:off x="3048000" y="3429000"/>
            <a:ext cx="1219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82" name="Rectangle 42"/>
          <p:cNvSpPr>
            <a:spLocks noGrp="1" noChangeArrowheads="1"/>
          </p:cNvSpPr>
          <p:nvPr>
            <p:ph type="title" idx="4294967295"/>
          </p:nvPr>
        </p:nvSpPr>
        <p:spPr>
          <a:xfrm>
            <a:off x="0" y="274638"/>
            <a:ext cx="9144000" cy="563562"/>
          </a:xfrm>
          <a:noFill/>
          <a:ln/>
        </p:spPr>
        <p:txBody>
          <a:bodyPr/>
          <a:lstStyle/>
          <a:p>
            <a:r>
              <a:rPr lang="en-US" altLang="en-US" sz="3200" b="1" u="sng" dirty="0"/>
              <a:t>Intercom connections with gate relay module.</a:t>
            </a:r>
          </a:p>
        </p:txBody>
      </p:sp>
      <p:sp>
        <p:nvSpPr>
          <p:cNvPr id="266283" name="Rectangle 43"/>
          <p:cNvSpPr>
            <a:spLocks noChangeArrowheads="1"/>
          </p:cNvSpPr>
          <p:nvPr/>
        </p:nvSpPr>
        <p:spPr bwMode="auto">
          <a:xfrm>
            <a:off x="1600200" y="5334000"/>
            <a:ext cx="41497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dirty="0">
                <a:solidFill>
                  <a:schemeClr val="tx1"/>
                </a:solidFill>
              </a:rPr>
              <a:t>IT = Intercom Trigger (Full open).</a:t>
            </a:r>
          </a:p>
          <a:p>
            <a:pPr algn="l">
              <a:spcBef>
                <a:spcPct val="30000"/>
              </a:spcBef>
            </a:pPr>
            <a:r>
              <a:rPr lang="en-US" altLang="en-US" dirty="0">
                <a:solidFill>
                  <a:schemeClr val="tx1"/>
                </a:solidFill>
              </a:rPr>
              <a:t>PT = Pedestrian Trigger.</a:t>
            </a:r>
          </a:p>
          <a:p>
            <a:pPr algn="l">
              <a:spcBef>
                <a:spcPct val="30000"/>
              </a:spcBef>
            </a:pPr>
            <a:r>
              <a:rPr lang="en-US" altLang="en-US" dirty="0">
                <a:solidFill>
                  <a:schemeClr val="tx1"/>
                </a:solidFill>
              </a:rPr>
              <a:t>CMN  = Common</a:t>
            </a:r>
          </a:p>
        </p:txBody>
      </p:sp>
      <p:sp>
        <p:nvSpPr>
          <p:cNvPr id="266285" name="Line 45"/>
          <p:cNvSpPr>
            <a:spLocks noChangeShapeType="1"/>
          </p:cNvSpPr>
          <p:nvPr/>
        </p:nvSpPr>
        <p:spPr bwMode="auto">
          <a:xfrm flipH="1" flipV="1">
            <a:off x="4038600" y="3429000"/>
            <a:ext cx="990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86" name="Rectangle 46"/>
          <p:cNvSpPr>
            <a:spLocks noChangeArrowheads="1"/>
          </p:cNvSpPr>
          <p:nvPr/>
        </p:nvSpPr>
        <p:spPr bwMode="auto">
          <a:xfrm>
            <a:off x="5029200" y="4191000"/>
            <a:ext cx="2524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b="0" u="sng" dirty="0"/>
              <a:t>For full open trigger.</a:t>
            </a:r>
            <a:r>
              <a:rPr lang="en-US" altLang="en-US" dirty="0">
                <a:solidFill>
                  <a:srgbClr val="FF3300"/>
                </a:solidFill>
              </a:rPr>
              <a:t> </a:t>
            </a:r>
          </a:p>
        </p:txBody>
      </p:sp>
      <p:sp>
        <p:nvSpPr>
          <p:cNvPr id="266288" name="Line 48"/>
          <p:cNvSpPr>
            <a:spLocks noChangeShapeType="1"/>
          </p:cNvSpPr>
          <p:nvPr/>
        </p:nvSpPr>
        <p:spPr bwMode="auto">
          <a:xfrm flipH="1">
            <a:off x="3048000" y="3276600"/>
            <a:ext cx="1219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89" name="Rectangle 49"/>
          <p:cNvSpPr>
            <a:spLocks noChangeArrowheads="1"/>
          </p:cNvSpPr>
          <p:nvPr/>
        </p:nvSpPr>
        <p:spPr bwMode="auto">
          <a:xfrm>
            <a:off x="5029200" y="4191000"/>
            <a:ext cx="3394075" cy="406400"/>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b="0" u="sng" dirty="0"/>
              <a:t>For pedestrian open trigger.</a:t>
            </a:r>
            <a:r>
              <a:rPr lang="en-US" altLang="en-US" dirty="0">
                <a:solidFill>
                  <a:srgbClr val="FF3300"/>
                </a:solidFill>
              </a:rPr>
              <a:t> </a:t>
            </a:r>
          </a:p>
        </p:txBody>
      </p:sp>
      <p:sp>
        <p:nvSpPr>
          <p:cNvPr id="266291" name="Line 51"/>
          <p:cNvSpPr>
            <a:spLocks noChangeShapeType="1"/>
          </p:cNvSpPr>
          <p:nvPr/>
        </p:nvSpPr>
        <p:spPr bwMode="auto">
          <a:xfrm flipH="1" flipV="1">
            <a:off x="3810000" y="3276600"/>
            <a:ext cx="1219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66292" name="Rectangle 52"/>
          <p:cNvSpPr>
            <a:spLocks noChangeArrowheads="1"/>
          </p:cNvSpPr>
          <p:nvPr/>
        </p:nvSpPr>
        <p:spPr bwMode="auto">
          <a:xfrm rot="16200000">
            <a:off x="4806950" y="2813050"/>
            <a:ext cx="8255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900" b="0" u="sng" dirty="0"/>
              <a:t>AC/DC Input</a:t>
            </a:r>
          </a:p>
        </p:txBody>
      </p:sp>
    </p:spTree>
  </p:cSld>
  <p:clrMapOvr>
    <a:masterClrMapping/>
  </p:clrMapOvr>
  <mc:AlternateContent xmlns:mc="http://schemas.openxmlformats.org/markup-compatibility/2006">
    <mc:Choice xmlns:p14="http://schemas.microsoft.com/office/powerpoint/2010/main" xmlns="" Requires="p14">
      <p:transition spd="slow" p14:dur="2000" advTm="85000"/>
    </mc:Choice>
    <mc:Fallback>
      <p:transition spd="slow" advTm="8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2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2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2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2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2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2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2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2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2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2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29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266244"/>
                                        </p:tgtEl>
                                        <p:attrNameLst>
                                          <p:attrName>style.visibility</p:attrName>
                                        </p:attrNameLst>
                                      </p:cBhvr>
                                      <p:to>
                                        <p:strVal val="visible"/>
                                      </p:to>
                                    </p:set>
                                    <p:animEffect transition="in" filter="slide(fromTop)">
                                      <p:cBhvr>
                                        <p:cTn id="57" dur="500"/>
                                        <p:tgtEl>
                                          <p:spTgt spid="266244"/>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266245"/>
                                        </p:tgtEl>
                                        <p:attrNameLst>
                                          <p:attrName>style.visibility</p:attrName>
                                        </p:attrNameLst>
                                      </p:cBhvr>
                                      <p:to>
                                        <p:strVal val="visible"/>
                                      </p:to>
                                    </p:set>
                                    <p:animEffect transition="in" filter="slide(fromTop)">
                                      <p:cBhvr>
                                        <p:cTn id="60" dur="500"/>
                                        <p:tgtEl>
                                          <p:spTgt spid="266245"/>
                                        </p:tgtEl>
                                      </p:cBhvr>
                                    </p:animEffect>
                                  </p:childTnLst>
                                </p:cTn>
                              </p:par>
                            </p:childTnLst>
                          </p:cTn>
                        </p:par>
                        <p:par>
                          <p:cTn id="61" fill="hold" nodeType="afterGroup">
                            <p:stCondLst>
                              <p:cond delay="500"/>
                            </p:stCondLst>
                            <p:childTnLst>
                              <p:par>
                                <p:cTn id="62" presetID="12" presetClass="entr" presetSubtype="2" fill="hold" grpId="0" nodeType="afterEffect">
                                  <p:stCondLst>
                                    <p:cond delay="0"/>
                                  </p:stCondLst>
                                  <p:childTnLst>
                                    <p:set>
                                      <p:cBhvr>
                                        <p:cTn id="63" dur="1" fill="hold">
                                          <p:stCondLst>
                                            <p:cond delay="0"/>
                                          </p:stCondLst>
                                        </p:cTn>
                                        <p:tgtEl>
                                          <p:spTgt spid="266261"/>
                                        </p:tgtEl>
                                        <p:attrNameLst>
                                          <p:attrName>style.visibility</p:attrName>
                                        </p:attrNameLst>
                                      </p:cBhvr>
                                      <p:to>
                                        <p:strVal val="visible"/>
                                      </p:to>
                                    </p:set>
                                    <p:animEffect transition="in" filter="slide(fromRight)">
                                      <p:cBhvr>
                                        <p:cTn id="64" dur="500"/>
                                        <p:tgtEl>
                                          <p:spTgt spid="266261"/>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266260"/>
                                        </p:tgtEl>
                                        <p:attrNameLst>
                                          <p:attrName>style.visibility</p:attrName>
                                        </p:attrNameLst>
                                      </p:cBhvr>
                                      <p:to>
                                        <p:strVal val="visible"/>
                                      </p:to>
                                    </p:set>
                                    <p:animEffect transition="in" filter="slide(fromRight)">
                                      <p:cBhvr>
                                        <p:cTn id="67" dur="500"/>
                                        <p:tgtEl>
                                          <p:spTgt spid="2662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6625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6625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625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625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6625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66255"/>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266283">
                                            <p:txEl>
                                              <p:pRg st="2" end="2"/>
                                            </p:txEl>
                                          </p:spTgt>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2" fill="hold" grpId="0" nodeType="clickEffect">
                                  <p:stCondLst>
                                    <p:cond delay="0"/>
                                  </p:stCondLst>
                                  <p:childTnLst>
                                    <p:set>
                                      <p:cBhvr>
                                        <p:cTn id="89" dur="1" fill="hold">
                                          <p:stCondLst>
                                            <p:cond delay="0"/>
                                          </p:stCondLst>
                                        </p:cTn>
                                        <p:tgtEl>
                                          <p:spTgt spid="266272"/>
                                        </p:tgtEl>
                                        <p:attrNameLst>
                                          <p:attrName>style.visibility</p:attrName>
                                        </p:attrNameLst>
                                      </p:cBhvr>
                                      <p:to>
                                        <p:strVal val="visible"/>
                                      </p:to>
                                    </p:set>
                                    <p:animEffect transition="in" filter="slide(fromRight)">
                                      <p:cBhvr>
                                        <p:cTn id="90" dur="500"/>
                                        <p:tgtEl>
                                          <p:spTgt spid="266272"/>
                                        </p:tgtEl>
                                      </p:cBhvr>
                                    </p:animEffect>
                                  </p:childTnLst>
                                </p:cTn>
                              </p:par>
                            </p:childTnLst>
                          </p:cTn>
                        </p:par>
                        <p:par>
                          <p:cTn id="91" fill="hold" nodeType="afterGroup">
                            <p:stCondLst>
                              <p:cond delay="500"/>
                            </p:stCondLst>
                            <p:childTnLst>
                              <p:par>
                                <p:cTn id="92" presetID="12" presetClass="entr" presetSubtype="4" fill="hold" grpId="0" nodeType="afterEffect">
                                  <p:stCondLst>
                                    <p:cond delay="0"/>
                                  </p:stCondLst>
                                  <p:childTnLst>
                                    <p:set>
                                      <p:cBhvr>
                                        <p:cTn id="93" dur="1" fill="hold">
                                          <p:stCondLst>
                                            <p:cond delay="0"/>
                                          </p:stCondLst>
                                        </p:cTn>
                                        <p:tgtEl>
                                          <p:spTgt spid="266275"/>
                                        </p:tgtEl>
                                        <p:attrNameLst>
                                          <p:attrName>style.visibility</p:attrName>
                                        </p:attrNameLst>
                                      </p:cBhvr>
                                      <p:to>
                                        <p:strVal val="visible"/>
                                      </p:to>
                                    </p:set>
                                    <p:animEffect transition="in" filter="slide(fromBottom)">
                                      <p:cBhvr>
                                        <p:cTn id="94" dur="500"/>
                                        <p:tgtEl>
                                          <p:spTgt spid="266275"/>
                                        </p:tgtEl>
                                      </p:cBhvr>
                                    </p:animEffect>
                                  </p:childTnLst>
                                </p:cTn>
                              </p:par>
                            </p:childTnLst>
                          </p:cTn>
                        </p:par>
                        <p:par>
                          <p:cTn id="95" fill="hold" nodeType="afterGroup">
                            <p:stCondLst>
                              <p:cond delay="1000"/>
                            </p:stCondLst>
                            <p:childTnLst>
                              <p:par>
                                <p:cTn id="96" presetID="12" presetClass="entr" presetSubtype="2" fill="hold" grpId="0" nodeType="afterEffect">
                                  <p:stCondLst>
                                    <p:cond delay="0"/>
                                  </p:stCondLst>
                                  <p:childTnLst>
                                    <p:set>
                                      <p:cBhvr>
                                        <p:cTn id="97" dur="1" fill="hold">
                                          <p:stCondLst>
                                            <p:cond delay="0"/>
                                          </p:stCondLst>
                                        </p:cTn>
                                        <p:tgtEl>
                                          <p:spTgt spid="266280"/>
                                        </p:tgtEl>
                                        <p:attrNameLst>
                                          <p:attrName>style.visibility</p:attrName>
                                        </p:attrNameLst>
                                      </p:cBhvr>
                                      <p:to>
                                        <p:strVal val="visible"/>
                                      </p:to>
                                    </p:set>
                                    <p:animEffect transition="in" filter="slide(fromRight)">
                                      <p:cBhvr>
                                        <p:cTn id="98" dur="500"/>
                                        <p:tgtEl>
                                          <p:spTgt spid="26628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266283">
                                            <p:txEl>
                                              <p:pRg st="0" end="0"/>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2" presetClass="entr" presetSubtype="2" fill="hold" grpId="0" nodeType="clickEffect">
                                  <p:stCondLst>
                                    <p:cond delay="0"/>
                                  </p:stCondLst>
                                  <p:childTnLst>
                                    <p:set>
                                      <p:cBhvr>
                                        <p:cTn id="106" dur="1" fill="hold">
                                          <p:stCondLst>
                                            <p:cond delay="0"/>
                                          </p:stCondLst>
                                        </p:cTn>
                                        <p:tgtEl>
                                          <p:spTgt spid="266273"/>
                                        </p:tgtEl>
                                        <p:attrNameLst>
                                          <p:attrName>style.visibility</p:attrName>
                                        </p:attrNameLst>
                                      </p:cBhvr>
                                      <p:to>
                                        <p:strVal val="visible"/>
                                      </p:to>
                                    </p:set>
                                    <p:animEffect transition="in" filter="slide(fromRight)">
                                      <p:cBhvr>
                                        <p:cTn id="107" dur="500"/>
                                        <p:tgtEl>
                                          <p:spTgt spid="266273"/>
                                        </p:tgtEl>
                                      </p:cBhvr>
                                    </p:animEffect>
                                  </p:childTnLst>
                                </p:cTn>
                              </p:par>
                            </p:childTnLst>
                          </p:cTn>
                        </p:par>
                        <p:par>
                          <p:cTn id="108" fill="hold" nodeType="afterGroup">
                            <p:stCondLst>
                              <p:cond delay="500"/>
                            </p:stCondLst>
                            <p:childTnLst>
                              <p:par>
                                <p:cTn id="109" presetID="12" presetClass="entr" presetSubtype="1" fill="hold" grpId="0" nodeType="afterEffect">
                                  <p:stCondLst>
                                    <p:cond delay="0"/>
                                  </p:stCondLst>
                                  <p:childTnLst>
                                    <p:set>
                                      <p:cBhvr>
                                        <p:cTn id="110" dur="1" fill="hold">
                                          <p:stCondLst>
                                            <p:cond delay="0"/>
                                          </p:stCondLst>
                                        </p:cTn>
                                        <p:tgtEl>
                                          <p:spTgt spid="266274"/>
                                        </p:tgtEl>
                                        <p:attrNameLst>
                                          <p:attrName>style.visibility</p:attrName>
                                        </p:attrNameLst>
                                      </p:cBhvr>
                                      <p:to>
                                        <p:strVal val="visible"/>
                                      </p:to>
                                    </p:set>
                                    <p:animEffect transition="in" filter="slide(fromTop)">
                                      <p:cBhvr>
                                        <p:cTn id="111" dur="500"/>
                                        <p:tgtEl>
                                          <p:spTgt spid="266274"/>
                                        </p:tgtEl>
                                      </p:cBhvr>
                                    </p:animEffect>
                                  </p:childTnLst>
                                </p:cTn>
                              </p:par>
                            </p:childTnLst>
                          </p:cTn>
                        </p:par>
                        <p:par>
                          <p:cTn id="112" fill="hold" nodeType="afterGroup">
                            <p:stCondLst>
                              <p:cond delay="1000"/>
                            </p:stCondLst>
                            <p:childTnLst>
                              <p:par>
                                <p:cTn id="113" presetID="12" presetClass="entr" presetSubtype="2" fill="hold" grpId="0" nodeType="afterEffect">
                                  <p:stCondLst>
                                    <p:cond delay="0"/>
                                  </p:stCondLst>
                                  <p:childTnLst>
                                    <p:set>
                                      <p:cBhvr>
                                        <p:cTn id="114" dur="1" fill="hold">
                                          <p:stCondLst>
                                            <p:cond delay="0"/>
                                          </p:stCondLst>
                                        </p:cTn>
                                        <p:tgtEl>
                                          <p:spTgt spid="266281"/>
                                        </p:tgtEl>
                                        <p:attrNameLst>
                                          <p:attrName>style.visibility</p:attrName>
                                        </p:attrNameLst>
                                      </p:cBhvr>
                                      <p:to>
                                        <p:strVal val="visible"/>
                                      </p:to>
                                    </p:set>
                                    <p:animEffect transition="in" filter="slide(fromRight)">
                                      <p:cBhvr>
                                        <p:cTn id="115" dur="500"/>
                                        <p:tgtEl>
                                          <p:spTgt spid="26628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26628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66286"/>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nodeType="clickEffect">
                                  <p:stCondLst>
                                    <p:cond delay="0"/>
                                  </p:stCondLst>
                                  <p:childTnLst>
                                    <p:set>
                                      <p:cBhvr>
                                        <p:cTn id="125" dur="1" fill="hold">
                                          <p:stCondLst>
                                            <p:cond delay="0"/>
                                          </p:stCondLst>
                                        </p:cTn>
                                        <p:tgtEl>
                                          <p:spTgt spid="266283">
                                            <p:txEl>
                                              <p:pRg st="1" end="1"/>
                                            </p:txEl>
                                          </p:spTgt>
                                        </p:tgtEl>
                                        <p:attrNameLst>
                                          <p:attrName>style.visibility</p:attrName>
                                        </p:attrNameLst>
                                      </p:cBhvr>
                                      <p:to>
                                        <p:strVal val="visible"/>
                                      </p:to>
                                    </p:set>
                                  </p:childTnLst>
                                </p:cTn>
                              </p:par>
                              <p:par>
                                <p:cTn id="126" presetID="9" presetClass="exit" presetSubtype="0" fill="hold" grpId="1" nodeType="withEffect">
                                  <p:stCondLst>
                                    <p:cond delay="0"/>
                                  </p:stCondLst>
                                  <p:childTnLst>
                                    <p:animEffect transition="out" filter="dissolve">
                                      <p:cBhvr>
                                        <p:cTn id="127" dur="500"/>
                                        <p:tgtEl>
                                          <p:spTgt spid="266273"/>
                                        </p:tgtEl>
                                      </p:cBhvr>
                                    </p:animEffect>
                                    <p:set>
                                      <p:cBhvr>
                                        <p:cTn id="128" dur="1" fill="hold">
                                          <p:stCondLst>
                                            <p:cond delay="499"/>
                                          </p:stCondLst>
                                        </p:cTn>
                                        <p:tgtEl>
                                          <p:spTgt spid="266273"/>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266274"/>
                                        </p:tgtEl>
                                      </p:cBhvr>
                                    </p:animEffect>
                                    <p:set>
                                      <p:cBhvr>
                                        <p:cTn id="131" dur="1" fill="hold">
                                          <p:stCondLst>
                                            <p:cond delay="499"/>
                                          </p:stCondLst>
                                        </p:cTn>
                                        <p:tgtEl>
                                          <p:spTgt spid="266274"/>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266281"/>
                                        </p:tgtEl>
                                      </p:cBhvr>
                                    </p:animEffect>
                                    <p:set>
                                      <p:cBhvr>
                                        <p:cTn id="134" dur="1" fill="hold">
                                          <p:stCondLst>
                                            <p:cond delay="499"/>
                                          </p:stCondLst>
                                        </p:cTn>
                                        <p:tgtEl>
                                          <p:spTgt spid="266281"/>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266285"/>
                                        </p:tgtEl>
                                      </p:cBhvr>
                                    </p:animEffect>
                                    <p:set>
                                      <p:cBhvr>
                                        <p:cTn id="137" dur="1" fill="hold">
                                          <p:stCondLst>
                                            <p:cond delay="499"/>
                                          </p:stCondLst>
                                        </p:cTn>
                                        <p:tgtEl>
                                          <p:spTgt spid="266285"/>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66286"/>
                                        </p:tgtEl>
                                      </p:cBhvr>
                                    </p:animEffect>
                                    <p:set>
                                      <p:cBhvr>
                                        <p:cTn id="140" dur="1" fill="hold">
                                          <p:stCondLst>
                                            <p:cond delay="499"/>
                                          </p:stCondLst>
                                        </p:cTn>
                                        <p:tgtEl>
                                          <p:spTgt spid="266286"/>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2" presetClass="entr" presetSubtype="2" fill="hold" grpId="0" nodeType="clickEffect">
                                  <p:stCondLst>
                                    <p:cond delay="0"/>
                                  </p:stCondLst>
                                  <p:childTnLst>
                                    <p:set>
                                      <p:cBhvr>
                                        <p:cTn id="144" dur="1" fill="hold">
                                          <p:stCondLst>
                                            <p:cond delay="0"/>
                                          </p:stCondLst>
                                        </p:cTn>
                                        <p:tgtEl>
                                          <p:spTgt spid="266288"/>
                                        </p:tgtEl>
                                        <p:attrNameLst>
                                          <p:attrName>style.visibility</p:attrName>
                                        </p:attrNameLst>
                                      </p:cBhvr>
                                      <p:to>
                                        <p:strVal val="visible"/>
                                      </p:to>
                                    </p:set>
                                    <p:animEffect transition="in" filter="slide(fromRight)">
                                      <p:cBhvr>
                                        <p:cTn id="145" dur="500"/>
                                        <p:tgtEl>
                                          <p:spTgt spid="266288"/>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6629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266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P spid="266245" grpId="0" animBg="1"/>
      <p:bldP spid="266246" grpId="0" animBg="1"/>
      <p:bldP spid="266247" grpId="0" animBg="1"/>
      <p:bldP spid="266248" grpId="0" animBg="1"/>
      <p:bldP spid="266249" grpId="0" animBg="1"/>
      <p:bldP spid="266250" grpId="0" animBg="1"/>
      <p:bldP spid="266251" grpId="0" animBg="1"/>
      <p:bldP spid="266252" grpId="0" animBg="1"/>
      <p:bldP spid="266253" grpId="0" animBg="1"/>
      <p:bldP spid="266254" grpId="0" animBg="1"/>
      <p:bldP spid="266255" grpId="0" animBg="1"/>
      <p:bldP spid="266256" grpId="0" animBg="1"/>
      <p:bldP spid="266257" grpId="0" animBg="1"/>
      <p:bldP spid="266258" grpId="0" animBg="1"/>
      <p:bldP spid="266259" grpId="0"/>
      <p:bldP spid="266260" grpId="0" animBg="1"/>
      <p:bldP spid="266261" grpId="0" animBg="1"/>
      <p:bldP spid="266262" grpId="0" animBg="1"/>
      <p:bldP spid="266263" grpId="0" animBg="1"/>
      <p:bldP spid="266264" grpId="0"/>
      <p:bldP spid="266265" grpId="0" animBg="1"/>
      <p:bldP spid="266266" grpId="0" animBg="1"/>
      <p:bldP spid="266267" grpId="0" animBg="1"/>
      <p:bldP spid="266268" grpId="0" animBg="1"/>
      <p:bldP spid="266269" grpId="0"/>
      <p:bldP spid="266270" grpId="0"/>
      <p:bldP spid="266271" grpId="0"/>
      <p:bldP spid="266272" grpId="0" animBg="1"/>
      <p:bldP spid="266273" grpId="0" animBg="1"/>
      <p:bldP spid="266273" grpId="1" animBg="1"/>
      <p:bldP spid="266274" grpId="0" animBg="1"/>
      <p:bldP spid="266274" grpId="1" animBg="1"/>
      <p:bldP spid="266275" grpId="0" animBg="1"/>
      <p:bldP spid="266276" grpId="0"/>
      <p:bldP spid="266277" grpId="0" animBg="1"/>
      <p:bldP spid="266278" grpId="0"/>
      <p:bldP spid="266280" grpId="0" animBg="1"/>
      <p:bldP spid="266281" grpId="0" animBg="1"/>
      <p:bldP spid="266281" grpId="1" animBg="1"/>
      <p:bldP spid="266285" grpId="0" animBg="1"/>
      <p:bldP spid="266285" grpId="1" animBg="1"/>
      <p:bldP spid="266286" grpId="0"/>
      <p:bldP spid="266286" grpId="1"/>
      <p:bldP spid="266288" grpId="0" animBg="1"/>
      <p:bldP spid="266289" grpId="0" animBg="1"/>
      <p:bldP spid="266291" grpId="0" animBg="1"/>
      <p:bldP spid="26629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9"/>
          <p:cNvPicPr>
            <a:picLocks noChangeAspect="1" noChangeArrowheads="1"/>
          </p:cNvPicPr>
          <p:nvPr/>
        </p:nvPicPr>
        <p:blipFill>
          <a:blip r:embed="rId2" cstate="print"/>
          <a:stretch>
            <a:fillRect/>
          </a:stretch>
        </p:blipFill>
        <p:spPr bwMode="auto">
          <a:xfrm rot="16200000">
            <a:off x="1333500" y="1562100"/>
            <a:ext cx="39624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7282" name="Rectangle 2"/>
          <p:cNvSpPr>
            <a:spLocks noGrp="1" noChangeArrowheads="1"/>
          </p:cNvSpPr>
          <p:nvPr>
            <p:ph type="title" idx="4294967295"/>
          </p:nvPr>
        </p:nvSpPr>
        <p:spPr>
          <a:xfrm>
            <a:off x="0" y="274638"/>
            <a:ext cx="8229600" cy="639762"/>
          </a:xfrm>
        </p:spPr>
        <p:txBody>
          <a:bodyPr/>
          <a:lstStyle/>
          <a:p>
            <a:r>
              <a:rPr lang="en-US" altLang="en-US" sz="3600" b="1" u="sng" dirty="0"/>
              <a:t>External receiver connections.</a:t>
            </a:r>
          </a:p>
        </p:txBody>
      </p:sp>
      <p:sp>
        <p:nvSpPr>
          <p:cNvPr id="97285" name="Rectangle 5"/>
          <p:cNvSpPr>
            <a:spLocks noChangeArrowheads="1"/>
          </p:cNvSpPr>
          <p:nvPr/>
        </p:nvSpPr>
        <p:spPr bwMode="auto">
          <a:xfrm>
            <a:off x="2209800" y="5257800"/>
            <a:ext cx="41497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dirty="0">
                <a:solidFill>
                  <a:schemeClr val="tx1"/>
                </a:solidFill>
              </a:rPr>
              <a:t>IT = Intercom Trigger (Full open).</a:t>
            </a:r>
          </a:p>
          <a:p>
            <a:pPr algn="l">
              <a:spcBef>
                <a:spcPct val="30000"/>
              </a:spcBef>
            </a:pPr>
            <a:r>
              <a:rPr lang="en-US" altLang="en-US" dirty="0">
                <a:solidFill>
                  <a:schemeClr val="tx1"/>
                </a:solidFill>
              </a:rPr>
              <a:t>PT = Pedestrian Trigger.</a:t>
            </a:r>
          </a:p>
          <a:p>
            <a:pPr algn="l">
              <a:spcBef>
                <a:spcPct val="30000"/>
              </a:spcBef>
            </a:pPr>
            <a:r>
              <a:rPr lang="en-US" altLang="en-US" dirty="0">
                <a:solidFill>
                  <a:schemeClr val="tx1"/>
                </a:solidFill>
              </a:rPr>
              <a:t>CMN = Common.</a:t>
            </a:r>
          </a:p>
        </p:txBody>
      </p:sp>
      <p:sp>
        <p:nvSpPr>
          <p:cNvPr id="97287" name="Line 7"/>
          <p:cNvSpPr>
            <a:spLocks noChangeShapeType="1"/>
          </p:cNvSpPr>
          <p:nvPr/>
        </p:nvSpPr>
        <p:spPr bwMode="auto">
          <a:xfrm>
            <a:off x="5181600" y="1905000"/>
            <a:ext cx="1588"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88" name="Line 8"/>
          <p:cNvSpPr>
            <a:spLocks noChangeShapeType="1"/>
          </p:cNvSpPr>
          <p:nvPr/>
        </p:nvSpPr>
        <p:spPr bwMode="auto">
          <a:xfrm>
            <a:off x="5486400" y="1905000"/>
            <a:ext cx="1588"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89" name="Line 9"/>
          <p:cNvSpPr>
            <a:spLocks noChangeShapeType="1"/>
          </p:cNvSpPr>
          <p:nvPr/>
        </p:nvSpPr>
        <p:spPr bwMode="auto">
          <a:xfrm>
            <a:off x="6629400" y="1905000"/>
            <a:ext cx="1588"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0" name="Line 10"/>
          <p:cNvSpPr>
            <a:spLocks noChangeShapeType="1"/>
          </p:cNvSpPr>
          <p:nvPr/>
        </p:nvSpPr>
        <p:spPr bwMode="auto">
          <a:xfrm>
            <a:off x="5181600" y="1905000"/>
            <a:ext cx="1447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1" name="Line 11"/>
          <p:cNvSpPr>
            <a:spLocks noChangeShapeType="1"/>
          </p:cNvSpPr>
          <p:nvPr/>
        </p:nvSpPr>
        <p:spPr bwMode="auto">
          <a:xfrm>
            <a:off x="5181600" y="3048000"/>
            <a:ext cx="1447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2" name="Line 12"/>
          <p:cNvSpPr>
            <a:spLocks noChangeShapeType="1"/>
          </p:cNvSpPr>
          <p:nvPr/>
        </p:nvSpPr>
        <p:spPr bwMode="auto">
          <a:xfrm>
            <a:off x="5181600" y="2819400"/>
            <a:ext cx="304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3" name="Line 13"/>
          <p:cNvSpPr>
            <a:spLocks noChangeShapeType="1"/>
          </p:cNvSpPr>
          <p:nvPr/>
        </p:nvSpPr>
        <p:spPr bwMode="auto">
          <a:xfrm>
            <a:off x="5181600" y="2590800"/>
            <a:ext cx="304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4" name="Line 14"/>
          <p:cNvSpPr>
            <a:spLocks noChangeShapeType="1"/>
          </p:cNvSpPr>
          <p:nvPr/>
        </p:nvSpPr>
        <p:spPr bwMode="auto">
          <a:xfrm>
            <a:off x="5181600" y="2362200"/>
            <a:ext cx="304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5" name="Line 15"/>
          <p:cNvSpPr>
            <a:spLocks noChangeShapeType="1"/>
          </p:cNvSpPr>
          <p:nvPr/>
        </p:nvSpPr>
        <p:spPr bwMode="auto">
          <a:xfrm>
            <a:off x="5181600" y="2133600"/>
            <a:ext cx="304800" cy="1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296" name="Rectangle 16"/>
          <p:cNvSpPr>
            <a:spLocks noChangeArrowheads="1"/>
          </p:cNvSpPr>
          <p:nvPr/>
        </p:nvSpPr>
        <p:spPr bwMode="auto">
          <a:xfrm rot="5400000">
            <a:off x="6138863" y="2387600"/>
            <a:ext cx="7826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200" b="0" u="sng" dirty="0">
                <a:solidFill>
                  <a:schemeClr val="tx1"/>
                </a:solidFill>
              </a:rPr>
              <a:t>Receiver</a:t>
            </a:r>
          </a:p>
        </p:txBody>
      </p:sp>
      <p:sp>
        <p:nvSpPr>
          <p:cNvPr id="97297" name="Rectangle 17"/>
          <p:cNvSpPr>
            <a:spLocks noChangeArrowheads="1"/>
          </p:cNvSpPr>
          <p:nvPr/>
        </p:nvSpPr>
        <p:spPr bwMode="auto">
          <a:xfrm>
            <a:off x="5486400" y="2819400"/>
            <a:ext cx="8921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12-24V Neg.</a:t>
            </a:r>
          </a:p>
        </p:txBody>
      </p:sp>
      <p:sp>
        <p:nvSpPr>
          <p:cNvPr id="97298" name="Rectangle 18"/>
          <p:cNvSpPr>
            <a:spLocks noChangeArrowheads="1"/>
          </p:cNvSpPr>
          <p:nvPr/>
        </p:nvSpPr>
        <p:spPr bwMode="auto">
          <a:xfrm>
            <a:off x="5486400" y="2590800"/>
            <a:ext cx="8778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12-24V Pos.</a:t>
            </a:r>
          </a:p>
        </p:txBody>
      </p:sp>
      <p:sp>
        <p:nvSpPr>
          <p:cNvPr id="97299" name="Rectangle 19"/>
          <p:cNvSpPr>
            <a:spLocks noChangeArrowheads="1"/>
          </p:cNvSpPr>
          <p:nvPr/>
        </p:nvSpPr>
        <p:spPr bwMode="auto">
          <a:xfrm>
            <a:off x="5486400" y="2362200"/>
            <a:ext cx="7334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Common.</a:t>
            </a:r>
          </a:p>
        </p:txBody>
      </p:sp>
      <p:sp>
        <p:nvSpPr>
          <p:cNvPr id="97300" name="Rectangle 20"/>
          <p:cNvSpPr>
            <a:spLocks noChangeArrowheads="1"/>
          </p:cNvSpPr>
          <p:nvPr/>
        </p:nvSpPr>
        <p:spPr bwMode="auto">
          <a:xfrm>
            <a:off x="5486400" y="2133600"/>
            <a:ext cx="4095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N/O</a:t>
            </a:r>
          </a:p>
        </p:txBody>
      </p:sp>
      <p:sp>
        <p:nvSpPr>
          <p:cNvPr id="97301" name="Rectangle 21"/>
          <p:cNvSpPr>
            <a:spLocks noChangeArrowheads="1"/>
          </p:cNvSpPr>
          <p:nvPr/>
        </p:nvSpPr>
        <p:spPr bwMode="auto">
          <a:xfrm>
            <a:off x="5486400" y="1905000"/>
            <a:ext cx="4032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N/C</a:t>
            </a:r>
          </a:p>
        </p:txBody>
      </p:sp>
      <p:sp>
        <p:nvSpPr>
          <p:cNvPr id="97302" name="Line 22"/>
          <p:cNvSpPr>
            <a:spLocks noChangeShapeType="1"/>
          </p:cNvSpPr>
          <p:nvPr/>
        </p:nvSpPr>
        <p:spPr bwMode="auto">
          <a:xfrm flipH="1">
            <a:off x="4267200" y="2209800"/>
            <a:ext cx="1066800" cy="1588"/>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3" name="Line 23"/>
          <p:cNvSpPr>
            <a:spLocks noChangeShapeType="1"/>
          </p:cNvSpPr>
          <p:nvPr/>
        </p:nvSpPr>
        <p:spPr bwMode="auto">
          <a:xfrm flipH="1" flipV="1">
            <a:off x="4267200" y="2514600"/>
            <a:ext cx="0" cy="4572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4" name="Line 24"/>
          <p:cNvSpPr>
            <a:spLocks noChangeShapeType="1"/>
          </p:cNvSpPr>
          <p:nvPr/>
        </p:nvSpPr>
        <p:spPr bwMode="auto">
          <a:xfrm flipH="1">
            <a:off x="4419600" y="2743200"/>
            <a:ext cx="914400" cy="1588"/>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5" name="Line 25"/>
          <p:cNvSpPr>
            <a:spLocks noChangeShapeType="1"/>
          </p:cNvSpPr>
          <p:nvPr/>
        </p:nvSpPr>
        <p:spPr bwMode="auto">
          <a:xfrm>
            <a:off x="4419600" y="2743200"/>
            <a:ext cx="0" cy="914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6" name="Line 26"/>
          <p:cNvSpPr>
            <a:spLocks noChangeShapeType="1"/>
          </p:cNvSpPr>
          <p:nvPr/>
        </p:nvSpPr>
        <p:spPr bwMode="auto">
          <a:xfrm flipH="1">
            <a:off x="4800600" y="2971800"/>
            <a:ext cx="533400"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7" name="Arc 27"/>
          <p:cNvSpPr>
            <a:spLocks/>
          </p:cNvSpPr>
          <p:nvPr/>
        </p:nvSpPr>
        <p:spPr bwMode="auto">
          <a:xfrm>
            <a:off x="4267200" y="2362200"/>
            <a:ext cx="76200" cy="152400"/>
          </a:xfrm>
          <a:custGeom>
            <a:avLst/>
            <a:gdLst>
              <a:gd name="G0" fmla="+- 8918 0 0"/>
              <a:gd name="G1" fmla="+- 21600 0 0"/>
              <a:gd name="G2" fmla="+- 21600 0 0"/>
              <a:gd name="T0" fmla="*/ 226 w 30518"/>
              <a:gd name="T1" fmla="*/ 1826 h 43200"/>
              <a:gd name="T2" fmla="*/ 0 w 30518"/>
              <a:gd name="T3" fmla="*/ 41273 h 43200"/>
              <a:gd name="T4" fmla="*/ 8918 w 30518"/>
              <a:gd name="T5" fmla="*/ 21600 h 43200"/>
            </a:gdLst>
            <a:ahLst/>
            <a:cxnLst>
              <a:cxn ang="0">
                <a:pos x="T0" y="T1"/>
              </a:cxn>
              <a:cxn ang="0">
                <a:pos x="T2" y="T3"/>
              </a:cxn>
              <a:cxn ang="0">
                <a:pos x="T4" y="T5"/>
              </a:cxn>
            </a:cxnLst>
            <a:rect l="0" t="0" r="r" b="b"/>
            <a:pathLst>
              <a:path w="30518" h="43200" fill="none"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path>
              <a:path w="30518" h="43200" stroke="0"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lnTo>
                  <a:pt x="8918" y="21600"/>
                </a:lnTo>
                <a:close/>
              </a:path>
            </a:pathLst>
          </a:cu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97308" name="Line 28"/>
          <p:cNvSpPr>
            <a:spLocks noChangeShapeType="1"/>
          </p:cNvSpPr>
          <p:nvPr/>
        </p:nvSpPr>
        <p:spPr bwMode="auto">
          <a:xfrm flipV="1">
            <a:off x="4800600" y="2971800"/>
            <a:ext cx="1588" cy="990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09" name="Line 29"/>
          <p:cNvSpPr>
            <a:spLocks noChangeShapeType="1"/>
          </p:cNvSpPr>
          <p:nvPr/>
        </p:nvSpPr>
        <p:spPr bwMode="auto">
          <a:xfrm>
            <a:off x="4267200" y="2209800"/>
            <a:ext cx="1588" cy="152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11" name="Line 31"/>
          <p:cNvSpPr>
            <a:spLocks noChangeShapeType="1"/>
          </p:cNvSpPr>
          <p:nvPr/>
        </p:nvSpPr>
        <p:spPr bwMode="auto">
          <a:xfrm flipH="1">
            <a:off x="3581400" y="2514600"/>
            <a:ext cx="1676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12" name="Line 32"/>
          <p:cNvSpPr>
            <a:spLocks noChangeShapeType="1"/>
          </p:cNvSpPr>
          <p:nvPr/>
        </p:nvSpPr>
        <p:spPr bwMode="auto">
          <a:xfrm flipH="1" flipV="1">
            <a:off x="3581400" y="2971800"/>
            <a:ext cx="685800" cy="15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13" name="Line 33"/>
          <p:cNvSpPr>
            <a:spLocks noChangeShapeType="1"/>
          </p:cNvSpPr>
          <p:nvPr/>
        </p:nvSpPr>
        <p:spPr bwMode="auto">
          <a:xfrm flipH="1">
            <a:off x="3657600" y="3657600"/>
            <a:ext cx="762000" cy="1588"/>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14" name="Line 34"/>
          <p:cNvSpPr>
            <a:spLocks noChangeShapeType="1"/>
          </p:cNvSpPr>
          <p:nvPr/>
        </p:nvSpPr>
        <p:spPr bwMode="auto">
          <a:xfrm flipH="1">
            <a:off x="3657600" y="3962400"/>
            <a:ext cx="1143000" cy="15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20" name="Line 40"/>
          <p:cNvSpPr>
            <a:spLocks noChangeShapeType="1"/>
          </p:cNvSpPr>
          <p:nvPr/>
        </p:nvSpPr>
        <p:spPr bwMode="auto">
          <a:xfrm flipH="1">
            <a:off x="4267200" y="2514600"/>
            <a:ext cx="0" cy="228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21" name="Line 41"/>
          <p:cNvSpPr>
            <a:spLocks noChangeShapeType="1"/>
          </p:cNvSpPr>
          <p:nvPr/>
        </p:nvSpPr>
        <p:spPr bwMode="auto">
          <a:xfrm flipH="1">
            <a:off x="3581400" y="2743200"/>
            <a:ext cx="685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23" name="Arc 43"/>
          <p:cNvSpPr>
            <a:spLocks/>
          </p:cNvSpPr>
          <p:nvPr/>
        </p:nvSpPr>
        <p:spPr bwMode="auto">
          <a:xfrm>
            <a:off x="4267200" y="2362200"/>
            <a:ext cx="76200" cy="152400"/>
          </a:xfrm>
          <a:custGeom>
            <a:avLst/>
            <a:gdLst>
              <a:gd name="G0" fmla="+- 8918 0 0"/>
              <a:gd name="G1" fmla="+- 21600 0 0"/>
              <a:gd name="G2" fmla="+- 21600 0 0"/>
              <a:gd name="T0" fmla="*/ 226 w 30518"/>
              <a:gd name="T1" fmla="*/ 1826 h 43200"/>
              <a:gd name="T2" fmla="*/ 0 w 30518"/>
              <a:gd name="T3" fmla="*/ 41273 h 43200"/>
              <a:gd name="T4" fmla="*/ 8918 w 30518"/>
              <a:gd name="T5" fmla="*/ 21600 h 43200"/>
            </a:gdLst>
            <a:ahLst/>
            <a:cxnLst>
              <a:cxn ang="0">
                <a:pos x="T0" y="T1"/>
              </a:cxn>
              <a:cxn ang="0">
                <a:pos x="T2" y="T3"/>
              </a:cxn>
              <a:cxn ang="0">
                <a:pos x="T4" y="T5"/>
              </a:cxn>
            </a:cxnLst>
            <a:rect l="0" t="0" r="r" b="b"/>
            <a:pathLst>
              <a:path w="30518" h="43200" fill="none"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path>
              <a:path w="30518" h="43200" stroke="0" extrusionOk="0">
                <a:moveTo>
                  <a:pt x="226" y="1826"/>
                </a:moveTo>
                <a:cubicBezTo>
                  <a:pt x="2965" y="621"/>
                  <a:pt x="5925" y="-1"/>
                  <a:pt x="8918" y="0"/>
                </a:cubicBezTo>
                <a:cubicBezTo>
                  <a:pt x="20847" y="0"/>
                  <a:pt x="30518" y="9670"/>
                  <a:pt x="30518" y="21600"/>
                </a:cubicBezTo>
                <a:cubicBezTo>
                  <a:pt x="30518" y="33529"/>
                  <a:pt x="20847" y="43200"/>
                  <a:pt x="8918" y="43200"/>
                </a:cubicBezTo>
                <a:cubicBezTo>
                  <a:pt x="5842" y="43200"/>
                  <a:pt x="2801" y="42543"/>
                  <a:pt x="-1" y="41273"/>
                </a:cubicBezTo>
                <a:lnTo>
                  <a:pt x="8918" y="21600"/>
                </a:lnTo>
                <a:close/>
              </a:path>
            </a:pathLst>
          </a:cu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97324" name="Line 44"/>
          <p:cNvSpPr>
            <a:spLocks noChangeShapeType="1"/>
          </p:cNvSpPr>
          <p:nvPr/>
        </p:nvSpPr>
        <p:spPr bwMode="auto">
          <a:xfrm flipH="1">
            <a:off x="4267200" y="2209800"/>
            <a:ext cx="1066800" cy="1588"/>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7325" name="Line 45"/>
          <p:cNvSpPr>
            <a:spLocks noChangeShapeType="1"/>
          </p:cNvSpPr>
          <p:nvPr/>
        </p:nvSpPr>
        <p:spPr bwMode="auto">
          <a:xfrm>
            <a:off x="4267200" y="2209800"/>
            <a:ext cx="1588" cy="1524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67000"/>
    </mc:Choice>
    <mc:Fallback>
      <p:transition spd="slow" advTm="6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2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2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3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30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7285">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97311"/>
                                        </p:tgtEl>
                                        <p:attrNameLst>
                                          <p:attrName>style.visibility</p:attrName>
                                        </p:attrNameLst>
                                      </p:cBhvr>
                                      <p:to>
                                        <p:strVal val="visible"/>
                                      </p:to>
                                    </p:set>
                                    <p:animEffect transition="in" filter="slide(fromRight)">
                                      <p:cBhvr>
                                        <p:cTn id="43" dur="500"/>
                                        <p:tgtEl>
                                          <p:spTgt spid="973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97285">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97302"/>
                                        </p:tgtEl>
                                        <p:attrNameLst>
                                          <p:attrName>style.visibility</p:attrName>
                                        </p:attrNameLst>
                                      </p:cBhvr>
                                      <p:to>
                                        <p:strVal val="visible"/>
                                      </p:to>
                                    </p:set>
                                    <p:animEffect transition="in" filter="slide(fromRight)">
                                      <p:cBhvr>
                                        <p:cTn id="52" dur="500"/>
                                        <p:tgtEl>
                                          <p:spTgt spid="97302"/>
                                        </p:tgtEl>
                                      </p:cBhvr>
                                    </p:animEffect>
                                  </p:childTnLst>
                                </p:cTn>
                              </p:par>
                            </p:childTnLst>
                          </p:cTn>
                        </p:par>
                        <p:par>
                          <p:cTn id="53" fill="hold" nodeType="afterGroup">
                            <p:stCondLst>
                              <p:cond delay="500"/>
                            </p:stCondLst>
                            <p:childTnLst>
                              <p:par>
                                <p:cTn id="54" presetID="12" presetClass="entr" presetSubtype="1" fill="hold" grpId="0" nodeType="afterEffect">
                                  <p:stCondLst>
                                    <p:cond delay="0"/>
                                  </p:stCondLst>
                                  <p:childTnLst>
                                    <p:set>
                                      <p:cBhvr>
                                        <p:cTn id="55" dur="1" fill="hold">
                                          <p:stCondLst>
                                            <p:cond delay="0"/>
                                          </p:stCondLst>
                                        </p:cTn>
                                        <p:tgtEl>
                                          <p:spTgt spid="97309"/>
                                        </p:tgtEl>
                                        <p:attrNameLst>
                                          <p:attrName>style.visibility</p:attrName>
                                        </p:attrNameLst>
                                      </p:cBhvr>
                                      <p:to>
                                        <p:strVal val="visible"/>
                                      </p:to>
                                    </p:set>
                                    <p:animEffect transition="in" filter="slide(fromTop)">
                                      <p:cBhvr>
                                        <p:cTn id="56" dur="500"/>
                                        <p:tgtEl>
                                          <p:spTgt spid="97309"/>
                                        </p:tgtEl>
                                      </p:cBhvr>
                                    </p:animEffect>
                                  </p:childTnLst>
                                </p:cTn>
                              </p:par>
                            </p:childTnLst>
                          </p:cTn>
                        </p:par>
                        <p:par>
                          <p:cTn id="57" fill="hold" nodeType="afterGroup">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97307"/>
                                        </p:tgtEl>
                                        <p:attrNameLst>
                                          <p:attrName>style.visibility</p:attrName>
                                        </p:attrNameLst>
                                      </p:cBhvr>
                                      <p:to>
                                        <p:strVal val="visible"/>
                                      </p:to>
                                    </p:set>
                                    <p:animEffect transition="in" filter="wipe(up)">
                                      <p:cBhvr>
                                        <p:cTn id="60" dur="500"/>
                                        <p:tgtEl>
                                          <p:spTgt spid="97307"/>
                                        </p:tgtEl>
                                      </p:cBhvr>
                                    </p:animEffect>
                                  </p:childTnLst>
                                </p:cTn>
                              </p:par>
                            </p:childTnLst>
                          </p:cTn>
                        </p:par>
                        <p:par>
                          <p:cTn id="61" fill="hold" nodeType="afterGroup">
                            <p:stCondLst>
                              <p:cond delay="1500"/>
                            </p:stCondLst>
                            <p:childTnLst>
                              <p:par>
                                <p:cTn id="62" presetID="12" presetClass="entr" presetSubtype="1" fill="hold" grpId="0" nodeType="afterEffect">
                                  <p:stCondLst>
                                    <p:cond delay="0"/>
                                  </p:stCondLst>
                                  <p:childTnLst>
                                    <p:set>
                                      <p:cBhvr>
                                        <p:cTn id="63" dur="1" fill="hold">
                                          <p:stCondLst>
                                            <p:cond delay="0"/>
                                          </p:stCondLst>
                                        </p:cTn>
                                        <p:tgtEl>
                                          <p:spTgt spid="97303"/>
                                        </p:tgtEl>
                                        <p:attrNameLst>
                                          <p:attrName>style.visibility</p:attrName>
                                        </p:attrNameLst>
                                      </p:cBhvr>
                                      <p:to>
                                        <p:strVal val="visible"/>
                                      </p:to>
                                    </p:set>
                                    <p:animEffect transition="in" filter="slide(fromTop)">
                                      <p:cBhvr>
                                        <p:cTn id="64" dur="500"/>
                                        <p:tgtEl>
                                          <p:spTgt spid="97303"/>
                                        </p:tgtEl>
                                      </p:cBhvr>
                                    </p:animEffect>
                                  </p:childTnLst>
                                </p:cTn>
                              </p:par>
                            </p:childTnLst>
                          </p:cTn>
                        </p:par>
                        <p:par>
                          <p:cTn id="65" fill="hold" nodeType="afterGroup">
                            <p:stCondLst>
                              <p:cond delay="2000"/>
                            </p:stCondLst>
                            <p:childTnLst>
                              <p:par>
                                <p:cTn id="66" presetID="12" presetClass="entr" presetSubtype="2" fill="hold" grpId="0" nodeType="afterEffect">
                                  <p:stCondLst>
                                    <p:cond delay="0"/>
                                  </p:stCondLst>
                                  <p:childTnLst>
                                    <p:set>
                                      <p:cBhvr>
                                        <p:cTn id="67" dur="1" fill="hold">
                                          <p:stCondLst>
                                            <p:cond delay="0"/>
                                          </p:stCondLst>
                                        </p:cTn>
                                        <p:tgtEl>
                                          <p:spTgt spid="97312"/>
                                        </p:tgtEl>
                                        <p:attrNameLst>
                                          <p:attrName>style.visibility</p:attrName>
                                        </p:attrNameLst>
                                      </p:cBhvr>
                                      <p:to>
                                        <p:strVal val="visible"/>
                                      </p:to>
                                    </p:set>
                                    <p:animEffect transition="in" filter="slide(fromRight)">
                                      <p:cBhvr>
                                        <p:cTn id="68" dur="500"/>
                                        <p:tgtEl>
                                          <p:spTgt spid="973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2" fill="hold" grpId="0" nodeType="clickEffect">
                                  <p:stCondLst>
                                    <p:cond delay="0"/>
                                  </p:stCondLst>
                                  <p:childTnLst>
                                    <p:set>
                                      <p:cBhvr>
                                        <p:cTn id="72" dur="1" fill="hold">
                                          <p:stCondLst>
                                            <p:cond delay="0"/>
                                          </p:stCondLst>
                                        </p:cTn>
                                        <p:tgtEl>
                                          <p:spTgt spid="97304"/>
                                        </p:tgtEl>
                                        <p:attrNameLst>
                                          <p:attrName>style.visibility</p:attrName>
                                        </p:attrNameLst>
                                      </p:cBhvr>
                                      <p:to>
                                        <p:strVal val="visible"/>
                                      </p:to>
                                    </p:set>
                                    <p:animEffect transition="in" filter="slide(fromRight)">
                                      <p:cBhvr>
                                        <p:cTn id="73" dur="500"/>
                                        <p:tgtEl>
                                          <p:spTgt spid="97304"/>
                                        </p:tgtEl>
                                      </p:cBhvr>
                                    </p:animEffect>
                                  </p:childTnLst>
                                </p:cTn>
                              </p:par>
                            </p:childTnLst>
                          </p:cTn>
                        </p:par>
                        <p:par>
                          <p:cTn id="74" fill="hold" nodeType="afterGroup">
                            <p:stCondLst>
                              <p:cond delay="500"/>
                            </p:stCondLst>
                            <p:childTnLst>
                              <p:par>
                                <p:cTn id="75" presetID="12" presetClass="entr" presetSubtype="1" fill="hold" grpId="0" nodeType="afterEffect">
                                  <p:stCondLst>
                                    <p:cond delay="0"/>
                                  </p:stCondLst>
                                  <p:childTnLst>
                                    <p:set>
                                      <p:cBhvr>
                                        <p:cTn id="76" dur="1" fill="hold">
                                          <p:stCondLst>
                                            <p:cond delay="0"/>
                                          </p:stCondLst>
                                        </p:cTn>
                                        <p:tgtEl>
                                          <p:spTgt spid="97305"/>
                                        </p:tgtEl>
                                        <p:attrNameLst>
                                          <p:attrName>style.visibility</p:attrName>
                                        </p:attrNameLst>
                                      </p:cBhvr>
                                      <p:to>
                                        <p:strVal val="visible"/>
                                      </p:to>
                                    </p:set>
                                    <p:animEffect transition="in" filter="slide(fromTop)">
                                      <p:cBhvr>
                                        <p:cTn id="77" dur="500"/>
                                        <p:tgtEl>
                                          <p:spTgt spid="97305"/>
                                        </p:tgtEl>
                                      </p:cBhvr>
                                    </p:animEffect>
                                  </p:childTnLst>
                                </p:cTn>
                              </p:par>
                            </p:childTnLst>
                          </p:cTn>
                        </p:par>
                        <p:par>
                          <p:cTn id="78" fill="hold" nodeType="afterGroup">
                            <p:stCondLst>
                              <p:cond delay="1000"/>
                            </p:stCondLst>
                            <p:childTnLst>
                              <p:par>
                                <p:cTn id="79" presetID="12" presetClass="entr" presetSubtype="2" fill="hold" grpId="0" nodeType="afterEffect">
                                  <p:stCondLst>
                                    <p:cond delay="0"/>
                                  </p:stCondLst>
                                  <p:childTnLst>
                                    <p:set>
                                      <p:cBhvr>
                                        <p:cTn id="80" dur="1" fill="hold">
                                          <p:stCondLst>
                                            <p:cond delay="0"/>
                                          </p:stCondLst>
                                        </p:cTn>
                                        <p:tgtEl>
                                          <p:spTgt spid="97313"/>
                                        </p:tgtEl>
                                        <p:attrNameLst>
                                          <p:attrName>style.visibility</p:attrName>
                                        </p:attrNameLst>
                                      </p:cBhvr>
                                      <p:to>
                                        <p:strVal val="visible"/>
                                      </p:to>
                                    </p:set>
                                    <p:animEffect transition="in" filter="slide(fromRight)">
                                      <p:cBhvr>
                                        <p:cTn id="81" dur="500"/>
                                        <p:tgtEl>
                                          <p:spTgt spid="9731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2" fill="hold" grpId="0" nodeType="clickEffect">
                                  <p:stCondLst>
                                    <p:cond delay="0"/>
                                  </p:stCondLst>
                                  <p:childTnLst>
                                    <p:set>
                                      <p:cBhvr>
                                        <p:cTn id="85" dur="1" fill="hold">
                                          <p:stCondLst>
                                            <p:cond delay="0"/>
                                          </p:stCondLst>
                                        </p:cTn>
                                        <p:tgtEl>
                                          <p:spTgt spid="97306"/>
                                        </p:tgtEl>
                                        <p:attrNameLst>
                                          <p:attrName>style.visibility</p:attrName>
                                        </p:attrNameLst>
                                      </p:cBhvr>
                                      <p:to>
                                        <p:strVal val="visible"/>
                                      </p:to>
                                    </p:set>
                                    <p:animEffect transition="in" filter="slide(fromRight)">
                                      <p:cBhvr>
                                        <p:cTn id="86" dur="500"/>
                                        <p:tgtEl>
                                          <p:spTgt spid="97306"/>
                                        </p:tgtEl>
                                      </p:cBhvr>
                                    </p:animEffect>
                                  </p:childTnLst>
                                </p:cTn>
                              </p:par>
                            </p:childTnLst>
                          </p:cTn>
                        </p:par>
                        <p:par>
                          <p:cTn id="87" fill="hold" nodeType="afterGroup">
                            <p:stCondLst>
                              <p:cond delay="500"/>
                            </p:stCondLst>
                            <p:childTnLst>
                              <p:par>
                                <p:cTn id="88" presetID="12" presetClass="entr" presetSubtype="1" fill="hold" grpId="0" nodeType="afterEffect">
                                  <p:stCondLst>
                                    <p:cond delay="0"/>
                                  </p:stCondLst>
                                  <p:childTnLst>
                                    <p:set>
                                      <p:cBhvr>
                                        <p:cTn id="89" dur="1" fill="hold">
                                          <p:stCondLst>
                                            <p:cond delay="0"/>
                                          </p:stCondLst>
                                        </p:cTn>
                                        <p:tgtEl>
                                          <p:spTgt spid="97308"/>
                                        </p:tgtEl>
                                        <p:attrNameLst>
                                          <p:attrName>style.visibility</p:attrName>
                                        </p:attrNameLst>
                                      </p:cBhvr>
                                      <p:to>
                                        <p:strVal val="visible"/>
                                      </p:to>
                                    </p:set>
                                    <p:animEffect transition="in" filter="slide(fromTop)">
                                      <p:cBhvr>
                                        <p:cTn id="90" dur="500"/>
                                        <p:tgtEl>
                                          <p:spTgt spid="97308"/>
                                        </p:tgtEl>
                                      </p:cBhvr>
                                    </p:animEffect>
                                  </p:childTnLst>
                                </p:cTn>
                              </p:par>
                            </p:childTnLst>
                          </p:cTn>
                        </p:par>
                        <p:par>
                          <p:cTn id="91" fill="hold" nodeType="afterGroup">
                            <p:stCondLst>
                              <p:cond delay="1000"/>
                            </p:stCondLst>
                            <p:childTnLst>
                              <p:par>
                                <p:cTn id="92" presetID="12" presetClass="entr" presetSubtype="2" fill="hold" grpId="0" nodeType="afterEffect">
                                  <p:stCondLst>
                                    <p:cond delay="0"/>
                                  </p:stCondLst>
                                  <p:childTnLst>
                                    <p:set>
                                      <p:cBhvr>
                                        <p:cTn id="93" dur="1" fill="hold">
                                          <p:stCondLst>
                                            <p:cond delay="0"/>
                                          </p:stCondLst>
                                        </p:cTn>
                                        <p:tgtEl>
                                          <p:spTgt spid="97314"/>
                                        </p:tgtEl>
                                        <p:attrNameLst>
                                          <p:attrName>style.visibility</p:attrName>
                                        </p:attrNameLst>
                                      </p:cBhvr>
                                      <p:to>
                                        <p:strVal val="visible"/>
                                      </p:to>
                                    </p:set>
                                    <p:animEffect transition="in" filter="slide(fromRight)">
                                      <p:cBhvr>
                                        <p:cTn id="94" dur="500"/>
                                        <p:tgtEl>
                                          <p:spTgt spid="9731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97285">
                                            <p:txEl>
                                              <p:pRg st="1" end="1"/>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xit" presetSubtype="0" fill="hold" grpId="1" nodeType="clickEffect">
                                  <p:stCondLst>
                                    <p:cond delay="0"/>
                                  </p:stCondLst>
                                  <p:childTnLst>
                                    <p:animEffect transition="out" filter="dissolve">
                                      <p:cBhvr>
                                        <p:cTn id="102" dur="500"/>
                                        <p:tgtEl>
                                          <p:spTgt spid="97307"/>
                                        </p:tgtEl>
                                      </p:cBhvr>
                                    </p:animEffect>
                                    <p:set>
                                      <p:cBhvr>
                                        <p:cTn id="103" dur="1" fill="hold">
                                          <p:stCondLst>
                                            <p:cond delay="499"/>
                                          </p:stCondLst>
                                        </p:cTn>
                                        <p:tgtEl>
                                          <p:spTgt spid="97307"/>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97309"/>
                                        </p:tgtEl>
                                      </p:cBhvr>
                                    </p:animEffect>
                                    <p:set>
                                      <p:cBhvr>
                                        <p:cTn id="106" dur="1" fill="hold">
                                          <p:stCondLst>
                                            <p:cond delay="499"/>
                                          </p:stCondLst>
                                        </p:cTn>
                                        <p:tgtEl>
                                          <p:spTgt spid="97309"/>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97302"/>
                                        </p:tgtEl>
                                      </p:cBhvr>
                                    </p:animEffect>
                                    <p:set>
                                      <p:cBhvr>
                                        <p:cTn id="109" dur="1" fill="hold">
                                          <p:stCondLst>
                                            <p:cond delay="499"/>
                                          </p:stCondLst>
                                        </p:cTn>
                                        <p:tgtEl>
                                          <p:spTgt spid="97302"/>
                                        </p:tgtEl>
                                        <p:attrNameLst>
                                          <p:attrName>style.visibility</p:attrName>
                                        </p:attrNameLst>
                                      </p:cBhvr>
                                      <p:to>
                                        <p:strVal val="hidden"/>
                                      </p:to>
                                    </p:set>
                                  </p:childTnLst>
                                </p:cTn>
                              </p:par>
                              <p:par>
                                <p:cTn id="110" presetID="9" presetClass="exit" presetSubtype="0" fill="hold" grpId="1" nodeType="withEffect">
                                  <p:stCondLst>
                                    <p:cond delay="0"/>
                                  </p:stCondLst>
                                  <p:childTnLst>
                                    <p:animEffect transition="out" filter="dissolve">
                                      <p:cBhvr>
                                        <p:cTn id="111" dur="500"/>
                                        <p:tgtEl>
                                          <p:spTgt spid="97303"/>
                                        </p:tgtEl>
                                      </p:cBhvr>
                                    </p:animEffect>
                                    <p:set>
                                      <p:cBhvr>
                                        <p:cTn id="112" dur="1" fill="hold">
                                          <p:stCondLst>
                                            <p:cond delay="499"/>
                                          </p:stCondLst>
                                        </p:cTn>
                                        <p:tgtEl>
                                          <p:spTgt spid="9730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97312"/>
                                        </p:tgtEl>
                                      </p:cBhvr>
                                    </p:animEffect>
                                    <p:set>
                                      <p:cBhvr>
                                        <p:cTn id="115" dur="1" fill="hold">
                                          <p:stCondLst>
                                            <p:cond delay="499"/>
                                          </p:stCondLst>
                                        </p:cTn>
                                        <p:tgtEl>
                                          <p:spTgt spid="97312"/>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2" fill="hold" grpId="0" nodeType="clickEffect">
                                  <p:stCondLst>
                                    <p:cond delay="0"/>
                                  </p:stCondLst>
                                  <p:childTnLst>
                                    <p:set>
                                      <p:cBhvr>
                                        <p:cTn id="119" dur="1" fill="hold">
                                          <p:stCondLst>
                                            <p:cond delay="0"/>
                                          </p:stCondLst>
                                        </p:cTn>
                                        <p:tgtEl>
                                          <p:spTgt spid="97324"/>
                                        </p:tgtEl>
                                        <p:attrNameLst>
                                          <p:attrName>style.visibility</p:attrName>
                                        </p:attrNameLst>
                                      </p:cBhvr>
                                      <p:to>
                                        <p:strVal val="visible"/>
                                      </p:to>
                                    </p:set>
                                    <p:animEffect transition="in" filter="slide(fromRight)">
                                      <p:cBhvr>
                                        <p:cTn id="120" dur="500"/>
                                        <p:tgtEl>
                                          <p:spTgt spid="97324"/>
                                        </p:tgtEl>
                                      </p:cBhvr>
                                    </p:animEffect>
                                  </p:childTnLst>
                                </p:cTn>
                              </p:par>
                            </p:childTnLst>
                          </p:cTn>
                        </p:par>
                        <p:par>
                          <p:cTn id="121" fill="hold" nodeType="afterGroup">
                            <p:stCondLst>
                              <p:cond delay="500"/>
                            </p:stCondLst>
                            <p:childTnLst>
                              <p:par>
                                <p:cTn id="122" presetID="12" presetClass="entr" presetSubtype="1" fill="hold" grpId="0" nodeType="afterEffect">
                                  <p:stCondLst>
                                    <p:cond delay="0"/>
                                  </p:stCondLst>
                                  <p:childTnLst>
                                    <p:set>
                                      <p:cBhvr>
                                        <p:cTn id="123" dur="1" fill="hold">
                                          <p:stCondLst>
                                            <p:cond delay="0"/>
                                          </p:stCondLst>
                                        </p:cTn>
                                        <p:tgtEl>
                                          <p:spTgt spid="97325"/>
                                        </p:tgtEl>
                                        <p:attrNameLst>
                                          <p:attrName>style.visibility</p:attrName>
                                        </p:attrNameLst>
                                      </p:cBhvr>
                                      <p:to>
                                        <p:strVal val="visible"/>
                                      </p:to>
                                    </p:set>
                                    <p:animEffect transition="in" filter="slide(fromTop)">
                                      <p:cBhvr>
                                        <p:cTn id="124" dur="500"/>
                                        <p:tgtEl>
                                          <p:spTgt spid="97325"/>
                                        </p:tgtEl>
                                      </p:cBhvr>
                                    </p:animEffect>
                                  </p:childTnLst>
                                </p:cTn>
                              </p:par>
                            </p:childTnLst>
                          </p:cTn>
                        </p:par>
                        <p:par>
                          <p:cTn id="125" fill="hold" nodeType="afterGroup">
                            <p:stCondLst>
                              <p:cond delay="1000"/>
                            </p:stCondLst>
                            <p:childTnLst>
                              <p:par>
                                <p:cTn id="126" presetID="22" presetClass="entr" presetSubtype="1" fill="hold" grpId="0" nodeType="afterEffect">
                                  <p:stCondLst>
                                    <p:cond delay="0"/>
                                  </p:stCondLst>
                                  <p:childTnLst>
                                    <p:set>
                                      <p:cBhvr>
                                        <p:cTn id="127" dur="1" fill="hold">
                                          <p:stCondLst>
                                            <p:cond delay="0"/>
                                          </p:stCondLst>
                                        </p:cTn>
                                        <p:tgtEl>
                                          <p:spTgt spid="97323"/>
                                        </p:tgtEl>
                                        <p:attrNameLst>
                                          <p:attrName>style.visibility</p:attrName>
                                        </p:attrNameLst>
                                      </p:cBhvr>
                                      <p:to>
                                        <p:strVal val="visible"/>
                                      </p:to>
                                    </p:set>
                                    <p:animEffect transition="in" filter="wipe(up)">
                                      <p:cBhvr>
                                        <p:cTn id="128" dur="500"/>
                                        <p:tgtEl>
                                          <p:spTgt spid="97323"/>
                                        </p:tgtEl>
                                      </p:cBhvr>
                                    </p:animEffect>
                                  </p:childTnLst>
                                </p:cTn>
                              </p:par>
                            </p:childTnLst>
                          </p:cTn>
                        </p:par>
                        <p:par>
                          <p:cTn id="129" fill="hold" nodeType="afterGroup">
                            <p:stCondLst>
                              <p:cond delay="1500"/>
                            </p:stCondLst>
                            <p:childTnLst>
                              <p:par>
                                <p:cTn id="130" presetID="12" presetClass="entr" presetSubtype="1" fill="hold" grpId="0" nodeType="afterEffect">
                                  <p:stCondLst>
                                    <p:cond delay="0"/>
                                  </p:stCondLst>
                                  <p:childTnLst>
                                    <p:set>
                                      <p:cBhvr>
                                        <p:cTn id="131" dur="1" fill="hold">
                                          <p:stCondLst>
                                            <p:cond delay="0"/>
                                          </p:stCondLst>
                                        </p:cTn>
                                        <p:tgtEl>
                                          <p:spTgt spid="97320"/>
                                        </p:tgtEl>
                                        <p:attrNameLst>
                                          <p:attrName>style.visibility</p:attrName>
                                        </p:attrNameLst>
                                      </p:cBhvr>
                                      <p:to>
                                        <p:strVal val="visible"/>
                                      </p:to>
                                    </p:set>
                                    <p:animEffect transition="in" filter="slide(fromTop)">
                                      <p:cBhvr>
                                        <p:cTn id="132" dur="500"/>
                                        <p:tgtEl>
                                          <p:spTgt spid="97320"/>
                                        </p:tgtEl>
                                      </p:cBhvr>
                                    </p:animEffect>
                                  </p:childTnLst>
                                </p:cTn>
                              </p:par>
                            </p:childTnLst>
                          </p:cTn>
                        </p:par>
                        <p:par>
                          <p:cTn id="133" fill="hold" nodeType="afterGroup">
                            <p:stCondLst>
                              <p:cond delay="2000"/>
                            </p:stCondLst>
                            <p:childTnLst>
                              <p:par>
                                <p:cTn id="134" presetID="12" presetClass="entr" presetSubtype="2" fill="hold" grpId="0" nodeType="afterEffect">
                                  <p:stCondLst>
                                    <p:cond delay="0"/>
                                  </p:stCondLst>
                                  <p:childTnLst>
                                    <p:set>
                                      <p:cBhvr>
                                        <p:cTn id="135" dur="1" fill="hold">
                                          <p:stCondLst>
                                            <p:cond delay="0"/>
                                          </p:stCondLst>
                                        </p:cTn>
                                        <p:tgtEl>
                                          <p:spTgt spid="97321"/>
                                        </p:tgtEl>
                                        <p:attrNameLst>
                                          <p:attrName>style.visibility</p:attrName>
                                        </p:attrNameLst>
                                      </p:cBhvr>
                                      <p:to>
                                        <p:strVal val="visible"/>
                                      </p:to>
                                    </p:set>
                                    <p:animEffect transition="in" filter="slide(fromRight)">
                                      <p:cBhvr>
                                        <p:cTn id="136" dur="500"/>
                                        <p:tgtEl>
                                          <p:spTgt spid="97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nimBg="1"/>
      <p:bldP spid="97288" grpId="0" animBg="1"/>
      <p:bldP spid="97289" grpId="0" animBg="1"/>
      <p:bldP spid="97290" grpId="0" animBg="1"/>
      <p:bldP spid="97291" grpId="0" animBg="1"/>
      <p:bldP spid="97292" grpId="0" animBg="1"/>
      <p:bldP spid="97293" grpId="0" animBg="1"/>
      <p:bldP spid="97294" grpId="0" animBg="1"/>
      <p:bldP spid="97295" grpId="0" animBg="1"/>
      <p:bldP spid="97296" grpId="0"/>
      <p:bldP spid="97297" grpId="0"/>
      <p:bldP spid="97298" grpId="0"/>
      <p:bldP spid="97299" grpId="0"/>
      <p:bldP spid="97300" grpId="0"/>
      <p:bldP spid="97301" grpId="0"/>
      <p:bldP spid="97302" grpId="0" animBg="1"/>
      <p:bldP spid="97302" grpId="1" animBg="1"/>
      <p:bldP spid="97303" grpId="0" animBg="1"/>
      <p:bldP spid="97303" grpId="1" animBg="1"/>
      <p:bldP spid="97304" grpId="0" animBg="1"/>
      <p:bldP spid="97305" grpId="0" animBg="1"/>
      <p:bldP spid="97306" grpId="0" animBg="1"/>
      <p:bldP spid="97307" grpId="0" animBg="1"/>
      <p:bldP spid="97307" grpId="1" animBg="1"/>
      <p:bldP spid="97308" grpId="0" animBg="1"/>
      <p:bldP spid="97309" grpId="0" animBg="1"/>
      <p:bldP spid="97309" grpId="1" animBg="1"/>
      <p:bldP spid="97311" grpId="0" animBg="1"/>
      <p:bldP spid="97312" grpId="0" animBg="1"/>
      <p:bldP spid="97312" grpId="1" animBg="1"/>
      <p:bldP spid="97313" grpId="0" animBg="1"/>
      <p:bldP spid="97314" grpId="0" animBg="1"/>
      <p:bldP spid="97320" grpId="0" animBg="1"/>
      <p:bldP spid="97321" grpId="0" animBg="1"/>
      <p:bldP spid="97323" grpId="0" animBg="1"/>
      <p:bldP spid="97324" grpId="0" animBg="1"/>
      <p:bldP spid="973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9"/>
          <p:cNvPicPr>
            <a:picLocks noChangeAspect="1" noChangeArrowheads="1"/>
          </p:cNvPicPr>
          <p:nvPr/>
        </p:nvPicPr>
        <p:blipFill>
          <a:blip r:embed="rId2" cstate="print"/>
          <a:stretch>
            <a:fillRect/>
          </a:stretch>
        </p:blipFill>
        <p:spPr bwMode="auto">
          <a:xfrm rot="16200000">
            <a:off x="2019300" y="800100"/>
            <a:ext cx="22860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6498" name="Rectangle 2"/>
          <p:cNvSpPr>
            <a:spLocks noGrp="1" noChangeArrowheads="1"/>
          </p:cNvSpPr>
          <p:nvPr>
            <p:ph type="title" idx="4294967295"/>
          </p:nvPr>
        </p:nvSpPr>
        <p:spPr>
          <a:xfrm>
            <a:off x="0" y="0"/>
            <a:ext cx="9144000" cy="609600"/>
          </a:xfrm>
        </p:spPr>
        <p:txBody>
          <a:bodyPr/>
          <a:lstStyle/>
          <a:p>
            <a:r>
              <a:rPr lang="en-US" altLang="en-US" sz="3600" b="1" u="sng" dirty="0">
                <a:solidFill>
                  <a:schemeClr val="tx1"/>
                </a:solidFill>
              </a:rPr>
              <a:t>Auxiliary Status LED connections.</a:t>
            </a:r>
          </a:p>
        </p:txBody>
      </p:sp>
      <p:sp>
        <p:nvSpPr>
          <p:cNvPr id="106502" name="Text Box 6"/>
          <p:cNvSpPr txBox="1">
            <a:spLocks noChangeArrowheads="1"/>
          </p:cNvSpPr>
          <p:nvPr/>
        </p:nvSpPr>
        <p:spPr bwMode="auto">
          <a:xfrm>
            <a:off x="0" y="3429000"/>
            <a:ext cx="9144000"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dirty="0">
                <a:solidFill>
                  <a:schemeClr val="tx1"/>
                </a:solidFill>
              </a:rPr>
              <a:t>- LED ON when open limit is activated. (gate open).</a:t>
            </a:r>
          </a:p>
          <a:p>
            <a:pPr algn="l">
              <a:spcBef>
                <a:spcPct val="50000"/>
              </a:spcBef>
            </a:pPr>
            <a:r>
              <a:rPr lang="en-US" altLang="en-US" dirty="0">
                <a:solidFill>
                  <a:schemeClr val="tx1"/>
                </a:solidFill>
              </a:rPr>
              <a:t>- LED OFF when close limit is activated. (gate closed).</a:t>
            </a:r>
          </a:p>
          <a:p>
            <a:pPr algn="l">
              <a:spcBef>
                <a:spcPct val="50000"/>
              </a:spcBef>
            </a:pPr>
            <a:r>
              <a:rPr lang="en-US" altLang="en-US" dirty="0">
                <a:solidFill>
                  <a:schemeClr val="tx1"/>
                </a:solidFill>
              </a:rPr>
              <a:t>- LED flashing SLOW (1 sec. on/1 sec. off) (gate is in motion).</a:t>
            </a:r>
          </a:p>
          <a:p>
            <a:pPr algn="l">
              <a:spcBef>
                <a:spcPct val="50000"/>
              </a:spcBef>
              <a:buFontTx/>
              <a:buChar char="-"/>
            </a:pPr>
            <a:r>
              <a:rPr lang="en-US" altLang="en-US" dirty="0">
                <a:solidFill>
                  <a:schemeClr val="tx1"/>
                </a:solidFill>
              </a:rPr>
              <a:t> LED flashes 2 long/3 short continuously (gate is stopped midway).</a:t>
            </a:r>
          </a:p>
          <a:p>
            <a:pPr algn="l">
              <a:spcBef>
                <a:spcPct val="50000"/>
              </a:spcBef>
              <a:buFontTx/>
              <a:buChar char="-"/>
            </a:pPr>
            <a:r>
              <a:rPr lang="en-US" altLang="en-US" dirty="0">
                <a:solidFill>
                  <a:schemeClr val="tx1"/>
                </a:solidFill>
              </a:rPr>
              <a:t> LED flashes fast (250ms on/250ms off) continuously. (gate in overload).</a:t>
            </a:r>
          </a:p>
          <a:p>
            <a:pPr algn="l">
              <a:spcBef>
                <a:spcPct val="50000"/>
              </a:spcBef>
              <a:buFontTx/>
              <a:buChar char="-"/>
            </a:pPr>
            <a:r>
              <a:rPr lang="en-US" altLang="en-US" dirty="0">
                <a:solidFill>
                  <a:schemeClr val="tx1"/>
                </a:solidFill>
              </a:rPr>
              <a:t> LED flashes 3 fast flashes every 1.5 seconds. (battery low, &lt;11/22VDC).</a:t>
            </a:r>
          </a:p>
          <a:p>
            <a:pPr algn="l">
              <a:spcBef>
                <a:spcPct val="50000"/>
              </a:spcBef>
              <a:buFontTx/>
              <a:buChar char="-"/>
            </a:pPr>
            <a:r>
              <a:rPr lang="en-US" altLang="en-US" dirty="0">
                <a:solidFill>
                  <a:schemeClr val="tx1"/>
                </a:solidFill>
              </a:rPr>
              <a:t> LED flashes 1 slow/2 fast continuously. (NO 220 VAC power present).</a:t>
            </a:r>
          </a:p>
        </p:txBody>
      </p:sp>
      <p:sp>
        <p:nvSpPr>
          <p:cNvPr id="106504" name="Line 8"/>
          <p:cNvSpPr>
            <a:spLocks noChangeShapeType="1"/>
          </p:cNvSpPr>
          <p:nvPr/>
        </p:nvSpPr>
        <p:spPr bwMode="auto">
          <a:xfrm>
            <a:off x="5334000" y="1447800"/>
            <a:ext cx="60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05" name="Rectangle 9"/>
          <p:cNvSpPr>
            <a:spLocks noChangeArrowheads="1"/>
          </p:cNvSpPr>
          <p:nvPr/>
        </p:nvSpPr>
        <p:spPr bwMode="auto">
          <a:xfrm>
            <a:off x="6019800" y="990600"/>
            <a:ext cx="5889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400" u="sng" dirty="0">
                <a:solidFill>
                  <a:schemeClr val="tx1"/>
                </a:solidFill>
              </a:rPr>
              <a:t>LED.</a:t>
            </a:r>
          </a:p>
        </p:txBody>
      </p:sp>
      <p:sp>
        <p:nvSpPr>
          <p:cNvPr id="106506" name="Line 10"/>
          <p:cNvSpPr>
            <a:spLocks noChangeShapeType="1"/>
          </p:cNvSpPr>
          <p:nvPr/>
        </p:nvSpPr>
        <p:spPr bwMode="auto">
          <a:xfrm>
            <a:off x="3886200" y="1371600"/>
            <a:ext cx="12192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07" name="Line 11"/>
          <p:cNvSpPr>
            <a:spLocks noChangeShapeType="1"/>
          </p:cNvSpPr>
          <p:nvPr/>
        </p:nvSpPr>
        <p:spPr bwMode="auto">
          <a:xfrm flipV="1">
            <a:off x="4267200" y="14478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08" name="Line 12"/>
          <p:cNvSpPr>
            <a:spLocks noChangeShapeType="1"/>
          </p:cNvSpPr>
          <p:nvPr/>
        </p:nvSpPr>
        <p:spPr bwMode="auto">
          <a:xfrm>
            <a:off x="4267200" y="14478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09" name="Line 13"/>
          <p:cNvSpPr>
            <a:spLocks noChangeShapeType="1"/>
          </p:cNvSpPr>
          <p:nvPr/>
        </p:nvSpPr>
        <p:spPr bwMode="auto">
          <a:xfrm flipH="1">
            <a:off x="5181600" y="1371600"/>
            <a:ext cx="762000" cy="0"/>
          </a:xfrm>
          <a:prstGeom prst="line">
            <a:avLst/>
          </a:prstGeom>
          <a:noFill/>
          <a:ln w="31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10" name="Line 14"/>
          <p:cNvSpPr>
            <a:spLocks noChangeShapeType="1"/>
          </p:cNvSpPr>
          <p:nvPr/>
        </p:nvSpPr>
        <p:spPr bwMode="auto">
          <a:xfrm flipV="1">
            <a:off x="3886200" y="1371600"/>
            <a:ext cx="0" cy="60960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11" name="Litebulb"/>
          <p:cNvSpPr>
            <a:spLocks noEditPoints="1" noChangeArrowheads="1"/>
          </p:cNvSpPr>
          <p:nvPr/>
        </p:nvSpPr>
        <p:spPr bwMode="auto">
          <a:xfrm rot="5475329" flipH="1">
            <a:off x="6039644" y="1199356"/>
            <a:ext cx="255588" cy="44767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ZA" dirty="0"/>
          </a:p>
        </p:txBody>
      </p:sp>
      <p:sp>
        <p:nvSpPr>
          <p:cNvPr id="106512" name="Rectangle 16"/>
          <p:cNvSpPr>
            <a:spLocks noChangeArrowheads="1"/>
          </p:cNvSpPr>
          <p:nvPr/>
        </p:nvSpPr>
        <p:spPr bwMode="auto">
          <a:xfrm>
            <a:off x="5181600" y="1066800"/>
            <a:ext cx="50641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200" u="sng" dirty="0">
                <a:solidFill>
                  <a:schemeClr val="tx1"/>
                </a:solidFill>
              </a:rPr>
              <a:t>Pos.</a:t>
            </a:r>
          </a:p>
        </p:txBody>
      </p:sp>
      <p:sp>
        <p:nvSpPr>
          <p:cNvPr id="106513" name="Rectangle 17"/>
          <p:cNvSpPr>
            <a:spLocks noChangeArrowheads="1"/>
          </p:cNvSpPr>
          <p:nvPr/>
        </p:nvSpPr>
        <p:spPr bwMode="auto">
          <a:xfrm>
            <a:off x="5257800" y="1447800"/>
            <a:ext cx="5143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200" u="sng" dirty="0">
                <a:solidFill>
                  <a:schemeClr val="tx1"/>
                </a:solidFill>
              </a:rPr>
              <a:t>Neg.</a:t>
            </a:r>
          </a:p>
        </p:txBody>
      </p:sp>
      <p:sp>
        <p:nvSpPr>
          <p:cNvPr id="106514" name="Line 18"/>
          <p:cNvSpPr>
            <a:spLocks noChangeShapeType="1"/>
          </p:cNvSpPr>
          <p:nvPr/>
        </p:nvSpPr>
        <p:spPr bwMode="auto">
          <a:xfrm flipH="1">
            <a:off x="3352800" y="1981200"/>
            <a:ext cx="5334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06515" name="Line 19"/>
          <p:cNvSpPr>
            <a:spLocks noChangeShapeType="1"/>
          </p:cNvSpPr>
          <p:nvPr/>
        </p:nvSpPr>
        <p:spPr bwMode="auto">
          <a:xfrm flipH="1">
            <a:off x="3352800" y="2133600"/>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60000"/>
    </mc:Choice>
    <mc:Fallback>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5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5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6514"/>
                                        </p:tgtEl>
                                        <p:attrNameLst>
                                          <p:attrName>style.visibility</p:attrName>
                                        </p:attrNameLst>
                                      </p:cBhvr>
                                      <p:to>
                                        <p:strVal val="visible"/>
                                      </p:to>
                                    </p:set>
                                    <p:animEffect transition="in" filter="slide(fromLeft)">
                                      <p:cBhvr>
                                        <p:cTn id="25" dur="500"/>
                                        <p:tgtEl>
                                          <p:spTgt spid="106514"/>
                                        </p:tgtEl>
                                      </p:cBhvr>
                                    </p:animEffect>
                                  </p:childTnLst>
                                </p:cTn>
                              </p:par>
                            </p:childTnLst>
                          </p:cTn>
                        </p:par>
                        <p:par>
                          <p:cTn id="26" fill="hold" nodeType="afterGroup">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06510"/>
                                        </p:tgtEl>
                                        <p:attrNameLst>
                                          <p:attrName>style.visibility</p:attrName>
                                        </p:attrNameLst>
                                      </p:cBhvr>
                                      <p:to>
                                        <p:strVal val="visible"/>
                                      </p:to>
                                    </p:set>
                                    <p:animEffect transition="in" filter="slide(fromBottom)">
                                      <p:cBhvr>
                                        <p:cTn id="29" dur="500"/>
                                        <p:tgtEl>
                                          <p:spTgt spid="106510"/>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06506"/>
                                        </p:tgtEl>
                                        <p:attrNameLst>
                                          <p:attrName>style.visibility</p:attrName>
                                        </p:attrNameLst>
                                      </p:cBhvr>
                                      <p:to>
                                        <p:strVal val="visible"/>
                                      </p:to>
                                    </p:set>
                                    <p:animEffect transition="in" filter="slide(fromLeft)">
                                      <p:cBhvr>
                                        <p:cTn id="33" dur="500"/>
                                        <p:tgtEl>
                                          <p:spTgt spid="1065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06515"/>
                                        </p:tgtEl>
                                        <p:attrNameLst>
                                          <p:attrName>style.visibility</p:attrName>
                                        </p:attrNameLst>
                                      </p:cBhvr>
                                      <p:to>
                                        <p:strVal val="visible"/>
                                      </p:to>
                                    </p:set>
                                    <p:animEffect transition="in" filter="slide(fromLeft)">
                                      <p:cBhvr>
                                        <p:cTn id="38" dur="500"/>
                                        <p:tgtEl>
                                          <p:spTgt spid="106515"/>
                                        </p:tgtEl>
                                      </p:cBhvr>
                                    </p:animEffect>
                                  </p:childTnLst>
                                </p:cTn>
                              </p:par>
                            </p:childTnLst>
                          </p:cTn>
                        </p:par>
                        <p:par>
                          <p:cTn id="39" fill="hold" nodeType="afterGroup">
                            <p:stCondLst>
                              <p:cond delay="500"/>
                            </p:stCondLst>
                            <p:childTnLst>
                              <p:par>
                                <p:cTn id="40" presetID="12" presetClass="entr" presetSubtype="4" fill="hold" grpId="0" nodeType="afterEffect">
                                  <p:stCondLst>
                                    <p:cond delay="0"/>
                                  </p:stCondLst>
                                  <p:childTnLst>
                                    <p:set>
                                      <p:cBhvr>
                                        <p:cTn id="41" dur="1" fill="hold">
                                          <p:stCondLst>
                                            <p:cond delay="0"/>
                                          </p:stCondLst>
                                        </p:cTn>
                                        <p:tgtEl>
                                          <p:spTgt spid="106508"/>
                                        </p:tgtEl>
                                        <p:attrNameLst>
                                          <p:attrName>style.visibility</p:attrName>
                                        </p:attrNameLst>
                                      </p:cBhvr>
                                      <p:to>
                                        <p:strVal val="visible"/>
                                      </p:to>
                                    </p:set>
                                    <p:animEffect transition="in" filter="slide(fromBottom)">
                                      <p:cBhvr>
                                        <p:cTn id="42" dur="500"/>
                                        <p:tgtEl>
                                          <p:spTgt spid="106508"/>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06507"/>
                                        </p:tgtEl>
                                        <p:attrNameLst>
                                          <p:attrName>style.visibility</p:attrName>
                                        </p:attrNameLst>
                                      </p:cBhvr>
                                      <p:to>
                                        <p:strVal val="visible"/>
                                      </p:to>
                                    </p:set>
                                    <p:animEffect transition="in" filter="slide(fromLeft)">
                                      <p:cBhvr>
                                        <p:cTn id="46" dur="500"/>
                                        <p:tgtEl>
                                          <p:spTgt spid="10650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106502">
                                            <p:txEl>
                                              <p:pRg st="0" end="0"/>
                                            </p:txEl>
                                          </p:spTgt>
                                        </p:tgtEl>
                                        <p:attrNameLst>
                                          <p:attrName>style.visibility</p:attrName>
                                        </p:attrNameLst>
                                      </p:cBhvr>
                                      <p:to>
                                        <p:strVal val="visible"/>
                                      </p:to>
                                    </p:set>
                                    <p:animEffect transition="in" filter="slide(fromBottom)">
                                      <p:cBhvr>
                                        <p:cTn id="51" dur="500"/>
                                        <p:tgtEl>
                                          <p:spTgt spid="10650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nodeType="clickEffect">
                                  <p:stCondLst>
                                    <p:cond delay="0"/>
                                  </p:stCondLst>
                                  <p:childTnLst>
                                    <p:set>
                                      <p:cBhvr>
                                        <p:cTn id="55" dur="1" fill="hold">
                                          <p:stCondLst>
                                            <p:cond delay="0"/>
                                          </p:stCondLst>
                                        </p:cTn>
                                        <p:tgtEl>
                                          <p:spTgt spid="106502">
                                            <p:txEl>
                                              <p:pRg st="1" end="1"/>
                                            </p:txEl>
                                          </p:spTgt>
                                        </p:tgtEl>
                                        <p:attrNameLst>
                                          <p:attrName>style.visibility</p:attrName>
                                        </p:attrNameLst>
                                      </p:cBhvr>
                                      <p:to>
                                        <p:strVal val="visible"/>
                                      </p:to>
                                    </p:set>
                                    <p:animEffect transition="in" filter="slide(fromBottom)">
                                      <p:cBhvr>
                                        <p:cTn id="56" dur="500"/>
                                        <p:tgtEl>
                                          <p:spTgt spid="106502">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nodeType="clickEffect">
                                  <p:stCondLst>
                                    <p:cond delay="0"/>
                                  </p:stCondLst>
                                  <p:childTnLst>
                                    <p:set>
                                      <p:cBhvr>
                                        <p:cTn id="60" dur="1" fill="hold">
                                          <p:stCondLst>
                                            <p:cond delay="0"/>
                                          </p:stCondLst>
                                        </p:cTn>
                                        <p:tgtEl>
                                          <p:spTgt spid="106502">
                                            <p:txEl>
                                              <p:pRg st="2" end="2"/>
                                            </p:txEl>
                                          </p:spTgt>
                                        </p:tgtEl>
                                        <p:attrNameLst>
                                          <p:attrName>style.visibility</p:attrName>
                                        </p:attrNameLst>
                                      </p:cBhvr>
                                      <p:to>
                                        <p:strVal val="visible"/>
                                      </p:to>
                                    </p:set>
                                    <p:animEffect transition="in" filter="slide(fromBottom)">
                                      <p:cBhvr>
                                        <p:cTn id="61" dur="500"/>
                                        <p:tgtEl>
                                          <p:spTgt spid="106502">
                                            <p:txEl>
                                              <p:pRg st="2" end="2"/>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nodeType="clickEffect">
                                  <p:stCondLst>
                                    <p:cond delay="0"/>
                                  </p:stCondLst>
                                  <p:childTnLst>
                                    <p:set>
                                      <p:cBhvr>
                                        <p:cTn id="65" dur="1" fill="hold">
                                          <p:stCondLst>
                                            <p:cond delay="0"/>
                                          </p:stCondLst>
                                        </p:cTn>
                                        <p:tgtEl>
                                          <p:spTgt spid="106502">
                                            <p:txEl>
                                              <p:pRg st="3" end="3"/>
                                            </p:txEl>
                                          </p:spTgt>
                                        </p:tgtEl>
                                        <p:attrNameLst>
                                          <p:attrName>style.visibility</p:attrName>
                                        </p:attrNameLst>
                                      </p:cBhvr>
                                      <p:to>
                                        <p:strVal val="visible"/>
                                      </p:to>
                                    </p:set>
                                    <p:animEffect transition="in" filter="slide(fromBottom)">
                                      <p:cBhvr>
                                        <p:cTn id="66" dur="500"/>
                                        <p:tgtEl>
                                          <p:spTgt spid="106502">
                                            <p:txEl>
                                              <p:pRg st="3" end="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nodeType="clickEffect">
                                  <p:stCondLst>
                                    <p:cond delay="0"/>
                                  </p:stCondLst>
                                  <p:childTnLst>
                                    <p:set>
                                      <p:cBhvr>
                                        <p:cTn id="70" dur="1" fill="hold">
                                          <p:stCondLst>
                                            <p:cond delay="0"/>
                                          </p:stCondLst>
                                        </p:cTn>
                                        <p:tgtEl>
                                          <p:spTgt spid="106502">
                                            <p:txEl>
                                              <p:pRg st="4" end="4"/>
                                            </p:txEl>
                                          </p:spTgt>
                                        </p:tgtEl>
                                        <p:attrNameLst>
                                          <p:attrName>style.visibility</p:attrName>
                                        </p:attrNameLst>
                                      </p:cBhvr>
                                      <p:to>
                                        <p:strVal val="visible"/>
                                      </p:to>
                                    </p:set>
                                    <p:animEffect transition="in" filter="slide(fromBottom)">
                                      <p:cBhvr>
                                        <p:cTn id="71" dur="500"/>
                                        <p:tgtEl>
                                          <p:spTgt spid="106502">
                                            <p:txEl>
                                              <p:pRg st="4" end="4"/>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nodeType="clickEffect">
                                  <p:stCondLst>
                                    <p:cond delay="0"/>
                                  </p:stCondLst>
                                  <p:childTnLst>
                                    <p:set>
                                      <p:cBhvr>
                                        <p:cTn id="75" dur="1" fill="hold">
                                          <p:stCondLst>
                                            <p:cond delay="0"/>
                                          </p:stCondLst>
                                        </p:cTn>
                                        <p:tgtEl>
                                          <p:spTgt spid="106502">
                                            <p:txEl>
                                              <p:pRg st="5" end="5"/>
                                            </p:txEl>
                                          </p:spTgt>
                                        </p:tgtEl>
                                        <p:attrNameLst>
                                          <p:attrName>style.visibility</p:attrName>
                                        </p:attrNameLst>
                                      </p:cBhvr>
                                      <p:to>
                                        <p:strVal val="visible"/>
                                      </p:to>
                                    </p:set>
                                    <p:animEffect transition="in" filter="slide(fromBottom)">
                                      <p:cBhvr>
                                        <p:cTn id="76" dur="500"/>
                                        <p:tgtEl>
                                          <p:spTgt spid="106502">
                                            <p:txEl>
                                              <p:pRg st="5" end="5"/>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4" fill="hold" nodeType="clickEffect">
                                  <p:stCondLst>
                                    <p:cond delay="0"/>
                                  </p:stCondLst>
                                  <p:childTnLst>
                                    <p:set>
                                      <p:cBhvr>
                                        <p:cTn id="80" dur="1" fill="hold">
                                          <p:stCondLst>
                                            <p:cond delay="0"/>
                                          </p:stCondLst>
                                        </p:cTn>
                                        <p:tgtEl>
                                          <p:spTgt spid="106502">
                                            <p:txEl>
                                              <p:pRg st="6" end="6"/>
                                            </p:txEl>
                                          </p:spTgt>
                                        </p:tgtEl>
                                        <p:attrNameLst>
                                          <p:attrName>style.visibility</p:attrName>
                                        </p:attrNameLst>
                                      </p:cBhvr>
                                      <p:to>
                                        <p:strVal val="visible"/>
                                      </p:to>
                                    </p:set>
                                    <p:animEffect transition="in" filter="slide(fromBottom)">
                                      <p:cBhvr>
                                        <p:cTn id="81" dur="500"/>
                                        <p:tgtEl>
                                          <p:spTgt spid="1065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animBg="1"/>
      <p:bldP spid="106505" grpId="0"/>
      <p:bldP spid="106506" grpId="0" animBg="1"/>
      <p:bldP spid="106507" grpId="0" animBg="1"/>
      <p:bldP spid="106508" grpId="0" animBg="1"/>
      <p:bldP spid="106509" grpId="0" animBg="1"/>
      <p:bldP spid="106510" grpId="0" animBg="1"/>
      <p:bldP spid="106511" grpId="0" animBg="1"/>
      <p:bldP spid="106512" grpId="0"/>
      <p:bldP spid="106513" grpId="0"/>
      <p:bldP spid="106514" grpId="0" animBg="1"/>
      <p:bldP spid="1065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9"/>
          <p:cNvPicPr>
            <a:picLocks noChangeAspect="1" noChangeArrowheads="1"/>
          </p:cNvPicPr>
          <p:nvPr/>
        </p:nvPicPr>
        <p:blipFill>
          <a:blip r:embed="rId3" cstate="print"/>
          <a:stretch>
            <a:fillRect/>
          </a:stretch>
        </p:blipFill>
        <p:spPr bwMode="auto">
          <a:xfrm rot="16200000">
            <a:off x="1257300" y="876300"/>
            <a:ext cx="39624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9330" name="Rectangle 2"/>
          <p:cNvSpPr>
            <a:spLocks noGrp="1" noChangeArrowheads="1"/>
          </p:cNvSpPr>
          <p:nvPr>
            <p:ph type="title" idx="4294967295"/>
          </p:nvPr>
        </p:nvSpPr>
        <p:spPr>
          <a:xfrm>
            <a:off x="0" y="0"/>
            <a:ext cx="9144000" cy="609600"/>
          </a:xfrm>
        </p:spPr>
        <p:txBody>
          <a:bodyPr/>
          <a:lstStyle/>
          <a:p>
            <a:pPr marL="457200" indent="-457200"/>
            <a:r>
              <a:rPr lang="en-US" altLang="en-US" sz="3600" dirty="0"/>
              <a:t>  </a:t>
            </a:r>
            <a:r>
              <a:rPr lang="en-US" altLang="en-US" sz="3600" b="1" u="sng" dirty="0"/>
              <a:t>External courtesy light connections.</a:t>
            </a:r>
          </a:p>
        </p:txBody>
      </p:sp>
      <p:sp>
        <p:nvSpPr>
          <p:cNvPr id="99336" name="Text Box 8"/>
          <p:cNvSpPr txBox="1">
            <a:spLocks noChangeArrowheads="1"/>
          </p:cNvSpPr>
          <p:nvPr/>
        </p:nvSpPr>
        <p:spPr bwMode="auto">
          <a:xfrm>
            <a:off x="228600" y="5029200"/>
            <a:ext cx="8763000"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altLang="en-US" dirty="0"/>
              <a:t>Lights will remain lit for a period of 3 minutes from time of trigger, the</a:t>
            </a:r>
          </a:p>
          <a:p>
            <a:pPr>
              <a:spcBef>
                <a:spcPct val="50000"/>
              </a:spcBef>
            </a:pPr>
            <a:r>
              <a:rPr lang="en-US" altLang="en-US" dirty="0"/>
              <a:t>time is not changeable. </a:t>
            </a:r>
            <a:r>
              <a:rPr lang="en-US" altLang="en-US" b="0" dirty="0"/>
              <a:t>(Max. 2 lights)</a:t>
            </a:r>
            <a:endParaRPr lang="en-US" altLang="en-US" dirty="0"/>
          </a:p>
        </p:txBody>
      </p:sp>
      <p:sp>
        <p:nvSpPr>
          <p:cNvPr id="99337" name="Rectangle 9"/>
          <p:cNvSpPr>
            <a:spLocks noChangeArrowheads="1"/>
          </p:cNvSpPr>
          <p:nvPr/>
        </p:nvSpPr>
        <p:spPr bwMode="auto">
          <a:xfrm>
            <a:off x="6477000" y="1600200"/>
            <a:ext cx="2670924" cy="22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1400" dirty="0"/>
              <a:t>Use only 60 Watt globes,</a:t>
            </a:r>
          </a:p>
          <a:p>
            <a:pPr>
              <a:spcBef>
                <a:spcPct val="30000"/>
              </a:spcBef>
            </a:pPr>
            <a:r>
              <a:rPr lang="en-US" altLang="en-US" sz="1400" dirty="0"/>
              <a:t>maximum 100 Watt.</a:t>
            </a:r>
          </a:p>
          <a:p>
            <a:pPr>
              <a:spcBef>
                <a:spcPct val="30000"/>
              </a:spcBef>
            </a:pPr>
            <a:r>
              <a:rPr lang="en-US" altLang="en-US" sz="1400" dirty="0"/>
              <a:t>No flourescent or spot lights </a:t>
            </a:r>
          </a:p>
          <a:p>
            <a:pPr>
              <a:spcBef>
                <a:spcPct val="30000"/>
              </a:spcBef>
            </a:pPr>
            <a:r>
              <a:rPr lang="en-US" altLang="en-US" sz="1400" dirty="0"/>
              <a:t>should be </a:t>
            </a:r>
            <a:r>
              <a:rPr lang="en-US" altLang="en-US" sz="1400" dirty="0" smtClean="0"/>
              <a:t>used</a:t>
            </a:r>
            <a:r>
              <a:rPr lang="en-US" altLang="en-US" sz="1400" dirty="0"/>
              <a:t>.</a:t>
            </a:r>
          </a:p>
          <a:p>
            <a:pPr>
              <a:spcBef>
                <a:spcPct val="30000"/>
              </a:spcBef>
            </a:pPr>
            <a:r>
              <a:rPr lang="en-US" altLang="en-US" sz="1400" dirty="0"/>
              <a:t>Energy savers are inclined to</a:t>
            </a:r>
          </a:p>
          <a:p>
            <a:pPr>
              <a:spcBef>
                <a:spcPct val="30000"/>
              </a:spcBef>
            </a:pPr>
            <a:r>
              <a:rPr lang="en-US" altLang="en-US" sz="1400" dirty="0"/>
              <a:t>flicker. (In this case, replace </a:t>
            </a:r>
          </a:p>
          <a:p>
            <a:pPr>
              <a:spcBef>
                <a:spcPct val="30000"/>
              </a:spcBef>
            </a:pPr>
            <a:r>
              <a:rPr lang="en-US" altLang="en-US" sz="1400" dirty="0"/>
              <a:t>with 60 Watt globes). </a:t>
            </a:r>
          </a:p>
          <a:p>
            <a:pPr>
              <a:spcBef>
                <a:spcPct val="30000"/>
              </a:spcBef>
            </a:pPr>
            <a:endParaRPr lang="en-US" altLang="en-US" sz="1400" dirty="0"/>
          </a:p>
        </p:txBody>
      </p:sp>
      <p:sp>
        <p:nvSpPr>
          <p:cNvPr id="99338" name="Line 10"/>
          <p:cNvSpPr>
            <a:spLocks noChangeShapeType="1"/>
          </p:cNvSpPr>
          <p:nvPr/>
        </p:nvSpPr>
        <p:spPr bwMode="auto">
          <a:xfrm>
            <a:off x="3810000" y="21336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39" name="Line 11"/>
          <p:cNvSpPr>
            <a:spLocks noChangeShapeType="1"/>
          </p:cNvSpPr>
          <p:nvPr/>
        </p:nvSpPr>
        <p:spPr bwMode="auto">
          <a:xfrm>
            <a:off x="6705600" y="45720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0" name="Line 12"/>
          <p:cNvSpPr>
            <a:spLocks noChangeShapeType="1"/>
          </p:cNvSpPr>
          <p:nvPr/>
        </p:nvSpPr>
        <p:spPr bwMode="auto">
          <a:xfrm>
            <a:off x="5638800" y="49530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1" name="Line 13"/>
          <p:cNvSpPr>
            <a:spLocks noChangeShapeType="1"/>
          </p:cNvSpPr>
          <p:nvPr/>
        </p:nvSpPr>
        <p:spPr bwMode="auto">
          <a:xfrm flipH="1">
            <a:off x="5638800" y="45720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2" name="Litebulb"/>
          <p:cNvSpPr>
            <a:spLocks noEditPoints="1" noChangeArrowheads="1"/>
          </p:cNvSpPr>
          <p:nvPr/>
        </p:nvSpPr>
        <p:spPr bwMode="auto">
          <a:xfrm flipH="1">
            <a:off x="5715000" y="1600200"/>
            <a:ext cx="533400" cy="4572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ZA" dirty="0"/>
          </a:p>
        </p:txBody>
      </p:sp>
      <p:sp>
        <p:nvSpPr>
          <p:cNvPr id="99343" name="Line 15"/>
          <p:cNvSpPr>
            <a:spLocks noChangeShapeType="1"/>
          </p:cNvSpPr>
          <p:nvPr/>
        </p:nvSpPr>
        <p:spPr bwMode="auto">
          <a:xfrm flipH="1" flipV="1">
            <a:off x="6019800" y="2057400"/>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4" name="Line 16"/>
          <p:cNvSpPr>
            <a:spLocks noChangeShapeType="1"/>
          </p:cNvSpPr>
          <p:nvPr/>
        </p:nvSpPr>
        <p:spPr bwMode="auto">
          <a:xfrm>
            <a:off x="5638800" y="45720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5" name="Rectangle 17"/>
          <p:cNvSpPr>
            <a:spLocks noChangeArrowheads="1"/>
          </p:cNvSpPr>
          <p:nvPr/>
        </p:nvSpPr>
        <p:spPr bwMode="auto">
          <a:xfrm>
            <a:off x="4419600" y="4572000"/>
            <a:ext cx="1066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000" b="0" dirty="0">
                <a:solidFill>
                  <a:schemeClr val="tx1"/>
                </a:solidFill>
              </a:rPr>
              <a:t>220 Volt Mains (Live)  to PCB</a:t>
            </a:r>
          </a:p>
        </p:txBody>
      </p:sp>
      <p:sp>
        <p:nvSpPr>
          <p:cNvPr id="99346" name="Rectangle 18"/>
          <p:cNvSpPr>
            <a:spLocks noChangeArrowheads="1"/>
          </p:cNvSpPr>
          <p:nvPr/>
        </p:nvSpPr>
        <p:spPr bwMode="auto">
          <a:xfrm>
            <a:off x="5638800" y="4572000"/>
            <a:ext cx="1066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000" b="0" dirty="0">
                <a:solidFill>
                  <a:schemeClr val="tx1"/>
                </a:solidFill>
              </a:rPr>
              <a:t>220 Volt Mains (Neutral).</a:t>
            </a:r>
          </a:p>
        </p:txBody>
      </p:sp>
      <p:sp>
        <p:nvSpPr>
          <p:cNvPr id="99347" name="Line 19"/>
          <p:cNvSpPr>
            <a:spLocks noChangeShapeType="1"/>
          </p:cNvSpPr>
          <p:nvPr/>
        </p:nvSpPr>
        <p:spPr bwMode="auto">
          <a:xfrm flipH="1">
            <a:off x="4419600" y="45720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8" name="Line 20"/>
          <p:cNvSpPr>
            <a:spLocks noChangeShapeType="1"/>
          </p:cNvSpPr>
          <p:nvPr/>
        </p:nvSpPr>
        <p:spPr bwMode="auto">
          <a:xfrm flipH="1">
            <a:off x="3810000" y="23622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49" name="Line 21"/>
          <p:cNvSpPr>
            <a:spLocks noChangeShapeType="1"/>
          </p:cNvSpPr>
          <p:nvPr/>
        </p:nvSpPr>
        <p:spPr bwMode="auto">
          <a:xfrm>
            <a:off x="5486400" y="45720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0" name="Line 22"/>
          <p:cNvSpPr>
            <a:spLocks noChangeShapeType="1"/>
          </p:cNvSpPr>
          <p:nvPr/>
        </p:nvSpPr>
        <p:spPr bwMode="auto">
          <a:xfrm>
            <a:off x="3810000" y="21336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1" name="Line 23"/>
          <p:cNvSpPr>
            <a:spLocks noChangeShapeType="1"/>
          </p:cNvSpPr>
          <p:nvPr/>
        </p:nvSpPr>
        <p:spPr bwMode="auto">
          <a:xfrm flipH="1" flipV="1">
            <a:off x="5943600" y="2057400"/>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2" name="Line 24"/>
          <p:cNvSpPr>
            <a:spLocks noChangeShapeType="1"/>
          </p:cNvSpPr>
          <p:nvPr/>
        </p:nvSpPr>
        <p:spPr bwMode="auto">
          <a:xfrm flipV="1">
            <a:off x="6019800" y="2209800"/>
            <a:ext cx="0" cy="23622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3" name="Line 25"/>
          <p:cNvSpPr>
            <a:spLocks noChangeShapeType="1"/>
          </p:cNvSpPr>
          <p:nvPr/>
        </p:nvSpPr>
        <p:spPr bwMode="auto">
          <a:xfrm flipV="1">
            <a:off x="5943600" y="2209800"/>
            <a:ext cx="0" cy="1447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6" name="Rectangle 28"/>
          <p:cNvSpPr>
            <a:spLocks noChangeArrowheads="1"/>
          </p:cNvSpPr>
          <p:nvPr/>
        </p:nvSpPr>
        <p:spPr bwMode="auto">
          <a:xfrm>
            <a:off x="3810000" y="2133600"/>
            <a:ext cx="12192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900" b="0" dirty="0">
                <a:solidFill>
                  <a:schemeClr val="tx1"/>
                </a:solidFill>
              </a:rPr>
              <a:t>From PCB to light.</a:t>
            </a:r>
          </a:p>
        </p:txBody>
      </p:sp>
      <p:sp>
        <p:nvSpPr>
          <p:cNvPr id="99357" name="Line 29"/>
          <p:cNvSpPr>
            <a:spLocks noChangeShapeType="1"/>
          </p:cNvSpPr>
          <p:nvPr/>
        </p:nvSpPr>
        <p:spPr bwMode="auto">
          <a:xfrm>
            <a:off x="4876800" y="21336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8" name="Line 30"/>
          <p:cNvSpPr>
            <a:spLocks noChangeShapeType="1"/>
          </p:cNvSpPr>
          <p:nvPr/>
        </p:nvSpPr>
        <p:spPr bwMode="auto">
          <a:xfrm>
            <a:off x="4419600" y="45720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59" name="Line 31"/>
          <p:cNvSpPr>
            <a:spLocks noChangeShapeType="1"/>
          </p:cNvSpPr>
          <p:nvPr/>
        </p:nvSpPr>
        <p:spPr bwMode="auto">
          <a:xfrm flipH="1">
            <a:off x="4419600" y="4953000"/>
            <a:ext cx="106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61" name="Line 33"/>
          <p:cNvSpPr>
            <a:spLocks noChangeShapeType="1"/>
          </p:cNvSpPr>
          <p:nvPr/>
        </p:nvSpPr>
        <p:spPr bwMode="auto">
          <a:xfrm flipH="1">
            <a:off x="3505200" y="3886200"/>
            <a:ext cx="1447800"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63" name="Line 35"/>
          <p:cNvSpPr>
            <a:spLocks noChangeShapeType="1"/>
          </p:cNvSpPr>
          <p:nvPr/>
        </p:nvSpPr>
        <p:spPr bwMode="auto">
          <a:xfrm>
            <a:off x="4953000" y="3886200"/>
            <a:ext cx="0" cy="685800"/>
          </a:xfrm>
          <a:prstGeom prst="line">
            <a:avLst/>
          </a:prstGeom>
          <a:noFill/>
          <a:ln w="28575">
            <a:solidFill>
              <a:srgbClr val="66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64" name="Line 36"/>
          <p:cNvSpPr>
            <a:spLocks noChangeShapeType="1"/>
          </p:cNvSpPr>
          <p:nvPr/>
        </p:nvSpPr>
        <p:spPr bwMode="auto">
          <a:xfrm flipH="1">
            <a:off x="3505200" y="3657600"/>
            <a:ext cx="243840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99365" name="Rectangle 37"/>
          <p:cNvSpPr>
            <a:spLocks noChangeArrowheads="1"/>
          </p:cNvSpPr>
          <p:nvPr/>
        </p:nvSpPr>
        <p:spPr bwMode="auto">
          <a:xfrm>
            <a:off x="228600" y="6096000"/>
            <a:ext cx="82740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b="0" u="sng" dirty="0">
                <a:solidFill>
                  <a:srgbClr val="FF3300"/>
                </a:solidFill>
              </a:rPr>
              <a:t>If this function is not being used, the tamper alarm function can be used.</a:t>
            </a:r>
          </a:p>
        </p:txBody>
      </p:sp>
    </p:spTree>
  </p:cSld>
  <p:clrMapOvr>
    <a:masterClrMapping/>
  </p:clrMapOvr>
  <mc:AlternateContent xmlns:mc="http://schemas.openxmlformats.org/markup-compatibility/2006">
    <mc:Choice xmlns:p14="http://schemas.microsoft.com/office/powerpoint/2010/main" xmlns="" Requires="p14">
      <p:transition spd="slow" p14:dur="2000" advTm="70000"/>
    </mc:Choice>
    <mc:Fallback>
      <p:transition spd="slow" advTm="7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3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9352"/>
                                        </p:tgtEl>
                                        <p:attrNameLst>
                                          <p:attrName>style.visibility</p:attrName>
                                        </p:attrNameLst>
                                      </p:cBhvr>
                                      <p:to>
                                        <p:strVal val="visible"/>
                                      </p:to>
                                    </p:set>
                                    <p:animEffect transition="in" filter="slide(fromBottom)">
                                      <p:cBhvr>
                                        <p:cTn id="27" dur="500"/>
                                        <p:tgtEl>
                                          <p:spTgt spid="99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3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934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93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935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935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99363"/>
                                        </p:tgtEl>
                                        <p:attrNameLst>
                                          <p:attrName>style.visibility</p:attrName>
                                        </p:attrNameLst>
                                      </p:cBhvr>
                                      <p:to>
                                        <p:strVal val="visible"/>
                                      </p:to>
                                    </p:set>
                                    <p:animEffect transition="in" filter="slide(fromBottom)">
                                      <p:cBhvr>
                                        <p:cTn id="44" dur="500"/>
                                        <p:tgtEl>
                                          <p:spTgt spid="99363"/>
                                        </p:tgtEl>
                                      </p:cBhvr>
                                    </p:animEffect>
                                  </p:childTnLst>
                                </p:cTn>
                              </p:par>
                            </p:childTnLst>
                          </p:cTn>
                        </p:par>
                        <p:par>
                          <p:cTn id="45" fill="hold" nodeType="afterGroup">
                            <p:stCondLst>
                              <p:cond delay="500"/>
                            </p:stCondLst>
                            <p:childTnLst>
                              <p:par>
                                <p:cTn id="46" presetID="12" presetClass="entr" presetSubtype="2" fill="hold" grpId="0" nodeType="afterEffect">
                                  <p:stCondLst>
                                    <p:cond delay="0"/>
                                  </p:stCondLst>
                                  <p:childTnLst>
                                    <p:set>
                                      <p:cBhvr>
                                        <p:cTn id="47" dur="1" fill="hold">
                                          <p:stCondLst>
                                            <p:cond delay="0"/>
                                          </p:stCondLst>
                                        </p:cTn>
                                        <p:tgtEl>
                                          <p:spTgt spid="99361"/>
                                        </p:tgtEl>
                                        <p:attrNameLst>
                                          <p:attrName>style.visibility</p:attrName>
                                        </p:attrNameLst>
                                      </p:cBhvr>
                                      <p:to>
                                        <p:strVal val="visible"/>
                                      </p:to>
                                    </p:set>
                                    <p:animEffect transition="in" filter="slide(fromRight)">
                                      <p:cBhvr>
                                        <p:cTn id="48" dur="500"/>
                                        <p:tgtEl>
                                          <p:spTgt spid="993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99364"/>
                                        </p:tgtEl>
                                        <p:attrNameLst>
                                          <p:attrName>style.visibility</p:attrName>
                                        </p:attrNameLst>
                                      </p:cBhvr>
                                      <p:to>
                                        <p:strVal val="visible"/>
                                      </p:to>
                                    </p:set>
                                    <p:animEffect transition="in" filter="slide(fromLeft)">
                                      <p:cBhvr>
                                        <p:cTn id="53" dur="500"/>
                                        <p:tgtEl>
                                          <p:spTgt spid="99364"/>
                                        </p:tgtEl>
                                      </p:cBhvr>
                                    </p:animEffect>
                                  </p:childTnLst>
                                </p:cTn>
                              </p:par>
                            </p:childTnLst>
                          </p:cTn>
                        </p:par>
                        <p:par>
                          <p:cTn id="54" fill="hold" nodeType="afterGroup">
                            <p:stCondLst>
                              <p:cond delay="500"/>
                            </p:stCondLst>
                            <p:childTnLst>
                              <p:par>
                                <p:cTn id="55" presetID="12" presetClass="entr" presetSubtype="4" fill="hold" grpId="0" nodeType="afterEffect">
                                  <p:stCondLst>
                                    <p:cond delay="0"/>
                                  </p:stCondLst>
                                  <p:childTnLst>
                                    <p:set>
                                      <p:cBhvr>
                                        <p:cTn id="56" dur="1" fill="hold">
                                          <p:stCondLst>
                                            <p:cond delay="0"/>
                                          </p:stCondLst>
                                        </p:cTn>
                                        <p:tgtEl>
                                          <p:spTgt spid="99353"/>
                                        </p:tgtEl>
                                        <p:attrNameLst>
                                          <p:attrName>style.visibility</p:attrName>
                                        </p:attrNameLst>
                                      </p:cBhvr>
                                      <p:to>
                                        <p:strVal val="visible"/>
                                      </p:to>
                                    </p:set>
                                    <p:animEffect transition="in" filter="slide(fromBottom)">
                                      <p:cBhvr>
                                        <p:cTn id="57" dur="500"/>
                                        <p:tgtEl>
                                          <p:spTgt spid="99353"/>
                                        </p:tgtEl>
                                      </p:cBhvr>
                                    </p:animEffect>
                                  </p:childTnLst>
                                </p:cTn>
                              </p:par>
                            </p:childTnLst>
                          </p:cTn>
                        </p:par>
                        <p:par>
                          <p:cTn id="58" fill="hold" nodeType="afterGroup">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99338"/>
                                        </p:tgtEl>
                                        <p:attrNameLst>
                                          <p:attrName>style.visibility</p:attrName>
                                        </p:attrNameLst>
                                      </p:cBhvr>
                                      <p:to>
                                        <p:strVal val="visible"/>
                                      </p:to>
                                    </p:se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99348"/>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99350"/>
                                        </p:tgtEl>
                                        <p:attrNameLst>
                                          <p:attrName>style.visibility</p:attrName>
                                        </p:attrNameLst>
                                      </p:cBhvr>
                                      <p:to>
                                        <p:strVal val="visible"/>
                                      </p:to>
                                    </p:set>
                                  </p:child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99357"/>
                                        </p:tgtEl>
                                        <p:attrNameLst>
                                          <p:attrName>style.visibility</p:attrName>
                                        </p:attrNameLst>
                                      </p:cBhvr>
                                      <p:to>
                                        <p:strVal val="visible"/>
                                      </p:to>
                                    </p:set>
                                  </p:childTnLst>
                                </p:cTn>
                              </p:par>
                            </p:childTnLst>
                          </p:cTn>
                        </p:par>
                        <p:par>
                          <p:cTn id="70" fill="hold" nodeType="afterGroup">
                            <p:stCondLst>
                              <p:cond delay="1000"/>
                            </p:stCondLst>
                            <p:childTnLst>
                              <p:par>
                                <p:cTn id="71" presetID="1" presetClass="entr" presetSubtype="0" fill="hold" nodeType="afterEffect">
                                  <p:stCondLst>
                                    <p:cond delay="0"/>
                                  </p:stCondLst>
                                  <p:childTnLst>
                                    <p:set>
                                      <p:cBhvr>
                                        <p:cTn id="72" dur="1" fill="hold">
                                          <p:stCondLst>
                                            <p:cond delay="0"/>
                                          </p:stCondLst>
                                        </p:cTn>
                                        <p:tgtEl>
                                          <p:spTgt spid="99356"/>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99336"/>
                                        </p:tgtEl>
                                        <p:attrNameLst>
                                          <p:attrName>style.visibility</p:attrName>
                                        </p:attrNameLst>
                                      </p:cBhvr>
                                      <p:to>
                                        <p:strVal val="visible"/>
                                      </p:to>
                                    </p:set>
                                    <p:animEffect transition="in" filter="slide(fromBottom)">
                                      <p:cBhvr>
                                        <p:cTn id="77" dur="500"/>
                                        <p:tgtEl>
                                          <p:spTgt spid="993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99337">
                                            <p:txEl>
                                              <p:pRg st="0" end="0"/>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99337">
                                            <p:txEl>
                                              <p:pRg st="1" end="1"/>
                                            </p:txEl>
                                          </p:spTgt>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99337">
                                            <p:txEl>
                                              <p:pRg st="2" end="2"/>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99337">
                                            <p:txEl>
                                              <p:pRg st="3" end="3"/>
                                            </p:txEl>
                                          </p:spTgt>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99337">
                                            <p:txEl>
                                              <p:pRg st="4" end="4"/>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99337">
                                            <p:txEl>
                                              <p:pRg st="5" end="5"/>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99337">
                                            <p:txEl>
                                              <p:pRg st="6" end="6"/>
                                            </p:txEl>
                                          </p:spTgt>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2" presetClass="entr" presetSubtype="4" fill="hold" grpId="0" nodeType="clickEffect">
                                  <p:stCondLst>
                                    <p:cond delay="0"/>
                                  </p:stCondLst>
                                  <p:childTnLst>
                                    <p:set>
                                      <p:cBhvr>
                                        <p:cTn id="103" dur="1" fill="hold">
                                          <p:stCondLst>
                                            <p:cond delay="0"/>
                                          </p:stCondLst>
                                        </p:cTn>
                                        <p:tgtEl>
                                          <p:spTgt spid="99365"/>
                                        </p:tgtEl>
                                        <p:attrNameLst>
                                          <p:attrName>style.visibility</p:attrName>
                                        </p:attrNameLst>
                                      </p:cBhvr>
                                      <p:to>
                                        <p:strVal val="visible"/>
                                      </p:to>
                                    </p:set>
                                    <p:animEffect transition="in" filter="slide(fromBottom)">
                                      <p:cBhvr>
                                        <p:cTn id="104" dur="500"/>
                                        <p:tgtEl>
                                          <p:spTgt spid="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8" grpId="0" animBg="1"/>
      <p:bldP spid="99339" grpId="0" animBg="1"/>
      <p:bldP spid="99340" grpId="0" animBg="1"/>
      <p:bldP spid="99341" grpId="0" animBg="1"/>
      <p:bldP spid="99342" grpId="0" animBg="1"/>
      <p:bldP spid="99343" grpId="0" animBg="1"/>
      <p:bldP spid="99344" grpId="0" animBg="1"/>
      <p:bldP spid="99345" grpId="0"/>
      <p:bldP spid="99346" grpId="0"/>
      <p:bldP spid="99347" grpId="0" animBg="1"/>
      <p:bldP spid="99348" grpId="0" animBg="1"/>
      <p:bldP spid="99349" grpId="0" animBg="1"/>
      <p:bldP spid="99350" grpId="0" animBg="1"/>
      <p:bldP spid="99351" grpId="0" animBg="1"/>
      <p:bldP spid="99352" grpId="0" animBg="1"/>
      <p:bldP spid="99353" grpId="0" animBg="1"/>
      <p:bldP spid="99357" grpId="0" animBg="1"/>
      <p:bldP spid="99358" grpId="0" animBg="1"/>
      <p:bldP spid="99359" grpId="0" animBg="1"/>
      <p:bldP spid="99361" grpId="0" animBg="1"/>
      <p:bldP spid="99363" grpId="0" animBg="1"/>
      <p:bldP spid="99364" grpId="0" animBg="1"/>
      <p:bldP spid="993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type="body" idx="1"/>
          </p:nvPr>
        </p:nvSpPr>
        <p:spPr>
          <a:xfrm>
            <a:off x="0" y="609600"/>
            <a:ext cx="9144000" cy="6248400"/>
          </a:xfrm>
        </p:spPr>
        <p:txBody>
          <a:bodyPr/>
          <a:lstStyle/>
          <a:p>
            <a:r>
              <a:rPr lang="en-US" altLang="en-US" b="1" u="sng" dirty="0"/>
              <a:t>How does the tamper alarm work?</a:t>
            </a:r>
          </a:p>
          <a:p>
            <a:r>
              <a:rPr lang="en-US" altLang="en-US" sz="1600" dirty="0"/>
              <a:t>With the gate in the close position for 3 minutes, the alarm is armed.</a:t>
            </a:r>
          </a:p>
          <a:p>
            <a:r>
              <a:rPr lang="en-US" altLang="en-US" sz="1600" dirty="0"/>
              <a:t>The new version PCB’s (Manufacturing from 1/8/2011) will be armed immediately.</a:t>
            </a:r>
          </a:p>
          <a:p>
            <a:r>
              <a:rPr lang="en-US" altLang="en-US" sz="1600" dirty="0"/>
              <a:t>Should the gate be moved or forced away from its closed limit without a valid trigger, the system will sound the alarm.</a:t>
            </a:r>
          </a:p>
          <a:p>
            <a:r>
              <a:rPr lang="en-US" altLang="en-US" sz="1600" dirty="0"/>
              <a:t>Should the gate be moved or forced before 3 minutes (on the older version PCB’s), the system will still sound the alarm after 3 minutes from time of gate closure.</a:t>
            </a:r>
          </a:p>
          <a:p>
            <a:r>
              <a:rPr lang="en-US" altLang="en-US" sz="1600" dirty="0"/>
              <a:t>If activated as </a:t>
            </a:r>
            <a:r>
              <a:rPr lang="en-US" altLang="en-US" sz="1600" u="sng" dirty="0"/>
              <a:t>pulse</a:t>
            </a:r>
            <a:r>
              <a:rPr lang="en-US" altLang="en-US" sz="1600" dirty="0"/>
              <a:t>, the relay will pulse immediately and every 3 minutes thereafter until the gate is moved back to the close limit or the alarm is disarmed by means of receiving a valid trigger. (New version PCB will only pulse once)</a:t>
            </a:r>
          </a:p>
          <a:p>
            <a:r>
              <a:rPr lang="en-US" altLang="en-US" sz="1600" dirty="0"/>
              <a:t>If activated as </a:t>
            </a:r>
            <a:r>
              <a:rPr lang="en-US" altLang="en-US" sz="1600" u="sng" dirty="0"/>
              <a:t>latch</a:t>
            </a:r>
            <a:r>
              <a:rPr lang="en-US" altLang="en-US" sz="1600" dirty="0"/>
              <a:t>, the relay will close (Siren ON) for 3 minutes and open (Siren OFF) for 3 minutes continuously until the gate is moved back to the close limit or the alarm is disarmed by means of receiving a valid trigger.</a:t>
            </a:r>
          </a:p>
          <a:p>
            <a:r>
              <a:rPr lang="en-US" altLang="en-US" sz="1600" dirty="0"/>
              <a:t>The new version PCB also has a continuous latch alarm. (Use dipswitch 1 &amp; 4) when programming this alarm function.</a:t>
            </a:r>
          </a:p>
          <a:p>
            <a:r>
              <a:rPr lang="en-US" altLang="en-US" sz="1600" dirty="0"/>
              <a:t>Should you wish to work on the gate without sounding the alarm - Open the override lever, give the PCB a valid trigger before opening the gate. </a:t>
            </a:r>
          </a:p>
          <a:p>
            <a:r>
              <a:rPr lang="en-US" altLang="en-US" sz="1600" dirty="0"/>
              <a:t>The PCB will give a beep as  acknowledgement, disarmed.</a:t>
            </a:r>
          </a:p>
          <a:p>
            <a:r>
              <a:rPr lang="en-US" altLang="en-US" sz="1600" u="sng" dirty="0">
                <a:solidFill>
                  <a:srgbClr val="FF3300"/>
                </a:solidFill>
              </a:rPr>
              <a:t>With the alarm tamper activated, the </a:t>
            </a:r>
            <a:r>
              <a:rPr lang="en-US" altLang="en-US" sz="1600" b="1" u="sng" dirty="0">
                <a:solidFill>
                  <a:srgbClr val="FF3300"/>
                </a:solidFill>
              </a:rPr>
              <a:t>Anti Hijack</a:t>
            </a:r>
            <a:r>
              <a:rPr lang="en-US" altLang="en-US" sz="1600" u="sng" dirty="0">
                <a:solidFill>
                  <a:srgbClr val="FF3300"/>
                </a:solidFill>
              </a:rPr>
              <a:t> facility automatically comes into effect.</a:t>
            </a:r>
            <a:endParaRPr lang="en-US" altLang="en-US" sz="1600" dirty="0"/>
          </a:p>
          <a:p>
            <a:endParaRPr lang="en-US" altLang="en-US" sz="1600" dirty="0"/>
          </a:p>
          <a:p>
            <a:pPr>
              <a:buFontTx/>
              <a:buNone/>
            </a:pPr>
            <a:endParaRPr lang="en-US"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75000"/>
    </mc:Choice>
    <mc:Fallback>
      <p:transition spd="slow" advTm="7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9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289795">
                                            <p:txEl>
                                              <p:pRg st="3" end="3"/>
                                            </p:txEl>
                                          </p:spTgt>
                                        </p:tgtEl>
                                        <p:attrNameLst>
                                          <p:attrName>style.visibility</p:attrName>
                                        </p:attrNameLst>
                                      </p:cBhvr>
                                      <p:to>
                                        <p:strVal val="visible"/>
                                      </p:to>
                                    </p:set>
                                    <p:animEffect transition="in" filter="slide(fromBottom)">
                                      <p:cBhvr>
                                        <p:cTn id="15" dur="500"/>
                                        <p:tgtEl>
                                          <p:spTgt spid="28979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89795">
                                            <p:txEl>
                                              <p:pRg st="4" end="4"/>
                                            </p:txEl>
                                          </p:spTgt>
                                        </p:tgtEl>
                                        <p:attrNameLst>
                                          <p:attrName>style.visibility</p:attrName>
                                        </p:attrNameLst>
                                      </p:cBhvr>
                                      <p:to>
                                        <p:strVal val="visible"/>
                                      </p:to>
                                    </p:set>
                                    <p:animEffect transition="in" filter="slide(fromBottom)">
                                      <p:cBhvr>
                                        <p:cTn id="20" dur="500"/>
                                        <p:tgtEl>
                                          <p:spTgt spid="2897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89795">
                                            <p:txEl>
                                              <p:pRg st="5" end="5"/>
                                            </p:txEl>
                                          </p:spTgt>
                                        </p:tgtEl>
                                        <p:attrNameLst>
                                          <p:attrName>style.visibility</p:attrName>
                                        </p:attrNameLst>
                                      </p:cBhvr>
                                      <p:to>
                                        <p:strVal val="visible"/>
                                      </p:to>
                                    </p:set>
                                    <p:animEffect transition="in" filter="slide(fromBottom)">
                                      <p:cBhvr>
                                        <p:cTn id="25" dur="500"/>
                                        <p:tgtEl>
                                          <p:spTgt spid="289795">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89795">
                                            <p:txEl>
                                              <p:pRg st="6" end="6"/>
                                            </p:txEl>
                                          </p:spTgt>
                                        </p:tgtEl>
                                        <p:attrNameLst>
                                          <p:attrName>style.visibility</p:attrName>
                                        </p:attrNameLst>
                                      </p:cBhvr>
                                      <p:to>
                                        <p:strVal val="visible"/>
                                      </p:to>
                                    </p:set>
                                    <p:animEffect transition="in" filter="slide(fromBottom)">
                                      <p:cBhvr>
                                        <p:cTn id="30" dur="500"/>
                                        <p:tgtEl>
                                          <p:spTgt spid="28979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289795">
                                            <p:txEl>
                                              <p:pRg st="7" end="7"/>
                                            </p:txEl>
                                          </p:spTgt>
                                        </p:tgtEl>
                                        <p:attrNameLst>
                                          <p:attrName>style.visibility</p:attrName>
                                        </p:attrNameLst>
                                      </p:cBhvr>
                                      <p:to>
                                        <p:strVal val="visible"/>
                                      </p:to>
                                    </p:set>
                                    <p:animEffect transition="in" filter="slide(fromBottom)">
                                      <p:cBhvr>
                                        <p:cTn id="35" dur="500"/>
                                        <p:tgtEl>
                                          <p:spTgt spid="289795">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289795">
                                            <p:txEl>
                                              <p:pRg st="8" end="8"/>
                                            </p:txEl>
                                          </p:spTgt>
                                        </p:tgtEl>
                                        <p:attrNameLst>
                                          <p:attrName>style.visibility</p:attrName>
                                        </p:attrNameLst>
                                      </p:cBhvr>
                                      <p:to>
                                        <p:strVal val="visible"/>
                                      </p:to>
                                    </p:set>
                                    <p:animEffect transition="in" filter="slide(fromBottom)">
                                      <p:cBhvr>
                                        <p:cTn id="40" dur="500"/>
                                        <p:tgtEl>
                                          <p:spTgt spid="289795">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289795">
                                            <p:txEl>
                                              <p:pRg st="9" end="9"/>
                                            </p:txEl>
                                          </p:spTgt>
                                        </p:tgtEl>
                                        <p:attrNameLst>
                                          <p:attrName>style.visibility</p:attrName>
                                        </p:attrNameLst>
                                      </p:cBhvr>
                                      <p:to>
                                        <p:strVal val="visible"/>
                                      </p:to>
                                    </p:set>
                                    <p:animEffect transition="in" filter="slide(fromBottom)">
                                      <p:cBhvr>
                                        <p:cTn id="45" dur="500"/>
                                        <p:tgtEl>
                                          <p:spTgt spid="289795">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289795">
                                            <p:txEl>
                                              <p:pRg st="10" end="10"/>
                                            </p:txEl>
                                          </p:spTgt>
                                        </p:tgtEl>
                                        <p:attrNameLst>
                                          <p:attrName>style.visibility</p:attrName>
                                        </p:attrNameLst>
                                      </p:cBhvr>
                                      <p:to>
                                        <p:strVal val="visible"/>
                                      </p:to>
                                    </p:set>
                                    <p:animEffect transition="in" filter="slide(fromBottom)">
                                      <p:cBhvr>
                                        <p:cTn id="50" dur="500"/>
                                        <p:tgtEl>
                                          <p:spTgt spid="289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ChangeArrowheads="1"/>
          </p:cNvSpPr>
          <p:nvPr/>
        </p:nvSpPr>
        <p:spPr bwMode="auto">
          <a:xfrm>
            <a:off x="1133475" y="533400"/>
            <a:ext cx="71135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3600" b="0" u="sng" dirty="0"/>
              <a:t>Anti Hijack facility </a:t>
            </a:r>
            <a:r>
              <a:rPr lang="en-US" altLang="en-US" b="0" dirty="0"/>
              <a:t>(whether PULSE or LATCH)</a:t>
            </a:r>
            <a:r>
              <a:rPr lang="en-US" altLang="en-US" dirty="0">
                <a:solidFill>
                  <a:srgbClr val="FF3300"/>
                </a:solidFill>
              </a:rPr>
              <a:t> </a:t>
            </a:r>
          </a:p>
        </p:txBody>
      </p:sp>
      <p:sp>
        <p:nvSpPr>
          <p:cNvPr id="286726" name="Rectangle 6"/>
          <p:cNvSpPr>
            <a:spLocks noGrp="1" noChangeArrowheads="1"/>
          </p:cNvSpPr>
          <p:nvPr>
            <p:ph type="body" idx="4294967295"/>
          </p:nvPr>
        </p:nvSpPr>
        <p:spPr>
          <a:xfrm>
            <a:off x="0" y="1143000"/>
            <a:ext cx="9144000" cy="4419600"/>
          </a:xfrm>
        </p:spPr>
        <p:txBody>
          <a:bodyPr/>
          <a:lstStyle/>
          <a:p>
            <a:r>
              <a:rPr lang="en-US" altLang="en-US" sz="2000" u="sng" dirty="0"/>
              <a:t>How does the anti hijack facility works</a:t>
            </a:r>
            <a:r>
              <a:rPr lang="en-US" altLang="en-US" sz="2000" dirty="0"/>
              <a:t>?</a:t>
            </a:r>
          </a:p>
          <a:p>
            <a:r>
              <a:rPr lang="en-US" altLang="en-US" sz="2000" dirty="0"/>
              <a:t>With the gate in the close position.</a:t>
            </a:r>
          </a:p>
          <a:p>
            <a:r>
              <a:rPr lang="en-US" altLang="en-US" sz="2000" dirty="0"/>
              <a:t>If the gate cannot open or move more than 150mm from a valid trigger, the system will sound the alarm.</a:t>
            </a:r>
          </a:p>
          <a:p>
            <a:r>
              <a:rPr lang="en-US" altLang="en-US" sz="2000" dirty="0"/>
              <a:t>If the infra red beams are tampered with (Showing as active), and the gate is triggered from a valid source, the gate will open but the system will immediately sound the alarm.</a:t>
            </a:r>
          </a:p>
          <a:p>
            <a:r>
              <a:rPr lang="en-US" altLang="en-US" sz="2000" dirty="0"/>
              <a:t>These alarms can be disarmed by receiving another valid trigger.</a:t>
            </a:r>
          </a:p>
          <a:p>
            <a:endParaRPr lang="en-US" altLang="en-US" sz="2000" dirty="0"/>
          </a:p>
          <a:p>
            <a:endParaRPr lang="en-US"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advTm="66000"/>
    </mc:Choice>
    <mc:Fallback>
      <p:transition spd="slow" advTm="66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86726">
                                            <p:txEl>
                                              <p:pRg st="0" end="0"/>
                                            </p:txEl>
                                          </p:spTgt>
                                        </p:tgtEl>
                                        <p:attrNameLst>
                                          <p:attrName>style.visibility</p:attrName>
                                        </p:attrNameLst>
                                      </p:cBhvr>
                                      <p:to>
                                        <p:strVal val="visible"/>
                                      </p:to>
                                    </p:set>
                                    <p:animEffect transition="in" filter="slide(fromBottom)">
                                      <p:cBhvr>
                                        <p:cTn id="7" dur="500"/>
                                        <p:tgtEl>
                                          <p:spTgt spid="2867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86726">
                                            <p:txEl>
                                              <p:pRg st="1" end="1"/>
                                            </p:txEl>
                                          </p:spTgt>
                                        </p:tgtEl>
                                        <p:attrNameLst>
                                          <p:attrName>style.visibility</p:attrName>
                                        </p:attrNameLst>
                                      </p:cBhvr>
                                      <p:to>
                                        <p:strVal val="visible"/>
                                      </p:to>
                                    </p:set>
                                    <p:animEffect transition="in" filter="slide(fromBottom)">
                                      <p:cBhvr>
                                        <p:cTn id="12" dur="500"/>
                                        <p:tgtEl>
                                          <p:spTgt spid="2867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86726">
                                            <p:txEl>
                                              <p:pRg st="2" end="2"/>
                                            </p:txEl>
                                          </p:spTgt>
                                        </p:tgtEl>
                                        <p:attrNameLst>
                                          <p:attrName>style.visibility</p:attrName>
                                        </p:attrNameLst>
                                      </p:cBhvr>
                                      <p:to>
                                        <p:strVal val="visible"/>
                                      </p:to>
                                    </p:set>
                                    <p:animEffect transition="in" filter="slide(fromBottom)">
                                      <p:cBhvr>
                                        <p:cTn id="17" dur="500"/>
                                        <p:tgtEl>
                                          <p:spTgt spid="2867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86726">
                                            <p:txEl>
                                              <p:pRg st="3" end="3"/>
                                            </p:txEl>
                                          </p:spTgt>
                                        </p:tgtEl>
                                        <p:attrNameLst>
                                          <p:attrName>style.visibility</p:attrName>
                                        </p:attrNameLst>
                                      </p:cBhvr>
                                      <p:to>
                                        <p:strVal val="visible"/>
                                      </p:to>
                                    </p:set>
                                    <p:animEffect transition="in" filter="slide(fromBottom)">
                                      <p:cBhvr>
                                        <p:cTn id="22" dur="500"/>
                                        <p:tgtEl>
                                          <p:spTgt spid="2867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86726">
                                            <p:txEl>
                                              <p:pRg st="4" end="4"/>
                                            </p:txEl>
                                          </p:spTgt>
                                        </p:tgtEl>
                                        <p:attrNameLst>
                                          <p:attrName>style.visibility</p:attrName>
                                        </p:attrNameLst>
                                      </p:cBhvr>
                                      <p:to>
                                        <p:strVal val="visible"/>
                                      </p:to>
                                    </p:set>
                                    <p:animEffect transition="in" filter="slide(fromBottom)">
                                      <p:cBhvr>
                                        <p:cTn id="27" dur="500"/>
                                        <p:tgtEl>
                                          <p:spTgt spid="2867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334962"/>
          </a:xfrm>
        </p:spPr>
        <p:txBody>
          <a:bodyPr/>
          <a:lstStyle/>
          <a:p>
            <a:r>
              <a:rPr lang="en-US" altLang="en-US" sz="2400" b="1" u="sng" dirty="0"/>
              <a:t>Gate pulling force.</a:t>
            </a:r>
          </a:p>
        </p:txBody>
      </p:sp>
      <p:sp>
        <p:nvSpPr>
          <p:cNvPr id="13317" name="Rectangle 5"/>
          <p:cNvSpPr>
            <a:spLocks noChangeArrowheads="1"/>
          </p:cNvSpPr>
          <p:nvPr/>
        </p:nvSpPr>
        <p:spPr bwMode="auto">
          <a:xfrm>
            <a:off x="1524000" y="1828800"/>
            <a:ext cx="5181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30000"/>
              </a:spcBef>
            </a:pPr>
            <a:r>
              <a:rPr lang="en-US" altLang="en-US" sz="1400" b="0" dirty="0">
                <a:solidFill>
                  <a:schemeClr val="tx1"/>
                </a:solidFill>
              </a:rPr>
              <a:t>Scale should not pull more than </a:t>
            </a:r>
            <a:r>
              <a:rPr lang="en-US" altLang="en-US" sz="1400" u="sng" dirty="0"/>
              <a:t>12.5 kg</a:t>
            </a:r>
            <a:r>
              <a:rPr lang="en-US" altLang="en-US" sz="1400" b="0" dirty="0">
                <a:solidFill>
                  <a:schemeClr val="tx1"/>
                </a:solidFill>
              </a:rPr>
              <a:t> with the </a:t>
            </a:r>
            <a:r>
              <a:rPr lang="en-US" altLang="en-US" sz="1400" b="0" dirty="0" smtClean="0">
                <a:solidFill>
                  <a:schemeClr val="tx1"/>
                </a:solidFill>
              </a:rPr>
              <a:t>Expert 500 </a:t>
            </a:r>
            <a:endParaRPr lang="en-US" altLang="en-US" sz="1400" b="0" dirty="0">
              <a:solidFill>
                <a:schemeClr val="tx1"/>
              </a:solidFill>
            </a:endParaRPr>
          </a:p>
          <a:p>
            <a:pPr algn="l">
              <a:spcBef>
                <a:spcPct val="30000"/>
              </a:spcBef>
            </a:pPr>
            <a:r>
              <a:rPr lang="en-US" altLang="en-US" sz="1400" b="0" dirty="0">
                <a:solidFill>
                  <a:schemeClr val="tx1"/>
                </a:solidFill>
              </a:rPr>
              <a:t>                                              and </a:t>
            </a:r>
            <a:r>
              <a:rPr lang="en-US" altLang="en-US" sz="1400" u="sng" dirty="0"/>
              <a:t>15 kg</a:t>
            </a:r>
            <a:r>
              <a:rPr lang="en-US" altLang="en-US" sz="1400" b="0" dirty="0">
                <a:solidFill>
                  <a:schemeClr val="tx1"/>
                </a:solidFill>
              </a:rPr>
              <a:t> with the </a:t>
            </a:r>
            <a:r>
              <a:rPr lang="en-US" altLang="en-US" sz="1400" b="0" dirty="0" smtClean="0">
                <a:solidFill>
                  <a:schemeClr val="tx1"/>
                </a:solidFill>
              </a:rPr>
              <a:t>Elite 600</a:t>
            </a:r>
            <a:endParaRPr lang="en-US" altLang="en-US" sz="1400" b="0" dirty="0">
              <a:solidFill>
                <a:schemeClr val="tx1"/>
              </a:solidFill>
            </a:endParaRPr>
          </a:p>
        </p:txBody>
      </p:sp>
      <p:sp>
        <p:nvSpPr>
          <p:cNvPr id="13318" name="Rectangle 6"/>
          <p:cNvSpPr>
            <a:spLocks noChangeArrowheads="1"/>
          </p:cNvSpPr>
          <p:nvPr/>
        </p:nvSpPr>
        <p:spPr bwMode="auto">
          <a:xfrm>
            <a:off x="990600" y="1066800"/>
            <a:ext cx="737894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800" b="0" u="sng" dirty="0">
                <a:solidFill>
                  <a:schemeClr val="tx1"/>
                </a:solidFill>
              </a:rPr>
              <a:t>Pull gate in both </a:t>
            </a:r>
            <a:r>
              <a:rPr lang="en-US" altLang="en-US" sz="1800" b="0" u="sng" dirty="0" smtClean="0">
                <a:solidFill>
                  <a:schemeClr val="tx1"/>
                </a:solidFill>
              </a:rPr>
              <a:t>directions </a:t>
            </a:r>
            <a:r>
              <a:rPr lang="en-US" altLang="en-US" sz="1800" b="0" u="sng" dirty="0">
                <a:solidFill>
                  <a:schemeClr val="tx1"/>
                </a:solidFill>
              </a:rPr>
              <a:t>from, completely open to completely closed</a:t>
            </a:r>
          </a:p>
          <a:p>
            <a:pPr algn="l">
              <a:spcBef>
                <a:spcPct val="0"/>
              </a:spcBef>
            </a:pPr>
            <a:r>
              <a:rPr lang="en-US" altLang="en-US" sz="1800" b="0" u="sng" dirty="0">
                <a:solidFill>
                  <a:schemeClr val="tx1"/>
                </a:solidFill>
              </a:rPr>
              <a:t>and again from completely closed to completely open. </a:t>
            </a:r>
          </a:p>
        </p:txBody>
      </p:sp>
      <p:sp>
        <p:nvSpPr>
          <p:cNvPr id="13320" name="Rectangle 8"/>
          <p:cNvSpPr>
            <a:spLocks noChangeArrowheads="1"/>
          </p:cNvSpPr>
          <p:nvPr/>
        </p:nvSpPr>
        <p:spPr bwMode="auto">
          <a:xfrm>
            <a:off x="1828800" y="5486400"/>
            <a:ext cx="16637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400" b="0" u="sng" dirty="0">
                <a:solidFill>
                  <a:schemeClr val="tx1"/>
                </a:solidFill>
              </a:rPr>
              <a:t>Using a Fish Scale</a:t>
            </a:r>
          </a:p>
        </p:txBody>
      </p:sp>
      <p:pic>
        <p:nvPicPr>
          <p:cNvPr id="133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5791200"/>
            <a:ext cx="2667000" cy="79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24" name="Rectangle 12"/>
          <p:cNvSpPr>
            <a:spLocks noChangeArrowheads="1"/>
          </p:cNvSpPr>
          <p:nvPr/>
        </p:nvSpPr>
        <p:spPr bwMode="auto">
          <a:xfrm>
            <a:off x="1371600" y="1752600"/>
            <a:ext cx="5184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600" b="0" dirty="0"/>
              <a:t>Reason, gate could be installed on a incline. Otherwise.</a:t>
            </a:r>
          </a:p>
        </p:txBody>
      </p:sp>
      <p:pic>
        <p:nvPicPr>
          <p:cNvPr id="13325"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35100" y="3429000"/>
            <a:ext cx="32702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26"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3600" y="2514600"/>
            <a:ext cx="3762375"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27"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1200" y="2438400"/>
            <a:ext cx="8667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7249">
            <a:off x="1447800" y="2667000"/>
            <a:ext cx="529590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0" y="2790825"/>
            <a:ext cx="5295900"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21" name="Line 9"/>
          <p:cNvSpPr>
            <a:spLocks noChangeShapeType="1"/>
          </p:cNvSpPr>
          <p:nvPr/>
        </p:nvSpPr>
        <p:spPr bwMode="auto">
          <a:xfrm flipV="1">
            <a:off x="2286000" y="4114800"/>
            <a:ext cx="304800" cy="1371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3000" advTm="27000"/>
    </mc:Choice>
    <mc:Fallback>
      <p:transition spd="slow" advTm="2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323"/>
                                        </p:tgtEl>
                                        <p:attrNameLst>
                                          <p:attrName>style.visibility</p:attrName>
                                        </p:attrNameLst>
                                      </p:cBhvr>
                                      <p:to>
                                        <p:strVal val="visible"/>
                                      </p:to>
                                    </p:set>
                                    <p:animEffect transition="in" filter="dissolve">
                                      <p:cBhvr>
                                        <p:cTn id="13" dur="500"/>
                                        <p:tgtEl>
                                          <p:spTgt spid="1332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33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13323"/>
                                        </p:tgtEl>
                                      </p:cBhvr>
                                    </p:animEffect>
                                    <p:set>
                                      <p:cBhvr>
                                        <p:cTn id="20" dur="1" fill="hold">
                                          <p:stCondLst>
                                            <p:cond delay="499"/>
                                          </p:stCondLst>
                                        </p:cTn>
                                        <p:tgtEl>
                                          <p:spTgt spid="13323"/>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3320"/>
                                        </p:tgtEl>
                                        <p:attrNameLst>
                                          <p:attrName>style.visibility</p:attrName>
                                        </p:attrNameLst>
                                      </p:cBhvr>
                                      <p:to>
                                        <p:strVal val="visible"/>
                                      </p:to>
                                    </p:set>
                                    <p:animEffect transition="in" filter="dissolve">
                                      <p:cBhvr>
                                        <p:cTn id="23" dur="500"/>
                                        <p:tgtEl>
                                          <p:spTgt spid="133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321"/>
                                        </p:tgtEl>
                                        <p:attrNameLst>
                                          <p:attrName>style.visibility</p:attrName>
                                        </p:attrNameLst>
                                      </p:cBhvr>
                                      <p:to>
                                        <p:strVal val="visible"/>
                                      </p:to>
                                    </p:set>
                                    <p:animEffect transition="in" filter="dissolve">
                                      <p:cBhvr>
                                        <p:cTn id="26" dur="500"/>
                                        <p:tgtEl>
                                          <p:spTgt spid="13321"/>
                                        </p:tgtEl>
                                      </p:cBhvr>
                                    </p:animEffect>
                                  </p:childTnLst>
                                </p:cTn>
                              </p:par>
                              <p:par>
                                <p:cTn id="27" presetID="9" presetClass="entr" presetSubtype="0" fill="hold" nodeType="withEffect">
                                  <p:stCondLst>
                                    <p:cond delay="0"/>
                                  </p:stCondLst>
                                  <p:childTnLst>
                                    <p:set>
                                      <p:cBhvr>
                                        <p:cTn id="28" dur="1" fill="hold">
                                          <p:stCondLst>
                                            <p:cond delay="0"/>
                                          </p:stCondLst>
                                        </p:cTn>
                                        <p:tgtEl>
                                          <p:spTgt spid="13316"/>
                                        </p:tgtEl>
                                        <p:attrNameLst>
                                          <p:attrName>style.visibility</p:attrName>
                                        </p:attrNameLst>
                                      </p:cBhvr>
                                      <p:to>
                                        <p:strVal val="visible"/>
                                      </p:to>
                                    </p:set>
                                    <p:animEffect transition="in" filter="dissolve">
                                      <p:cBhvr>
                                        <p:cTn id="29" dur="500"/>
                                        <p:tgtEl>
                                          <p:spTgt spid="13316"/>
                                        </p:tgtEl>
                                      </p:cBhvr>
                                    </p:animEffect>
                                  </p:childTnLst>
                                </p:cTn>
                              </p:par>
                              <p:par>
                                <p:cTn id="30" presetID="9" presetClass="entr" presetSubtype="0" fill="hold"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dissolve">
                                      <p:cBhvr>
                                        <p:cTn id="32" dur="500"/>
                                        <p:tgtEl>
                                          <p:spTgt spid="13322"/>
                                        </p:tgtEl>
                                      </p:cBhvr>
                                    </p:animEffect>
                                  </p:childTnLst>
                                </p:cTn>
                              </p:par>
                              <p:par>
                                <p:cTn id="33" presetID="9" presetClass="exit" presetSubtype="0" fill="hold" grpId="1" nodeType="withEffect">
                                  <p:stCondLst>
                                    <p:cond delay="0"/>
                                  </p:stCondLst>
                                  <p:childTnLst>
                                    <p:animEffect transition="out" filter="dissolve">
                                      <p:cBhvr>
                                        <p:cTn id="34" dur="500"/>
                                        <p:tgtEl>
                                          <p:spTgt spid="13324"/>
                                        </p:tgtEl>
                                      </p:cBhvr>
                                    </p:animEffect>
                                    <p:set>
                                      <p:cBhvr>
                                        <p:cTn id="35" dur="1" fill="hold">
                                          <p:stCondLst>
                                            <p:cond delay="499"/>
                                          </p:stCondLst>
                                        </p:cTn>
                                        <p:tgtEl>
                                          <p:spTgt spid="1332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13317">
                                            <p:txEl>
                                              <p:pRg st="0" end="0"/>
                                            </p:txEl>
                                          </p:spTgt>
                                        </p:tgtEl>
                                        <p:attrNameLst>
                                          <p:attrName>style.visibility</p:attrName>
                                        </p:attrNameLst>
                                      </p:cBhvr>
                                      <p:to>
                                        <p:strVal val="visible"/>
                                      </p:to>
                                    </p:set>
                                    <p:anim calcmode="lin" valueType="num">
                                      <p:cBhvr>
                                        <p:cTn id="40" dur="500" fill="hold"/>
                                        <p:tgtEl>
                                          <p:spTgt spid="13317">
                                            <p:txEl>
                                              <p:pRg st="0" end="0"/>
                                            </p:txEl>
                                          </p:spTgt>
                                        </p:tgtEl>
                                        <p:attrNameLst>
                                          <p:attrName>ppt_x</p:attrName>
                                        </p:attrNameLst>
                                      </p:cBhvr>
                                      <p:tavLst>
                                        <p:tav tm="0">
                                          <p:val>
                                            <p:strVal val="#ppt_x-.2"/>
                                          </p:val>
                                        </p:tav>
                                        <p:tav tm="100000">
                                          <p:val>
                                            <p:strVal val="#ppt_x"/>
                                          </p:val>
                                        </p:tav>
                                      </p:tavLst>
                                    </p:anim>
                                    <p:anim calcmode="lin" valueType="num">
                                      <p:cBhvr>
                                        <p:cTn id="41" dur="500" fill="hold"/>
                                        <p:tgtEl>
                                          <p:spTgt spid="133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2" dur="500"/>
                                        <p:tgtEl>
                                          <p:spTgt spid="1331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13317">
                                            <p:txEl>
                                              <p:pRg st="1" end="1"/>
                                            </p:txEl>
                                          </p:spTgt>
                                        </p:tgtEl>
                                        <p:attrNameLst>
                                          <p:attrName>style.visibility</p:attrName>
                                        </p:attrNameLst>
                                      </p:cBhvr>
                                      <p:to>
                                        <p:strVal val="visible"/>
                                      </p:to>
                                    </p:set>
                                    <p:anim calcmode="lin" valueType="num">
                                      <p:cBhvr>
                                        <p:cTn id="47" dur="500" fill="hold"/>
                                        <p:tgtEl>
                                          <p:spTgt spid="13317">
                                            <p:txEl>
                                              <p:pRg st="1" end="1"/>
                                            </p:txEl>
                                          </p:spTgt>
                                        </p:tgtEl>
                                        <p:attrNameLst>
                                          <p:attrName>ppt_x</p:attrName>
                                        </p:attrNameLst>
                                      </p:cBhvr>
                                      <p:tavLst>
                                        <p:tav tm="0">
                                          <p:val>
                                            <p:strVal val="#ppt_x-.2"/>
                                          </p:val>
                                        </p:tav>
                                        <p:tav tm="100000">
                                          <p:val>
                                            <p:strVal val="#ppt_x"/>
                                          </p:val>
                                        </p:tav>
                                      </p:tavLst>
                                    </p:anim>
                                    <p:anim calcmode="lin" valueType="num">
                                      <p:cBhvr>
                                        <p:cTn id="48" dur="500" fill="hold"/>
                                        <p:tgtEl>
                                          <p:spTgt spid="1331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9" dur="500"/>
                                        <p:tgtEl>
                                          <p:spTgt spid="13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20" grpId="0"/>
      <p:bldP spid="13324" grpId="0"/>
      <p:bldP spid="13324" grpId="1"/>
      <p:bldP spid="133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20181120-WA0080.jpg"/>
          <p:cNvPicPr>
            <a:picLocks noChangeAspect="1"/>
          </p:cNvPicPr>
          <p:nvPr/>
        </p:nvPicPr>
        <p:blipFill>
          <a:blip r:embed="rId2" cstate="print"/>
          <a:stretch>
            <a:fillRect/>
          </a:stretch>
        </p:blipFill>
        <p:spPr>
          <a:xfrm>
            <a:off x="762000" y="3505200"/>
            <a:ext cx="4267200" cy="2971800"/>
          </a:xfrm>
          <a:prstGeom prst="rect">
            <a:avLst/>
          </a:prstGeom>
        </p:spPr>
      </p:pic>
      <p:sp>
        <p:nvSpPr>
          <p:cNvPr id="237570" name="Rectangle 2"/>
          <p:cNvSpPr>
            <a:spLocks noGrp="1" noChangeArrowheads="1"/>
          </p:cNvSpPr>
          <p:nvPr>
            <p:ph type="title" idx="4294967295"/>
          </p:nvPr>
        </p:nvSpPr>
        <p:spPr>
          <a:xfrm>
            <a:off x="0" y="0"/>
            <a:ext cx="9144000" cy="639763"/>
          </a:xfrm>
        </p:spPr>
        <p:txBody>
          <a:bodyPr/>
          <a:lstStyle/>
          <a:p>
            <a:r>
              <a:rPr lang="en-US" altLang="en-US" sz="3200" b="1" u="sng" dirty="0"/>
              <a:t>Fuses.</a:t>
            </a:r>
          </a:p>
        </p:txBody>
      </p:sp>
      <p:sp>
        <p:nvSpPr>
          <p:cNvPr id="237571" name="Rectangle 3"/>
          <p:cNvSpPr>
            <a:spLocks noGrp="1" noChangeArrowheads="1"/>
          </p:cNvSpPr>
          <p:nvPr>
            <p:ph type="body" idx="4294967295"/>
          </p:nvPr>
        </p:nvSpPr>
        <p:spPr>
          <a:xfrm>
            <a:off x="0" y="609600"/>
            <a:ext cx="9144000" cy="6019800"/>
          </a:xfrm>
        </p:spPr>
        <p:txBody>
          <a:bodyPr/>
          <a:lstStyle/>
          <a:p>
            <a:r>
              <a:rPr lang="en-US" altLang="en-US" sz="2000" dirty="0" smtClean="0"/>
              <a:t>There is one 25Amp fuse on the SL100</a:t>
            </a:r>
          </a:p>
          <a:p>
            <a:r>
              <a:rPr lang="en-US" altLang="en-US" sz="2000" dirty="0" smtClean="0"/>
              <a:t>And one 0.5 Amp fuse on the 16V AC Transformer</a:t>
            </a:r>
          </a:p>
          <a:p>
            <a:r>
              <a:rPr lang="en-US" altLang="en-US" sz="2000" dirty="0" smtClean="0"/>
              <a:t>Replace </a:t>
            </a:r>
            <a:r>
              <a:rPr lang="en-US" altLang="en-US" sz="2000" dirty="0"/>
              <a:t>fuses </a:t>
            </a:r>
            <a:r>
              <a:rPr lang="en-US" altLang="en-US" sz="2000" b="1" u="sng" dirty="0">
                <a:solidFill>
                  <a:srgbClr val="FF3300"/>
                </a:solidFill>
              </a:rPr>
              <a:t>ONLY</a:t>
            </a:r>
            <a:r>
              <a:rPr lang="en-US" altLang="en-US" sz="2000" dirty="0">
                <a:solidFill>
                  <a:srgbClr val="FF3300"/>
                </a:solidFill>
              </a:rPr>
              <a:t> </a:t>
            </a:r>
            <a:r>
              <a:rPr lang="en-US" altLang="en-US" sz="2000" dirty="0"/>
              <a:t>with equivalent </a:t>
            </a:r>
            <a:r>
              <a:rPr lang="en-US" altLang="en-US" sz="2000" dirty="0" smtClean="0"/>
              <a:t>value(Amp).</a:t>
            </a:r>
          </a:p>
          <a:p>
            <a:r>
              <a:rPr lang="en-US" altLang="en-US" sz="2000" b="1" u="sng" dirty="0" smtClean="0">
                <a:solidFill>
                  <a:srgbClr val="FF0000"/>
                </a:solidFill>
              </a:rPr>
              <a:t>Never</a:t>
            </a:r>
            <a:r>
              <a:rPr lang="en-US" altLang="en-US" sz="2000" dirty="0" smtClean="0"/>
              <a:t> bridge the fuses</a:t>
            </a:r>
            <a:endParaRPr lang="en-US" altLang="en-US" sz="2000" dirty="0"/>
          </a:p>
        </p:txBody>
      </p:sp>
      <p:cxnSp>
        <p:nvCxnSpPr>
          <p:cNvPr id="13" name="Straight Arrow Connector 12"/>
          <p:cNvCxnSpPr/>
          <p:nvPr/>
        </p:nvCxnSpPr>
        <p:spPr bwMode="auto">
          <a:xfrm>
            <a:off x="0" y="5943600"/>
            <a:ext cx="9144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3" cstate="print"/>
          <a:srcRect/>
          <a:stretch>
            <a:fillRect/>
          </a:stretch>
        </p:blipFill>
        <p:spPr bwMode="auto">
          <a:xfrm>
            <a:off x="7010400" y="4038600"/>
            <a:ext cx="1915955" cy="2057401"/>
          </a:xfrm>
          <a:prstGeom prst="rect">
            <a:avLst/>
          </a:prstGeom>
          <a:noFill/>
          <a:ln w="9525">
            <a:noFill/>
            <a:miter lim="800000"/>
            <a:headEnd/>
            <a:tailEnd/>
          </a:ln>
          <a:effectLst/>
        </p:spPr>
      </p:pic>
      <p:cxnSp>
        <p:nvCxnSpPr>
          <p:cNvPr id="16" name="Straight Arrow Connector 15"/>
          <p:cNvCxnSpPr/>
          <p:nvPr/>
        </p:nvCxnSpPr>
        <p:spPr bwMode="auto">
          <a:xfrm>
            <a:off x="6324600" y="5486400"/>
            <a:ext cx="13716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xmlns="" Requires="p14">
      <p:transition spd="slow" p14:dur="2000" advTm="51000"/>
    </mc:Choice>
    <mc:Fallback>
      <p:transition spd="slow" advTm="5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additive="base">
                                        <p:cTn id="7" dur="5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7571">
                                            <p:txEl>
                                              <p:pRg st="1" end="1"/>
                                            </p:txEl>
                                          </p:spTgt>
                                        </p:tgtEl>
                                        <p:attrNameLst>
                                          <p:attrName>style.visibility</p:attrName>
                                        </p:attrNameLst>
                                      </p:cBhvr>
                                      <p:to>
                                        <p:strVal val="visible"/>
                                      </p:to>
                                    </p:set>
                                    <p:anim calcmode="lin" valueType="num">
                                      <p:cBhvr additive="base">
                                        <p:cTn id="22" dur="500" fill="hold"/>
                                        <p:tgtEl>
                                          <p:spTgt spid="23757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7571">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7571">
                                            <p:txEl>
                                              <p:pRg st="2" end="2"/>
                                            </p:txEl>
                                          </p:spTgt>
                                        </p:tgtEl>
                                        <p:attrNameLst>
                                          <p:attrName>style.visibility</p:attrName>
                                        </p:attrNameLst>
                                      </p:cBhvr>
                                      <p:to>
                                        <p:strVal val="visible"/>
                                      </p:to>
                                    </p:set>
                                    <p:anim calcmode="lin" valueType="num">
                                      <p:cBhvr additive="base">
                                        <p:cTn id="37" dur="500" fill="hold"/>
                                        <p:tgtEl>
                                          <p:spTgt spid="23757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7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7571">
                                            <p:txEl>
                                              <p:pRg st="3" end="3"/>
                                            </p:txEl>
                                          </p:spTgt>
                                        </p:tgtEl>
                                        <p:attrNameLst>
                                          <p:attrName>style.visibility</p:attrName>
                                        </p:attrNameLst>
                                      </p:cBhvr>
                                      <p:to>
                                        <p:strVal val="visible"/>
                                      </p:to>
                                    </p:set>
                                    <p:anim calcmode="lin" valueType="num">
                                      <p:cBhvr additive="base">
                                        <p:cTn id="43" dur="500" fill="hold"/>
                                        <p:tgtEl>
                                          <p:spTgt spid="23757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75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81000"/>
            <a:ext cx="4572000" cy="800219"/>
          </a:xfrm>
          <a:prstGeom prst="rect">
            <a:avLst/>
          </a:prstGeom>
        </p:spPr>
        <p:txBody>
          <a:bodyPr>
            <a:spAutoFit/>
          </a:bodyPr>
          <a:lstStyle/>
          <a:p>
            <a:pPr>
              <a:spcBef>
                <a:spcPct val="30000"/>
              </a:spcBef>
            </a:pPr>
            <a:r>
              <a:rPr lang="en-US" altLang="en-US" u="sng" dirty="0" smtClean="0">
                <a:solidFill>
                  <a:schemeClr val="tx1"/>
                </a:solidFill>
              </a:rPr>
              <a:t>Programming (Calibrating)</a:t>
            </a:r>
          </a:p>
          <a:p>
            <a:pPr>
              <a:spcBef>
                <a:spcPct val="30000"/>
              </a:spcBef>
            </a:pPr>
            <a:r>
              <a:rPr lang="en-US" altLang="en-US" u="sng" dirty="0" smtClean="0">
                <a:solidFill>
                  <a:schemeClr val="tx1"/>
                </a:solidFill>
              </a:rPr>
              <a:t>Of the Elite 600 with SL150 PCB</a:t>
            </a:r>
            <a:endParaRPr lang="en-US" altLang="en-US" u="sng" dirty="0">
              <a:solidFill>
                <a:schemeClr val="tx1"/>
              </a:solidFill>
            </a:endParaRPr>
          </a:p>
        </p:txBody>
      </p:sp>
      <p:pic>
        <p:nvPicPr>
          <p:cNvPr id="3074" name="Picture 2" descr="C:\Users\Christopher\Desktop\sl150\IMG_20190124_1514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152997"/>
            <a:ext cx="7086600" cy="5314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0177" y="146567"/>
            <a:ext cx="7617845" cy="1138773"/>
          </a:xfrm>
          <a:prstGeom prst="rect">
            <a:avLst/>
          </a:prstGeom>
          <a:noFill/>
        </p:spPr>
        <p:txBody>
          <a:bodyPr wrap="square" rtlCol="0">
            <a:spAutoFit/>
          </a:bodyPr>
          <a:lstStyle/>
          <a:p>
            <a:pPr algn="l"/>
            <a:r>
              <a:rPr lang="en-US" dirty="0">
                <a:solidFill>
                  <a:schemeClr val="tx1"/>
                </a:solidFill>
              </a:rPr>
              <a:t> </a:t>
            </a:r>
            <a:r>
              <a:rPr lang="en-US" sz="2400" u="sng" dirty="0">
                <a:solidFill>
                  <a:schemeClr val="tx1"/>
                </a:solidFill>
              </a:rPr>
              <a:t>High access power supply unit – 220V at motor. </a:t>
            </a:r>
            <a:endParaRPr lang="en-US" sz="2400" u="sng" dirty="0" smtClean="0">
              <a:solidFill>
                <a:schemeClr val="tx1"/>
              </a:solidFill>
            </a:endParaRPr>
          </a:p>
          <a:p>
            <a:pPr algn="l"/>
            <a:r>
              <a:rPr lang="en-US" dirty="0" smtClean="0">
                <a:solidFill>
                  <a:schemeClr val="tx1"/>
                </a:solidFill>
              </a:rPr>
              <a:t>Connect </a:t>
            </a:r>
            <a:r>
              <a:rPr lang="en-US" dirty="0">
                <a:solidFill>
                  <a:schemeClr val="tx1"/>
                </a:solidFill>
              </a:rPr>
              <a:t>220V AC to LEN (Live/Earth/Neutral) connector on side </a:t>
            </a:r>
            <a:r>
              <a:rPr lang="en-US" dirty="0" smtClean="0">
                <a:solidFill>
                  <a:schemeClr val="tx1"/>
                </a:solidFill>
              </a:rPr>
              <a:t>of High access </a:t>
            </a:r>
            <a:r>
              <a:rPr lang="en-US" dirty="0">
                <a:solidFill>
                  <a:schemeClr val="tx1"/>
                </a:solidFill>
              </a:rPr>
              <a:t>power supply unit</a:t>
            </a:r>
          </a:p>
        </p:txBody>
      </p:sp>
      <p:sp>
        <p:nvSpPr>
          <p:cNvPr id="4" name="Rectangle 3"/>
          <p:cNvSpPr/>
          <p:nvPr/>
        </p:nvSpPr>
        <p:spPr>
          <a:xfrm>
            <a:off x="420177" y="2133600"/>
            <a:ext cx="4572000" cy="1015663"/>
          </a:xfrm>
          <a:prstGeom prst="rect">
            <a:avLst/>
          </a:prstGeom>
        </p:spPr>
        <p:txBody>
          <a:bodyPr>
            <a:spAutoFit/>
          </a:bodyPr>
          <a:lstStyle/>
          <a:p>
            <a:pPr algn="l"/>
            <a:r>
              <a:rPr lang="en-US" dirty="0">
                <a:solidFill>
                  <a:schemeClr val="tx1"/>
                </a:solidFill>
              </a:rPr>
              <a:t>Black lead from power supply unit gets connected to – ( neg.) </a:t>
            </a:r>
            <a:r>
              <a:rPr lang="en-US" dirty="0" smtClean="0">
                <a:solidFill>
                  <a:schemeClr val="tx1"/>
                </a:solidFill>
              </a:rPr>
              <a:t>HA </a:t>
            </a:r>
            <a:r>
              <a:rPr lang="en-US" dirty="0">
                <a:solidFill>
                  <a:schemeClr val="tx1"/>
                </a:solidFill>
              </a:rPr>
              <a:t>connection on PCB</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3276600"/>
            <a:ext cx="1409700"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cstate="print"/>
          <a:srcRect/>
          <a:stretch>
            <a:fillRect/>
          </a:stretch>
        </p:blipFill>
        <p:spPr bwMode="auto">
          <a:xfrm>
            <a:off x="6324600" y="1066800"/>
            <a:ext cx="2066925" cy="1686329"/>
          </a:xfrm>
          <a:prstGeom prst="rect">
            <a:avLst/>
          </a:prstGeom>
          <a:noFill/>
          <a:ln w="9525">
            <a:noFill/>
            <a:miter lim="800000"/>
            <a:headEnd/>
            <a:tailEnd/>
          </a:ln>
        </p:spPr>
      </p:pic>
      <p:cxnSp>
        <p:nvCxnSpPr>
          <p:cNvPr id="7" name="Straight Arrow Connector 6"/>
          <p:cNvCxnSpPr/>
          <p:nvPr/>
        </p:nvCxnSpPr>
        <p:spPr bwMode="auto">
          <a:xfrm>
            <a:off x="5410200" y="2209800"/>
            <a:ext cx="12192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Arrow Connector 9"/>
          <p:cNvCxnSpPr/>
          <p:nvPr/>
        </p:nvCxnSpPr>
        <p:spPr bwMode="auto">
          <a:xfrm flipH="1">
            <a:off x="7548165" y="4495800"/>
            <a:ext cx="1180022" cy="0"/>
          </a:xfrm>
          <a:prstGeom prst="straightConnector1">
            <a:avLst/>
          </a:prstGeom>
          <a:noFill/>
          <a:ln w="25400" cap="flat" cmpd="sng" algn="ctr">
            <a:solidFill>
              <a:schemeClr val="bg2"/>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10"/>
          <p:cNvSpPr/>
          <p:nvPr/>
        </p:nvSpPr>
        <p:spPr>
          <a:xfrm>
            <a:off x="420177" y="3632537"/>
            <a:ext cx="4572000" cy="1015663"/>
          </a:xfrm>
          <a:prstGeom prst="rect">
            <a:avLst/>
          </a:prstGeom>
        </p:spPr>
        <p:txBody>
          <a:bodyPr>
            <a:spAutoFit/>
          </a:bodyPr>
          <a:lstStyle/>
          <a:p>
            <a:pPr algn="l"/>
            <a:r>
              <a:rPr lang="en-US" dirty="0">
                <a:solidFill>
                  <a:schemeClr val="tx1"/>
                </a:solidFill>
              </a:rPr>
              <a:t>Red lead from power supply unit gets connected to + ( pos.) </a:t>
            </a:r>
            <a:r>
              <a:rPr lang="en-US" dirty="0" smtClean="0">
                <a:solidFill>
                  <a:schemeClr val="tx1"/>
                </a:solidFill>
              </a:rPr>
              <a:t>PSU </a:t>
            </a:r>
            <a:r>
              <a:rPr lang="en-US" dirty="0">
                <a:solidFill>
                  <a:schemeClr val="tx1"/>
                </a:solidFill>
              </a:rPr>
              <a:t>connection on PCB</a:t>
            </a:r>
          </a:p>
        </p:txBody>
      </p:sp>
      <p:cxnSp>
        <p:nvCxnSpPr>
          <p:cNvPr id="13" name="Straight Arrow Connector 12"/>
          <p:cNvCxnSpPr/>
          <p:nvPr/>
        </p:nvCxnSpPr>
        <p:spPr bwMode="auto">
          <a:xfrm flipH="1">
            <a:off x="7548165" y="4292600"/>
            <a:ext cx="1180022"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Rectangle 13"/>
          <p:cNvSpPr/>
          <p:nvPr/>
        </p:nvSpPr>
        <p:spPr>
          <a:xfrm>
            <a:off x="1581687" y="5943600"/>
            <a:ext cx="5294823" cy="707886"/>
          </a:xfrm>
          <a:prstGeom prst="rect">
            <a:avLst/>
          </a:prstGeom>
        </p:spPr>
        <p:txBody>
          <a:bodyPr wrap="square">
            <a:spAutoFit/>
          </a:bodyPr>
          <a:lstStyle/>
          <a:p>
            <a:r>
              <a:rPr lang="en-US" u="sng" dirty="0"/>
              <a:t>DO NOT CONNECT 220V DIRECTLY TO PCB</a:t>
            </a:r>
            <a:endParaRPr lang="en-US" dirty="0"/>
          </a:p>
        </p:txBody>
      </p:sp>
      <p:sp>
        <p:nvSpPr>
          <p:cNvPr id="15" name="Rectangle 3"/>
          <p:cNvSpPr>
            <a:spLocks noChangeArrowheads="1"/>
          </p:cNvSpPr>
          <p:nvPr/>
        </p:nvSpPr>
        <p:spPr bwMode="auto">
          <a:xfrm>
            <a:off x="420177" y="5341256"/>
            <a:ext cx="706755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DO NOT USE LOW</a:t>
            </a:r>
            <a:r>
              <a:rPr kumimoji="0" lang="en-US" altLang="zh-CN" sz="1600" b="1" i="0" u="sng" strike="noStrike" cap="none" normalizeH="0" dirty="0" smtClean="0">
                <a:ln>
                  <a:noFill/>
                </a:ln>
                <a:solidFill>
                  <a:srgbClr val="FF0000"/>
                </a:solidFill>
                <a:effectLst/>
                <a:latin typeface="Arial" pitchFamily="34" charset="0"/>
                <a:ea typeface="Times New Roman" pitchFamily="18" charset="0"/>
                <a:cs typeface="Arial" pitchFamily="34" charset="0"/>
              </a:rPr>
              <a:t> VOLTAGE POWER SUPPLY (16V AC) ON THE </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1600" u="sng" baseline="0" dirty="0" smtClean="0">
                <a:solidFill>
                  <a:srgbClr val="FF0000"/>
                </a:solidFill>
                <a:latin typeface="Arial" pitchFamily="34" charset="0"/>
                <a:cs typeface="Arial" pitchFamily="34" charset="0"/>
              </a:rPr>
              <a:t>SL150</a:t>
            </a:r>
            <a:r>
              <a:rPr lang="en-US" altLang="zh-CN" sz="1600" u="sng" dirty="0" smtClean="0">
                <a:solidFill>
                  <a:srgbClr val="FF0000"/>
                </a:solidFill>
                <a:latin typeface="Arial" pitchFamily="34" charset="0"/>
                <a:cs typeface="Arial" pitchFamily="34" charset="0"/>
              </a:rPr>
              <a:t> PCB</a:t>
            </a: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6" name="Rectangle 15"/>
          <p:cNvSpPr/>
          <p:nvPr/>
        </p:nvSpPr>
        <p:spPr>
          <a:xfrm>
            <a:off x="420177" y="1402132"/>
            <a:ext cx="4572000" cy="1323439"/>
          </a:xfrm>
          <a:prstGeom prst="rect">
            <a:avLst/>
          </a:prstGeom>
        </p:spPr>
        <p:txBody>
          <a:bodyPr>
            <a:spAutoFit/>
          </a:bodyPr>
          <a:lstStyle/>
          <a:p>
            <a:pPr algn="l"/>
            <a:r>
              <a:rPr lang="en-US" dirty="0" smtClean="0">
                <a:solidFill>
                  <a:schemeClr val="tx1"/>
                </a:solidFill>
              </a:rPr>
              <a:t>If the 220V AC power is cut off, the PCB will display ‘MAINS OFF’ on the screen and will work on battery power.</a:t>
            </a:r>
            <a:endParaRPr lang="en-US" dirty="0">
              <a:solidFill>
                <a:schemeClr val="tx1"/>
              </a:solidFill>
            </a:endParaRP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63158" y="3276600"/>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8" name="Straight Arrow Connector 17"/>
          <p:cNvCxnSpPr/>
          <p:nvPr/>
        </p:nvCxnSpPr>
        <p:spPr bwMode="auto">
          <a:xfrm flipH="1">
            <a:off x="4114800" y="3780971"/>
            <a:ext cx="1424952"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2550005894"/>
      </p:ext>
    </p:extLst>
  </p:cSld>
  <p:clrMapOvr>
    <a:masterClrMapping/>
  </p:clrMapOvr>
  <mc:AlternateContent xmlns:mc="http://schemas.openxmlformats.org/markup-compatibility/2006">
    <mc:Choice xmlns:p14="http://schemas.microsoft.com/office/powerpoint/2010/main" xmlns="" Requires="p14">
      <p:transition spd="slow" p14:dur="2000" advTm="68000"/>
    </mc:Choice>
    <mc:Fallback>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additive="base">
                                        <p:cTn id="25" dur="500" fill="hold"/>
                                        <p:tgtEl>
                                          <p:spTgt spid="5122"/>
                                        </p:tgtEl>
                                        <p:attrNameLst>
                                          <p:attrName>ppt_x</p:attrName>
                                        </p:attrNameLst>
                                      </p:cBhvr>
                                      <p:tavLst>
                                        <p:tav tm="0">
                                          <p:val>
                                            <p:strVal val="#ppt_x"/>
                                          </p:val>
                                        </p:tav>
                                        <p:tav tm="100000">
                                          <p:val>
                                            <p:strVal val="#ppt_x"/>
                                          </p:val>
                                        </p:tav>
                                      </p:tavLst>
                                    </p:anim>
                                    <p:anim calcmode="lin" valueType="num">
                                      <p:cBhvr additive="base">
                                        <p:cTn id="26" dur="500" fill="hold"/>
                                        <p:tgtEl>
                                          <p:spTgt spid="5122"/>
                                        </p:tgtEl>
                                        <p:attrNameLst>
                                          <p:attrName>ppt_y</p:attrName>
                                        </p:attrNameLst>
                                      </p:cBhvr>
                                      <p:tavLst>
                                        <p:tav tm="0">
                                          <p:val>
                                            <p:strVal val="1+#ppt_h/2"/>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124"/>
                                        </p:tgtEl>
                                        <p:attrNameLst>
                                          <p:attrName>style.visibility</p:attrName>
                                        </p:attrNameLst>
                                      </p:cBhvr>
                                      <p:to>
                                        <p:strVal val="visible"/>
                                      </p:to>
                                    </p:set>
                                    <p:anim calcmode="lin" valueType="num">
                                      <p:cBhvr additive="base">
                                        <p:cTn id="59" dur="500" fill="hold"/>
                                        <p:tgtEl>
                                          <p:spTgt spid="5124"/>
                                        </p:tgtEl>
                                        <p:attrNameLst>
                                          <p:attrName>ppt_x</p:attrName>
                                        </p:attrNameLst>
                                      </p:cBhvr>
                                      <p:tavLst>
                                        <p:tav tm="0">
                                          <p:val>
                                            <p:strVal val="#ppt_x"/>
                                          </p:val>
                                        </p:tav>
                                        <p:tav tm="100000">
                                          <p:val>
                                            <p:strVal val="#ppt_x"/>
                                          </p:val>
                                        </p:tav>
                                      </p:tavLst>
                                    </p:anim>
                                    <p:anim calcmode="lin" valueType="num">
                                      <p:cBhvr additive="base">
                                        <p:cTn id="60" dur="500" fill="hold"/>
                                        <p:tgtEl>
                                          <p:spTgt spid="5124"/>
                                        </p:tgtEl>
                                        <p:attrNameLst>
                                          <p:attrName>ppt_y</p:attrName>
                                        </p:attrNameLst>
                                      </p:cBhvr>
                                      <p:tavLst>
                                        <p:tav tm="0">
                                          <p:val>
                                            <p:strVal val="1+#ppt_h/2"/>
                                          </p:val>
                                        </p:tav>
                                        <p:tav tm="100000">
                                          <p:val>
                                            <p:strVal val="#ppt_y"/>
                                          </p:val>
                                        </p:tav>
                                      </p:tavLst>
                                    </p:anim>
                                  </p:childTnLst>
                                </p:cTn>
                              </p:par>
                              <p:par>
                                <p:cTn id="61" presetID="22" presetClass="entr" presetSubtype="2"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32" presetClass="emph" presetSubtype="0" fill="hold" grpId="1" nodeType="afterEffect">
                                  <p:stCondLst>
                                    <p:cond delay="0"/>
                                  </p:stCondLst>
                                  <p:childTnLst>
                                    <p:animRot by="120000">
                                      <p:cBhvr>
                                        <p:cTn id="77" dur="125" fill="hold">
                                          <p:stCondLst>
                                            <p:cond delay="0"/>
                                          </p:stCondLst>
                                        </p:cTn>
                                        <p:tgtEl>
                                          <p:spTgt spid="14"/>
                                        </p:tgtEl>
                                        <p:attrNameLst>
                                          <p:attrName>r</p:attrName>
                                        </p:attrNameLst>
                                      </p:cBhvr>
                                    </p:animRot>
                                    <p:animRot by="-240000">
                                      <p:cBhvr>
                                        <p:cTn id="78" dur="250" fill="hold">
                                          <p:stCondLst>
                                            <p:cond delay="250"/>
                                          </p:stCondLst>
                                        </p:cTn>
                                        <p:tgtEl>
                                          <p:spTgt spid="14"/>
                                        </p:tgtEl>
                                        <p:attrNameLst>
                                          <p:attrName>r</p:attrName>
                                        </p:attrNameLst>
                                      </p:cBhvr>
                                    </p:animRot>
                                    <p:animRot by="240000">
                                      <p:cBhvr>
                                        <p:cTn id="79" dur="250" fill="hold">
                                          <p:stCondLst>
                                            <p:cond delay="500"/>
                                          </p:stCondLst>
                                        </p:cTn>
                                        <p:tgtEl>
                                          <p:spTgt spid="14"/>
                                        </p:tgtEl>
                                        <p:attrNameLst>
                                          <p:attrName>r</p:attrName>
                                        </p:attrNameLst>
                                      </p:cBhvr>
                                    </p:animRot>
                                    <p:animRot by="-240000">
                                      <p:cBhvr>
                                        <p:cTn id="80" dur="250" fill="hold">
                                          <p:stCondLst>
                                            <p:cond delay="750"/>
                                          </p:stCondLst>
                                        </p:cTn>
                                        <p:tgtEl>
                                          <p:spTgt spid="14"/>
                                        </p:tgtEl>
                                        <p:attrNameLst>
                                          <p:attrName>r</p:attrName>
                                        </p:attrNameLst>
                                      </p:cBhvr>
                                    </p:animRot>
                                    <p:animRot by="120000">
                                      <p:cBhvr>
                                        <p:cTn id="81" dur="250" fill="hold">
                                          <p:stCondLst>
                                            <p:cond delay="10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415498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u="sng" dirty="0" smtClean="0"/>
              <a:t>Programming</a:t>
            </a:r>
          </a:p>
          <a:p>
            <a:endParaRPr lang="en-US" dirty="0" smtClean="0"/>
          </a:p>
          <a:p>
            <a:r>
              <a:rPr lang="en-US" u="sng" dirty="0" smtClean="0"/>
              <a:t>Run time (calibrating) setup  </a:t>
            </a:r>
            <a:r>
              <a:rPr lang="en-US" b="0" u="sng" dirty="0" smtClean="0"/>
              <a:t>(With total power up, AC and DC, on PCB</a:t>
            </a:r>
            <a:r>
              <a:rPr lang="en-US" b="0" dirty="0" smtClean="0"/>
              <a:t>)</a:t>
            </a:r>
          </a:p>
          <a:p>
            <a:pPr>
              <a:buFontTx/>
              <a:buChar char="-"/>
            </a:pPr>
            <a:r>
              <a:rPr lang="en-US" b="0" dirty="0" smtClean="0"/>
              <a:t>Unlock and open the override lever on the gearbox.       </a:t>
            </a:r>
          </a:p>
          <a:p>
            <a:pPr>
              <a:buFontTx/>
              <a:buChar char="-"/>
            </a:pPr>
            <a:r>
              <a:rPr lang="en-US" b="0" dirty="0" smtClean="0"/>
              <a:t>Open the gate manually approximately 1 meter.</a:t>
            </a:r>
          </a:p>
          <a:p>
            <a:pPr>
              <a:buFontTx/>
              <a:buChar char="-"/>
            </a:pPr>
            <a:r>
              <a:rPr lang="en-US" b="0" dirty="0" smtClean="0"/>
              <a:t>Close and lock the override lever on the gearbox.</a:t>
            </a:r>
          </a:p>
          <a:p>
            <a:pPr>
              <a:buFontTx/>
              <a:buChar char="-"/>
            </a:pPr>
            <a:r>
              <a:rPr lang="en-US" b="0" dirty="0" smtClean="0"/>
              <a:t>Pull the gate in any direction until the gear locks in. </a:t>
            </a:r>
            <a:endParaRPr lang="en-US" dirty="0" smtClean="0"/>
          </a:p>
          <a:p>
            <a:endParaRPr lang="en-US" dirty="0" smtClean="0"/>
          </a:p>
          <a:p>
            <a:endParaRPr lang="en-US" dirty="0" smtClean="0"/>
          </a:p>
          <a:p>
            <a:endParaRPr lang="en-US" dirty="0" smtClean="0"/>
          </a:p>
          <a:p>
            <a:endParaRPr lang="en-US" dirty="0"/>
          </a:p>
        </p:txBody>
      </p:sp>
      <p:sp>
        <p:nvSpPr>
          <p:cNvPr id="3" name="TextBox 2"/>
          <p:cNvSpPr txBox="1"/>
          <p:nvPr/>
        </p:nvSpPr>
        <p:spPr>
          <a:xfrm>
            <a:off x="304800" y="3657600"/>
            <a:ext cx="8839200" cy="2062103"/>
          </a:xfrm>
          <a:prstGeom prst="rect">
            <a:avLst/>
          </a:prstGeom>
          <a:noFill/>
        </p:spPr>
        <p:txBody>
          <a:bodyPr wrap="square" rtlCol="0">
            <a:spAutoFit/>
          </a:bodyPr>
          <a:lstStyle/>
          <a:p>
            <a:r>
              <a:rPr lang="en-US" dirty="0" smtClean="0"/>
              <a:t>Note: 1. If gate opens first, motor direction is incorrectly selected.</a:t>
            </a:r>
          </a:p>
          <a:p>
            <a:r>
              <a:rPr lang="en-US" dirty="0" smtClean="0"/>
              <a:t>2. Gate will automatically calibrate every time the power is restored after a total power failure. </a:t>
            </a:r>
          </a:p>
          <a:p>
            <a:r>
              <a:rPr lang="en-US" dirty="0" smtClean="0"/>
              <a:t>3. The controller will drive the gate approximately 6mm past the closed limit activation position. Allowance must be made for this when setting the limit actuators.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57000"/>
    </mc:Choice>
    <mc:Fallback>
      <p:transition spd="slow" advTm="5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barn(inVertical)">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219200"/>
            <a:ext cx="7315200" cy="1200329"/>
          </a:xfrm>
          <a:prstGeom prst="rect">
            <a:avLst/>
          </a:prstGeom>
        </p:spPr>
        <p:txBody>
          <a:bodyPr wrap="square">
            <a:spAutoFit/>
          </a:bodyPr>
          <a:lstStyle/>
          <a:p>
            <a:pPr>
              <a:spcBef>
                <a:spcPct val="30000"/>
              </a:spcBef>
            </a:pPr>
            <a:r>
              <a:rPr lang="en-US" altLang="en-US" u="sng" dirty="0">
                <a:solidFill>
                  <a:schemeClr val="tx1"/>
                </a:solidFill>
              </a:rPr>
              <a:t>Programming (Calibrating</a:t>
            </a:r>
            <a:r>
              <a:rPr lang="en-US" altLang="en-US" u="sng" dirty="0" smtClean="0">
                <a:solidFill>
                  <a:schemeClr val="tx1"/>
                </a:solidFill>
              </a:rPr>
              <a:t>)</a:t>
            </a:r>
            <a:endParaRPr lang="en-US" altLang="en-US" u="sng" dirty="0">
              <a:solidFill>
                <a:schemeClr val="tx1"/>
              </a:solidFill>
            </a:endParaRPr>
          </a:p>
          <a:p>
            <a:pPr>
              <a:spcBef>
                <a:spcPct val="30000"/>
              </a:spcBef>
            </a:pPr>
            <a:endParaRPr lang="en-US" altLang="en-US" u="sng" dirty="0">
              <a:solidFill>
                <a:schemeClr val="tx1"/>
              </a:solidFill>
            </a:endParaRPr>
          </a:p>
          <a:p>
            <a:pPr>
              <a:spcBef>
                <a:spcPct val="30000"/>
              </a:spcBef>
            </a:pPr>
            <a:r>
              <a:rPr lang="en-US" altLang="en-US" u="sng" dirty="0" smtClean="0">
                <a:solidFill>
                  <a:schemeClr val="tx1"/>
                </a:solidFill>
              </a:rPr>
              <a:t>Elite 600 PCB SL150</a:t>
            </a:r>
            <a:endParaRPr lang="en-US" altLang="en-US" u="sng" dirty="0">
              <a:solidFill>
                <a:schemeClr val="tx1"/>
              </a:solidFill>
            </a:endParaRPr>
          </a:p>
        </p:txBody>
      </p:sp>
      <p:sp>
        <p:nvSpPr>
          <p:cNvPr id="4" name="TextBox 3"/>
          <p:cNvSpPr txBox="1"/>
          <p:nvPr/>
        </p:nvSpPr>
        <p:spPr>
          <a:xfrm>
            <a:off x="256709" y="3214511"/>
            <a:ext cx="2967479" cy="1083374"/>
          </a:xfrm>
          <a:prstGeom prst="rect">
            <a:avLst/>
          </a:prstGeom>
          <a:noFill/>
        </p:spPr>
        <p:txBody>
          <a:bodyPr wrap="none" rtlCol="0">
            <a:spAutoFit/>
          </a:bodyPr>
          <a:lstStyle/>
          <a:p>
            <a:r>
              <a:rPr lang="en-US" sz="1400" dirty="0" smtClean="0">
                <a:solidFill>
                  <a:schemeClr val="tx1"/>
                </a:solidFill>
              </a:rPr>
              <a:t>Please note following references</a:t>
            </a:r>
          </a:p>
          <a:p>
            <a:pPr marL="342900" indent="-342900" algn="l">
              <a:buAutoNum type="arabicPeriod"/>
            </a:pPr>
            <a:r>
              <a:rPr lang="en-US" sz="1400" b="0" dirty="0" smtClean="0">
                <a:solidFill>
                  <a:schemeClr val="tx1"/>
                </a:solidFill>
              </a:rPr>
              <a:t>Up (up arrow)</a:t>
            </a:r>
          </a:p>
          <a:p>
            <a:pPr marL="342900" indent="-342900" algn="l">
              <a:buAutoNum type="arabicPeriod"/>
            </a:pPr>
            <a:r>
              <a:rPr lang="en-US" sz="1400" b="0" dirty="0" smtClean="0">
                <a:solidFill>
                  <a:schemeClr val="tx1"/>
                </a:solidFill>
              </a:rPr>
              <a:t>Down (Down arrow)</a:t>
            </a:r>
          </a:p>
          <a:p>
            <a:pPr marL="342900" indent="-342900" algn="l">
              <a:buAutoNum type="arabicPeriod"/>
            </a:pPr>
            <a:r>
              <a:rPr lang="en-US" sz="1400" b="0" dirty="0" smtClean="0">
                <a:solidFill>
                  <a:schemeClr val="tx1"/>
                </a:solidFill>
              </a:rPr>
              <a:t>Enter (ENT)  </a:t>
            </a:r>
            <a:endParaRPr lang="en-US" sz="1400" b="0" dirty="0">
              <a:solidFill>
                <a:schemeClr val="tx1"/>
              </a:solidFill>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3214511"/>
            <a:ext cx="272034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bwMode="auto">
          <a:xfrm flipH="1">
            <a:off x="6781800" y="3465689"/>
            <a:ext cx="1524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Arrow Connector 9"/>
          <p:cNvCxnSpPr/>
          <p:nvPr/>
        </p:nvCxnSpPr>
        <p:spPr bwMode="auto">
          <a:xfrm flipH="1">
            <a:off x="6781800" y="3886200"/>
            <a:ext cx="1524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Arrow Connector 10"/>
          <p:cNvCxnSpPr/>
          <p:nvPr/>
        </p:nvCxnSpPr>
        <p:spPr bwMode="auto">
          <a:xfrm flipH="1">
            <a:off x="6858000" y="4419600"/>
            <a:ext cx="1447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xmlns=""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3" y="2057400"/>
            <a:ext cx="91440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lgn="l"/>
            <a:endParaRPr lang="en-US" b="0" dirty="0">
              <a:ln>
                <a:solidFill>
                  <a:schemeClr val="tx1"/>
                </a:solidFill>
              </a:ln>
              <a:solidFill>
                <a:schemeClr val="tx1"/>
              </a:solidFill>
            </a:endParaRPr>
          </a:p>
        </p:txBody>
      </p:sp>
      <p:sp>
        <p:nvSpPr>
          <p:cNvPr id="3" name="Rectangle 2"/>
          <p:cNvSpPr/>
          <p:nvPr/>
        </p:nvSpPr>
        <p:spPr>
          <a:xfrm>
            <a:off x="135467" y="1295400"/>
            <a:ext cx="8763000" cy="5392245"/>
          </a:xfrm>
          <a:prstGeom prst="rect">
            <a:avLst/>
          </a:prstGeom>
        </p:spPr>
        <p:txBody>
          <a:bodyPr wrap="square">
            <a:spAutoFit/>
          </a:bodyPr>
          <a:lstStyle/>
          <a:p>
            <a:pPr algn="l"/>
            <a:r>
              <a:rPr lang="en-US" sz="1800" b="0" dirty="0" smtClean="0">
                <a:solidFill>
                  <a:schemeClr val="tx1"/>
                </a:solidFill>
              </a:rPr>
              <a:t>1.On </a:t>
            </a:r>
            <a:r>
              <a:rPr lang="en-US" sz="1600" b="0" dirty="0">
                <a:solidFill>
                  <a:schemeClr val="tx1"/>
                </a:solidFill>
              </a:rPr>
              <a:t>power up screen display will bring up Close L or Close R</a:t>
            </a:r>
            <a:r>
              <a:rPr lang="en-US" sz="1600" b="0" dirty="0" smtClean="0">
                <a:solidFill>
                  <a:schemeClr val="tx1"/>
                </a:solidFill>
              </a:rPr>
              <a:t>.</a:t>
            </a:r>
          </a:p>
          <a:p>
            <a:pPr algn="l"/>
            <a:endParaRPr lang="en-US" sz="1600" b="0" dirty="0" smtClean="0">
              <a:solidFill>
                <a:schemeClr val="tx1"/>
              </a:solidFill>
            </a:endParaRPr>
          </a:p>
          <a:p>
            <a:pPr algn="l"/>
            <a:r>
              <a:rPr lang="en-US" sz="1600" b="0" dirty="0" smtClean="0">
                <a:solidFill>
                  <a:schemeClr val="tx1"/>
                </a:solidFill>
              </a:rPr>
              <a:t>This </a:t>
            </a:r>
            <a:r>
              <a:rPr lang="en-US" sz="1600" b="0" dirty="0">
                <a:solidFill>
                  <a:schemeClr val="tx1"/>
                </a:solidFill>
              </a:rPr>
              <a:t>must be changed to suit the site by pressing </a:t>
            </a:r>
            <a:r>
              <a:rPr lang="en-US" sz="1600" b="0" dirty="0" smtClean="0">
                <a:solidFill>
                  <a:schemeClr val="tx1"/>
                </a:solidFill>
              </a:rPr>
              <a:t>ENT on Close L. </a:t>
            </a:r>
          </a:p>
          <a:p>
            <a:pPr algn="l"/>
            <a:endParaRPr lang="en-US" sz="1600" b="0" dirty="0" smtClean="0">
              <a:solidFill>
                <a:schemeClr val="tx1"/>
              </a:solidFill>
            </a:endParaRPr>
          </a:p>
          <a:p>
            <a:pPr algn="l"/>
            <a:endParaRPr lang="en-US" sz="1600" b="0" dirty="0" smtClean="0">
              <a:solidFill>
                <a:schemeClr val="tx1"/>
              </a:solidFill>
            </a:endParaRPr>
          </a:p>
          <a:p>
            <a:pPr algn="l"/>
            <a:r>
              <a:rPr lang="en-US" sz="1600" b="0" dirty="0" smtClean="0">
                <a:solidFill>
                  <a:schemeClr val="tx1"/>
                </a:solidFill>
              </a:rPr>
              <a:t>When motor direction is correct scroll </a:t>
            </a:r>
            <a:r>
              <a:rPr lang="en-US" sz="1600" b="0" dirty="0">
                <a:solidFill>
                  <a:schemeClr val="tx1"/>
                </a:solidFill>
              </a:rPr>
              <a:t>down to MENU BACK and press ENT to exit. </a:t>
            </a:r>
            <a:endParaRPr lang="en-US" sz="1600" b="0" dirty="0" smtClean="0">
              <a:solidFill>
                <a:schemeClr val="tx1"/>
              </a:solidFill>
            </a:endParaRPr>
          </a:p>
          <a:p>
            <a:pPr algn="l"/>
            <a:r>
              <a:rPr lang="en-US" sz="1600" b="0" dirty="0" smtClean="0">
                <a:solidFill>
                  <a:schemeClr val="tx1"/>
                </a:solidFill>
              </a:rPr>
              <a:t>The screen will display the following: - </a:t>
            </a:r>
          </a:p>
          <a:p>
            <a:pPr algn="l"/>
            <a:r>
              <a:rPr lang="en-US" sz="1600" b="0" dirty="0" smtClean="0">
                <a:solidFill>
                  <a:schemeClr val="tx1"/>
                </a:solidFill>
              </a:rPr>
              <a:t>TEST MODE</a:t>
            </a:r>
          </a:p>
          <a:p>
            <a:pPr algn="l"/>
            <a:r>
              <a:rPr lang="en-US" sz="1600" b="0" dirty="0" smtClean="0">
                <a:solidFill>
                  <a:schemeClr val="tx1"/>
                </a:solidFill>
              </a:rPr>
              <a:t>SETTINGS</a:t>
            </a:r>
          </a:p>
          <a:p>
            <a:pPr algn="l"/>
            <a:r>
              <a:rPr lang="en-US" sz="1600" b="0" dirty="0" smtClean="0">
                <a:solidFill>
                  <a:schemeClr val="tx1"/>
                </a:solidFill>
              </a:rPr>
              <a:t>PROFILES</a:t>
            </a:r>
          </a:p>
          <a:p>
            <a:pPr algn="l"/>
            <a:r>
              <a:rPr lang="en-US" sz="1600" b="0" dirty="0" smtClean="0">
                <a:solidFill>
                  <a:schemeClr val="tx1"/>
                </a:solidFill>
              </a:rPr>
              <a:t>REMOTES</a:t>
            </a:r>
          </a:p>
          <a:p>
            <a:pPr algn="l"/>
            <a:r>
              <a:rPr lang="en-US" sz="1600" b="0" dirty="0" smtClean="0">
                <a:solidFill>
                  <a:schemeClr val="tx1"/>
                </a:solidFill>
              </a:rPr>
              <a:t>RUN STATUS</a:t>
            </a:r>
          </a:p>
          <a:p>
            <a:pPr algn="l"/>
            <a:r>
              <a:rPr lang="en-US" sz="1600" b="0" dirty="0" smtClean="0">
                <a:solidFill>
                  <a:schemeClr val="tx1"/>
                </a:solidFill>
              </a:rPr>
              <a:t>GEN STATUS.</a:t>
            </a:r>
          </a:p>
          <a:p>
            <a:pPr algn="l"/>
            <a:endParaRPr lang="en-US" sz="1600" b="0" dirty="0" smtClean="0">
              <a:solidFill>
                <a:schemeClr val="tx1"/>
              </a:solidFill>
            </a:endParaRPr>
          </a:p>
          <a:p>
            <a:pPr algn="l"/>
            <a:endParaRPr lang="en-US" sz="1600" b="0" dirty="0" smtClean="0">
              <a:solidFill>
                <a:schemeClr val="tx1"/>
              </a:solidFill>
            </a:endParaRPr>
          </a:p>
          <a:p>
            <a:pPr algn="l"/>
            <a:endParaRPr lang="en-US" sz="1600" b="0" dirty="0">
              <a:solidFill>
                <a:schemeClr val="tx1"/>
              </a:solidFill>
            </a:endParaRPr>
          </a:p>
          <a:p>
            <a:pPr algn="l"/>
            <a:endParaRPr lang="en-US" sz="1600" b="0" dirty="0">
              <a:solidFill>
                <a:schemeClr val="tx1"/>
              </a:solidFill>
            </a:endParaRPr>
          </a:p>
          <a:p>
            <a:pPr algn="l"/>
            <a:endParaRPr lang="en-US" sz="1600" b="0"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2467" y="1219200"/>
            <a:ext cx="1828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flipV="1">
            <a:off x="6231467" y="2257455"/>
            <a:ext cx="1905000" cy="200055"/>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1056" y="1219200"/>
            <a:ext cx="1828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5867" y="3581400"/>
            <a:ext cx="272034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603094" y="302567"/>
            <a:ext cx="1827744" cy="461665"/>
          </a:xfrm>
          <a:prstGeom prst="rect">
            <a:avLst/>
          </a:prstGeom>
        </p:spPr>
        <p:txBody>
          <a:bodyPr wrap="none">
            <a:spAutoFit/>
          </a:bodyPr>
          <a:lstStyle/>
          <a:p>
            <a:pPr lvl="0"/>
            <a:r>
              <a:rPr lang="en-US" sz="2400" dirty="0">
                <a:solidFill>
                  <a:srgbClr val="000000"/>
                </a:solidFill>
              </a:rPr>
              <a:t>PCB </a:t>
            </a:r>
            <a:r>
              <a:rPr lang="en-US" sz="2400" dirty="0" smtClean="0">
                <a:solidFill>
                  <a:srgbClr val="000000"/>
                </a:solidFill>
              </a:rPr>
              <a:t>SL150</a:t>
            </a:r>
            <a:endParaRPr lang="en-US" sz="2400"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advTm="58000"/>
    </mc:Choice>
    <mc:Fallback>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0"/>
                                          </p:stCondLst>
                                        </p:cTn>
                                        <p:tgtEl>
                                          <p:spTgt spid="4098"/>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40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 calcmode="lin" valueType="num">
                                      <p:cBhvr additive="base">
                                        <p:cTn id="5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 calcmode="lin" valueType="num">
                                      <p:cBhvr additive="base">
                                        <p:cTn id="6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8" presetID="16" presetClass="entr" presetSubtype="21" fill="hold" nodeType="withEffect">
                                  <p:stCondLst>
                                    <p:cond delay="0"/>
                                  </p:stCondLst>
                                  <p:childTnLst>
                                    <p:set>
                                      <p:cBhvr>
                                        <p:cTn id="69" dur="1" fill="hold">
                                          <p:stCondLst>
                                            <p:cond delay="0"/>
                                          </p:stCondLst>
                                        </p:cTn>
                                        <p:tgtEl>
                                          <p:spTgt spid="4102"/>
                                        </p:tgtEl>
                                        <p:attrNameLst>
                                          <p:attrName>style.visibility</p:attrName>
                                        </p:attrNameLst>
                                      </p:cBhvr>
                                      <p:to>
                                        <p:strVal val="visible"/>
                                      </p:to>
                                    </p:set>
                                    <p:animEffect transition="in" filter="barn(inVertical)">
                                      <p:cBhvr>
                                        <p:cTn id="7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95400"/>
            <a:ext cx="6020238" cy="1508105"/>
          </a:xfrm>
          <a:prstGeom prst="rect">
            <a:avLst/>
          </a:prstGeom>
          <a:noFill/>
        </p:spPr>
        <p:txBody>
          <a:bodyPr wrap="none" rtlCol="0">
            <a:spAutoFit/>
          </a:bodyPr>
          <a:lstStyle/>
          <a:p>
            <a:pPr marL="457200" indent="-457200" algn="l">
              <a:buAutoNum type="arabicPeriod"/>
            </a:pPr>
            <a:r>
              <a:rPr lang="en-US" b="0" dirty="0" smtClean="0">
                <a:solidFill>
                  <a:schemeClr val="tx1"/>
                </a:solidFill>
              </a:rPr>
              <a:t>Press Enter on Test Mode</a:t>
            </a:r>
          </a:p>
          <a:p>
            <a:pPr marL="457200" indent="-457200" algn="l">
              <a:buAutoNum type="arabicPeriod"/>
            </a:pPr>
            <a:r>
              <a:rPr lang="en-US" b="0" dirty="0" smtClean="0">
                <a:solidFill>
                  <a:schemeClr val="tx1"/>
                </a:solidFill>
              </a:rPr>
              <a:t>Press down to go to AUTOSET and press Enter</a:t>
            </a:r>
          </a:p>
          <a:p>
            <a:pPr marL="457200" indent="-457200" algn="l">
              <a:buAutoNum type="arabicPeriod"/>
            </a:pPr>
            <a:endParaRPr lang="en-US" b="0" dirty="0">
              <a:solidFill>
                <a:schemeClr val="tx1"/>
              </a:solidFill>
            </a:endParaRPr>
          </a:p>
          <a:p>
            <a:pPr algn="l"/>
            <a:endParaRPr lang="en-US" b="0" dirty="0">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8940" y="665022"/>
            <a:ext cx="2032000" cy="1165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513227" y="144959"/>
            <a:ext cx="4043094" cy="1027974"/>
          </a:xfrm>
          <a:prstGeom prst="rect">
            <a:avLst/>
          </a:prstGeom>
          <a:noFill/>
        </p:spPr>
        <p:txBody>
          <a:bodyPr wrap="none" rtlCol="0">
            <a:spAutoFit/>
          </a:bodyPr>
          <a:lstStyle/>
          <a:p>
            <a:r>
              <a:rPr lang="en-US" altLang="en-US" u="sng" dirty="0">
                <a:solidFill>
                  <a:schemeClr val="tx1"/>
                </a:solidFill>
              </a:rPr>
              <a:t>Programming (Calibrating</a:t>
            </a:r>
            <a:r>
              <a:rPr lang="en-US" altLang="en-US" u="sng" dirty="0" smtClean="0">
                <a:solidFill>
                  <a:schemeClr val="tx1"/>
                </a:solidFill>
              </a:rPr>
              <a:t>)</a:t>
            </a:r>
          </a:p>
          <a:p>
            <a:r>
              <a:rPr lang="en-US" altLang="en-US" sz="1400" b="0" dirty="0" smtClean="0">
                <a:solidFill>
                  <a:schemeClr val="tx1"/>
                </a:solidFill>
              </a:rPr>
              <a:t>(With Gate 1m open and override lever closed)</a:t>
            </a:r>
            <a:endParaRPr lang="en-US" altLang="en-US" sz="1400" b="0" dirty="0">
              <a:solidFill>
                <a:schemeClr val="tx1"/>
              </a:solidFill>
            </a:endParaRPr>
          </a:p>
          <a:p>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8940" y="1981200"/>
            <a:ext cx="2032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72156" y="2210574"/>
            <a:ext cx="6589118" cy="4647426"/>
          </a:xfrm>
          <a:prstGeom prst="rect">
            <a:avLst/>
          </a:prstGeom>
        </p:spPr>
        <p:txBody>
          <a:bodyPr wrap="square">
            <a:spAutoFit/>
          </a:bodyPr>
          <a:lstStyle/>
          <a:p>
            <a:pPr marL="342900" lvl="0" indent="-342900" algn="l">
              <a:lnSpc>
                <a:spcPct val="80000"/>
              </a:lnSpc>
              <a:buFontTx/>
              <a:buChar char="•"/>
            </a:pPr>
            <a:r>
              <a:rPr lang="en-US" altLang="en-US" b="0" kern="0" dirty="0">
                <a:solidFill>
                  <a:srgbClr val="000000"/>
                </a:solidFill>
                <a:latin typeface="Arial"/>
              </a:rPr>
              <a:t>The gate must close in crawl speed until it reaches the close limit.</a:t>
            </a:r>
          </a:p>
          <a:p>
            <a:pPr marL="342900" lvl="0" indent="-342900" algn="l">
              <a:lnSpc>
                <a:spcPct val="80000"/>
              </a:lnSpc>
            </a:pPr>
            <a:r>
              <a:rPr lang="en-US" altLang="en-US" b="0" kern="0" dirty="0">
                <a:solidFill>
                  <a:srgbClr val="000000"/>
                </a:solidFill>
                <a:latin typeface="Arial"/>
              </a:rPr>
              <a:t>     </a:t>
            </a:r>
          </a:p>
          <a:p>
            <a:pPr marL="342900" lvl="0" indent="-342900" algn="l">
              <a:lnSpc>
                <a:spcPct val="80000"/>
              </a:lnSpc>
              <a:buFontTx/>
              <a:buChar char="•"/>
            </a:pPr>
            <a:r>
              <a:rPr lang="en-US" altLang="en-US" b="0" kern="0" dirty="0">
                <a:solidFill>
                  <a:srgbClr val="000000"/>
                </a:solidFill>
                <a:latin typeface="Arial"/>
              </a:rPr>
              <a:t>Will then open, still in crawl speed until it reaches the open limit.</a:t>
            </a:r>
          </a:p>
          <a:p>
            <a:pPr marL="342900" lvl="0" indent="-342900" algn="l">
              <a:lnSpc>
                <a:spcPct val="80000"/>
              </a:lnSpc>
              <a:buFontTx/>
              <a:buChar char="•"/>
            </a:pPr>
            <a:r>
              <a:rPr lang="en-US" altLang="en-US" b="0" kern="0" dirty="0">
                <a:solidFill>
                  <a:srgbClr val="000000"/>
                </a:solidFill>
                <a:latin typeface="Arial"/>
              </a:rPr>
              <a:t>Will then close normal speed.</a:t>
            </a:r>
          </a:p>
          <a:p>
            <a:pPr marL="342900" lvl="0" indent="-342900" algn="l">
              <a:lnSpc>
                <a:spcPct val="80000"/>
              </a:lnSpc>
              <a:buFontTx/>
              <a:buChar char="•"/>
            </a:pPr>
            <a:r>
              <a:rPr lang="en-US" altLang="en-US" b="0" kern="0" dirty="0">
                <a:solidFill>
                  <a:srgbClr val="000000"/>
                </a:solidFill>
                <a:latin typeface="Arial"/>
              </a:rPr>
              <a:t>Change to crawl speed towards the end until it reaches the close limit. </a:t>
            </a:r>
          </a:p>
          <a:p>
            <a:pPr marL="342900" lvl="0" indent="-342900" algn="l">
              <a:lnSpc>
                <a:spcPct val="80000"/>
              </a:lnSpc>
              <a:buFontTx/>
              <a:buChar char="•"/>
            </a:pPr>
            <a:r>
              <a:rPr lang="en-US" altLang="en-US" b="0" kern="0" dirty="0">
                <a:solidFill>
                  <a:srgbClr val="000000"/>
                </a:solidFill>
                <a:latin typeface="Arial"/>
              </a:rPr>
              <a:t>PCB will give 2 beeps as indication to confirm, program completed.</a:t>
            </a:r>
          </a:p>
          <a:p>
            <a:pPr marL="342900" lvl="0" indent="-342900" algn="l">
              <a:lnSpc>
                <a:spcPct val="80000"/>
              </a:lnSpc>
              <a:buFontTx/>
              <a:buChar char="•"/>
            </a:pPr>
            <a:r>
              <a:rPr lang="en-US" altLang="en-US" b="0" kern="0" dirty="0">
                <a:solidFill>
                  <a:srgbClr val="000000"/>
                </a:solidFill>
                <a:latin typeface="Arial"/>
              </a:rPr>
              <a:t>External connections </a:t>
            </a:r>
            <a:r>
              <a:rPr lang="en-US" altLang="en-US" b="0" kern="0" dirty="0" smtClean="0">
                <a:solidFill>
                  <a:srgbClr val="000000"/>
                </a:solidFill>
                <a:latin typeface="Arial"/>
              </a:rPr>
              <a:t>(</a:t>
            </a:r>
            <a:r>
              <a:rPr lang="en-US" altLang="en-US" b="0" dirty="0">
                <a:solidFill>
                  <a:schemeClr val="tx1"/>
                </a:solidFill>
              </a:rPr>
              <a:t>Beams, intercom, receiver </a:t>
            </a:r>
            <a:r>
              <a:rPr lang="en-US" altLang="en-US" b="0" dirty="0" err="1">
                <a:solidFill>
                  <a:schemeClr val="tx1"/>
                </a:solidFill>
              </a:rPr>
              <a:t>ect</a:t>
            </a:r>
            <a:r>
              <a:rPr lang="en-US" altLang="en-US" b="0" kern="0" dirty="0" smtClean="0">
                <a:solidFill>
                  <a:srgbClr val="000000"/>
                </a:solidFill>
                <a:latin typeface="Arial"/>
              </a:rPr>
              <a:t>) </a:t>
            </a:r>
            <a:r>
              <a:rPr lang="en-US" altLang="en-US" b="0" kern="0" dirty="0">
                <a:solidFill>
                  <a:srgbClr val="000000"/>
                </a:solidFill>
                <a:latin typeface="Arial"/>
              </a:rPr>
              <a:t>can now be </a:t>
            </a:r>
            <a:r>
              <a:rPr lang="en-US" altLang="en-US" b="0" kern="0" dirty="0" smtClean="0">
                <a:solidFill>
                  <a:srgbClr val="000000"/>
                </a:solidFill>
                <a:latin typeface="Arial"/>
              </a:rPr>
              <a:t>connected</a:t>
            </a:r>
            <a:r>
              <a:rPr lang="en-US" altLang="en-US" b="0" kern="0" dirty="0">
                <a:solidFill>
                  <a:srgbClr val="000000"/>
                </a:solidFill>
                <a:latin typeface="Arial"/>
              </a:rPr>
              <a:t>.</a:t>
            </a:r>
          </a:p>
          <a:p>
            <a:pPr marL="342900" lvl="0" indent="-342900" algn="l">
              <a:lnSpc>
                <a:spcPct val="80000"/>
              </a:lnSpc>
              <a:buFontTx/>
              <a:buChar char="•"/>
            </a:pPr>
            <a:r>
              <a:rPr lang="en-US" altLang="en-US" b="0" kern="0" dirty="0">
                <a:solidFill>
                  <a:srgbClr val="000000"/>
                </a:solidFill>
                <a:latin typeface="Arial"/>
              </a:rPr>
              <a:t>Motor is now ready </a:t>
            </a:r>
            <a:r>
              <a:rPr lang="en-US" altLang="en-US" b="0" kern="0" dirty="0" smtClean="0">
                <a:solidFill>
                  <a:srgbClr val="000000"/>
                </a:solidFill>
                <a:latin typeface="Arial"/>
              </a:rPr>
              <a:t>for use</a:t>
            </a:r>
            <a:endParaRPr lang="en-US" altLang="en-US" b="0" kern="0" dirty="0">
              <a:solidFill>
                <a:srgbClr val="000000"/>
              </a:solidFill>
              <a:latin typeface="Arial"/>
            </a:endParaRPr>
          </a:p>
          <a:p>
            <a:pPr marL="342900" lvl="0" indent="-342900" algn="l">
              <a:lnSpc>
                <a:spcPct val="80000"/>
              </a:lnSpc>
              <a:buFontTx/>
              <a:buChar char="•"/>
            </a:pPr>
            <a:endParaRPr lang="en-US" altLang="en-US" b="0" kern="0" dirty="0">
              <a:solidFill>
                <a:srgbClr val="000000"/>
              </a:solidFill>
              <a:latin typeface="Arial"/>
            </a:endParaRPr>
          </a:p>
          <a:p>
            <a:pPr marL="342900" lvl="0" indent="-342900" algn="l">
              <a:lnSpc>
                <a:spcPct val="80000"/>
              </a:lnSpc>
              <a:buFontTx/>
              <a:buChar char="•"/>
            </a:pPr>
            <a:endParaRPr lang="en-US" altLang="en-US" b="0" kern="0" dirty="0">
              <a:solidFill>
                <a:srgbClr val="000000"/>
              </a:solidFill>
              <a:latin typeface="Arial"/>
            </a:endParaRPr>
          </a:p>
          <a:p>
            <a:pPr marL="342900" lvl="0" indent="-342900" algn="l">
              <a:lnSpc>
                <a:spcPct val="80000"/>
              </a:lnSpc>
              <a:buFontTx/>
              <a:buChar char="•"/>
            </a:pPr>
            <a:endParaRPr lang="en-US" altLang="en-US" b="0" kern="0" dirty="0">
              <a:solidFill>
                <a:srgbClr val="000000"/>
              </a:solidFill>
              <a:latin typeface="Arial"/>
            </a:endParaRPr>
          </a:p>
        </p:txBody>
      </p:sp>
      <p:cxnSp>
        <p:nvCxnSpPr>
          <p:cNvPr id="7" name="Straight Arrow Connector 6"/>
          <p:cNvCxnSpPr/>
          <p:nvPr/>
        </p:nvCxnSpPr>
        <p:spPr bwMode="auto">
          <a:xfrm flipH="1">
            <a:off x="8610600" y="1600200"/>
            <a:ext cx="4572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Arrow Connector 10"/>
          <p:cNvCxnSpPr/>
          <p:nvPr/>
        </p:nvCxnSpPr>
        <p:spPr bwMode="auto">
          <a:xfrm flipH="1">
            <a:off x="8627534" y="2895600"/>
            <a:ext cx="4572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5629" y="3733800"/>
            <a:ext cx="20320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2396544"/>
      </p:ext>
    </p:extLst>
  </p:cSld>
  <p:clrMapOvr>
    <a:masterClrMapping/>
  </p:clrMapOvr>
  <mc:AlternateContent xmlns:mc="http://schemas.openxmlformats.org/markup-compatibility/2006">
    <mc:Choice xmlns:p14="http://schemas.microsoft.com/office/powerpoint/2010/main" xmlns="" Requires="p14">
      <p:transition spd="slow" p14:dur="2000" advTm="50000"/>
    </mc:Choice>
    <mc:Fallback>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0" presetClass="exit" presetSubtype="0" fill="hold" nodeType="withEffect">
                                  <p:stCondLst>
                                    <p:cond delay="0"/>
                                  </p:stCondLst>
                                  <p:childTnLst>
                                    <p:animEffect transition="out" filter="fade">
                                      <p:cBhvr>
                                        <p:cTn id="22" dur="500"/>
                                        <p:tgtEl>
                                          <p:spTgt spid="5122"/>
                                        </p:tgtEl>
                                      </p:cBhvr>
                                    </p:animEffect>
                                    <p:set>
                                      <p:cBhvr>
                                        <p:cTn id="23" dur="1" fill="hold">
                                          <p:stCondLst>
                                            <p:cond delay="499"/>
                                          </p:stCondLst>
                                        </p:cTn>
                                        <p:tgtEl>
                                          <p:spTgt spid="512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6" presetClass="entr" presetSubtype="21"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barn(inVertical)">
                                      <p:cBhvr>
                                        <p:cTn id="29" dur="500"/>
                                        <p:tgtEl>
                                          <p:spTgt spid="51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inVertical)">
                                      <p:cBhvr>
                                        <p:cTn id="39" dur="500"/>
                                        <p:tgtEl>
                                          <p:spTgt spid="5">
                                            <p:txEl>
                                              <p:pRg st="0" end="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5125"/>
                                        </p:tgtEl>
                                        <p:attrNameLst>
                                          <p:attrName>style.visibility</p:attrName>
                                        </p:attrNameLst>
                                      </p:cBhvr>
                                      <p:to>
                                        <p:strVal val="visible"/>
                                      </p:to>
                                    </p:set>
                                    <p:animEffect transition="in" filter="barn(inVertical)">
                                      <p:cBhvr>
                                        <p:cTn id="42" dur="500"/>
                                        <p:tgtEl>
                                          <p:spTgt spid="5125"/>
                                        </p:tgtEl>
                                      </p:cBhvr>
                                    </p:animEffect>
                                  </p:childTnLst>
                                </p:cTn>
                              </p:par>
                              <p:par>
                                <p:cTn id="43" presetID="10" presetClass="exit" presetSubtype="0" fill="hold" nodeType="withEffect">
                                  <p:stCondLst>
                                    <p:cond delay="0"/>
                                  </p:stCondLst>
                                  <p:childTnLst>
                                    <p:animEffect transition="out" filter="fade">
                                      <p:cBhvr>
                                        <p:cTn id="44" dur="500"/>
                                        <p:tgtEl>
                                          <p:spTgt spid="5123"/>
                                        </p:tgtEl>
                                      </p:cBhvr>
                                    </p:animEffect>
                                    <p:set>
                                      <p:cBhvr>
                                        <p:cTn id="45" dur="1" fill="hold">
                                          <p:stCondLst>
                                            <p:cond delay="499"/>
                                          </p:stCondLst>
                                        </p:cTn>
                                        <p:tgtEl>
                                          <p:spTgt spid="512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barn(inVertical)">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barn(inVertical)">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barn(inVertical)">
                                      <p:cBhvr>
                                        <p:cTn id="63" dur="500"/>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barn(inVertical)">
                                      <p:cBhvr>
                                        <p:cTn id="68" dur="500"/>
                                        <p:tgtEl>
                                          <p:spTgt spid="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barn(inVertical)">
                                      <p:cBhvr>
                                        <p:cTn id="73" dur="5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5">
                                            <p:txEl>
                                              <p:pRg st="7" end="7"/>
                                            </p:txEl>
                                          </p:spTgt>
                                        </p:tgtEl>
                                        <p:attrNameLst>
                                          <p:attrName>style.visibility</p:attrName>
                                        </p:attrNameLst>
                                      </p:cBhvr>
                                      <p:to>
                                        <p:strVal val="visible"/>
                                      </p:to>
                                    </p:set>
                                    <p:animEffect transition="in" filter="barn(inVertical)">
                                      <p:cBhvr>
                                        <p:cTn id="78" dur="500"/>
                                        <p:tgtEl>
                                          <p:spTgt spid="5">
                                            <p:txEl>
                                              <p:pRg st="7" end="7"/>
                                            </p:txEl>
                                          </p:spTgt>
                                        </p:tgtEl>
                                      </p:cBhvr>
                                    </p:animEffect>
                                  </p:childTnLst>
                                </p:cTn>
                              </p:par>
                              <p:par>
                                <p:cTn id="79" presetID="1" presetClass="exit" presetSubtype="0" fill="hold" nodeType="withEffect">
                                  <p:stCondLst>
                                    <p:cond delay="0"/>
                                  </p:stCondLst>
                                  <p:childTnLst>
                                    <p:set>
                                      <p:cBhvr>
                                        <p:cTn id="80" dur="1" fill="hold">
                                          <p:stCondLst>
                                            <p:cond delay="0"/>
                                          </p:stCondLst>
                                        </p:cTn>
                                        <p:tgtEl>
                                          <p:spTgt spid="5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1000"/>
            <a:ext cx="4572000" cy="707886"/>
          </a:xfrm>
          <a:prstGeom prst="rect">
            <a:avLst/>
          </a:prstGeom>
        </p:spPr>
        <p:txBody>
          <a:bodyPr>
            <a:spAutoFit/>
          </a:bodyPr>
          <a:lstStyle/>
          <a:p>
            <a:pPr>
              <a:spcBef>
                <a:spcPct val="30000"/>
              </a:spcBef>
            </a:pPr>
            <a:r>
              <a:rPr lang="en-US" altLang="en-US" u="sng" dirty="0">
                <a:solidFill>
                  <a:schemeClr val="tx1"/>
                </a:solidFill>
              </a:rPr>
              <a:t>Programming of the transmitters on </a:t>
            </a:r>
            <a:r>
              <a:rPr lang="en-US" altLang="en-US" u="sng" dirty="0" smtClean="0">
                <a:solidFill>
                  <a:schemeClr val="tx1"/>
                </a:solidFill>
              </a:rPr>
              <a:t>Elite 600 PCB SL150</a:t>
            </a:r>
          </a:p>
        </p:txBody>
      </p:sp>
      <p:sp>
        <p:nvSpPr>
          <p:cNvPr id="3" name="TextBox 2"/>
          <p:cNvSpPr txBox="1"/>
          <p:nvPr/>
        </p:nvSpPr>
        <p:spPr>
          <a:xfrm>
            <a:off x="228600" y="1471335"/>
            <a:ext cx="5817618" cy="3410164"/>
          </a:xfrm>
          <a:prstGeom prst="rect">
            <a:avLst/>
          </a:prstGeom>
          <a:noFill/>
        </p:spPr>
        <p:txBody>
          <a:bodyPr wrap="none" rtlCol="0">
            <a:spAutoFit/>
          </a:bodyPr>
          <a:lstStyle/>
          <a:p>
            <a:pPr marL="342900" indent="-342900" algn="l">
              <a:buAutoNum type="arabicPeriod"/>
            </a:pPr>
            <a:r>
              <a:rPr lang="en-US" sz="1400" b="0" dirty="0" smtClean="0">
                <a:solidFill>
                  <a:schemeClr val="tx1"/>
                </a:solidFill>
              </a:rPr>
              <a:t>From main screen, press Enter.</a:t>
            </a:r>
            <a:endParaRPr lang="en-US" sz="1400" b="0" dirty="0">
              <a:solidFill>
                <a:schemeClr val="tx1"/>
              </a:solidFill>
            </a:endParaRPr>
          </a:p>
          <a:p>
            <a:pPr marL="342900" indent="-342900" algn="l">
              <a:buAutoNum type="arabicPeriod"/>
            </a:pPr>
            <a:endParaRPr lang="en-US" sz="1400" b="0" dirty="0" smtClean="0">
              <a:solidFill>
                <a:schemeClr val="tx1"/>
              </a:solidFill>
            </a:endParaRPr>
          </a:p>
          <a:p>
            <a:pPr marL="342900" indent="-342900" algn="l">
              <a:buAutoNum type="arabicPeriod"/>
            </a:pPr>
            <a:r>
              <a:rPr lang="en-US" sz="1400" b="0" dirty="0" smtClean="0">
                <a:solidFill>
                  <a:schemeClr val="tx1"/>
                </a:solidFill>
              </a:rPr>
              <a:t>Press down to go to </a:t>
            </a:r>
            <a:r>
              <a:rPr lang="en-US" sz="1400" dirty="0" smtClean="0">
                <a:solidFill>
                  <a:schemeClr val="tx1"/>
                </a:solidFill>
              </a:rPr>
              <a:t>REMOTES</a:t>
            </a:r>
            <a:r>
              <a:rPr lang="en-US" sz="1400" b="0" dirty="0" smtClean="0">
                <a:solidFill>
                  <a:schemeClr val="tx1"/>
                </a:solidFill>
              </a:rPr>
              <a:t> and press Enter</a:t>
            </a:r>
          </a:p>
          <a:p>
            <a:pPr marL="342900" indent="-342900" algn="l">
              <a:buAutoNum type="arabicPeriod"/>
            </a:pPr>
            <a:endParaRPr lang="en-US" sz="1400" b="0" dirty="0">
              <a:solidFill>
                <a:schemeClr val="tx1"/>
              </a:solidFill>
            </a:endParaRPr>
          </a:p>
          <a:p>
            <a:pPr marL="342900" indent="-342900" algn="l">
              <a:buAutoNum type="arabicPeriod"/>
            </a:pPr>
            <a:r>
              <a:rPr lang="en-US" sz="1400" b="0" dirty="0" smtClean="0">
                <a:solidFill>
                  <a:schemeClr val="tx1"/>
                </a:solidFill>
              </a:rPr>
              <a:t>For </a:t>
            </a:r>
            <a:r>
              <a:rPr lang="en-US" sz="1400" u="sng" dirty="0" smtClean="0">
                <a:solidFill>
                  <a:schemeClr val="tx1"/>
                </a:solidFill>
              </a:rPr>
              <a:t>full open </a:t>
            </a:r>
            <a:r>
              <a:rPr lang="en-US" sz="1400" b="0" dirty="0" smtClean="0">
                <a:solidFill>
                  <a:schemeClr val="tx1"/>
                </a:solidFill>
              </a:rPr>
              <a:t>trigger, press Enter on Learn Gate (LRN GATE)</a:t>
            </a:r>
          </a:p>
          <a:p>
            <a:pPr marL="342900" indent="-342900" algn="l">
              <a:buAutoNum type="arabicPeriod"/>
            </a:pPr>
            <a:endParaRPr lang="en-US" sz="1400" b="0" dirty="0" smtClean="0">
              <a:solidFill>
                <a:schemeClr val="tx1"/>
              </a:solidFill>
            </a:endParaRPr>
          </a:p>
          <a:p>
            <a:pPr marL="342900" indent="-342900" algn="l">
              <a:buFontTx/>
              <a:buAutoNum type="arabicPeriod"/>
            </a:pPr>
            <a:r>
              <a:rPr lang="en-US" sz="1400" b="0" dirty="0">
                <a:solidFill>
                  <a:schemeClr val="tx1"/>
                </a:solidFill>
              </a:rPr>
              <a:t>Press and release the remote button you want to learn two </a:t>
            </a:r>
            <a:r>
              <a:rPr lang="en-US" sz="1400" b="0" dirty="0" smtClean="0">
                <a:solidFill>
                  <a:schemeClr val="tx1"/>
                </a:solidFill>
              </a:rPr>
              <a:t>times</a:t>
            </a:r>
          </a:p>
          <a:p>
            <a:pPr algn="l"/>
            <a:r>
              <a:rPr lang="en-US" sz="1400" b="0" dirty="0">
                <a:solidFill>
                  <a:schemeClr val="tx1"/>
                </a:solidFill>
              </a:rPr>
              <a:t> </a:t>
            </a:r>
            <a:r>
              <a:rPr lang="en-US" sz="1400" b="0" dirty="0" smtClean="0">
                <a:solidFill>
                  <a:schemeClr val="tx1"/>
                </a:solidFill>
              </a:rPr>
              <a:t>       </a:t>
            </a:r>
            <a:r>
              <a:rPr lang="en-US" sz="1400" b="0" dirty="0">
                <a:solidFill>
                  <a:schemeClr val="tx1"/>
                </a:solidFill>
              </a:rPr>
              <a:t>about an arms length away from the </a:t>
            </a:r>
            <a:r>
              <a:rPr lang="en-US" sz="1400" b="0" dirty="0" smtClean="0">
                <a:solidFill>
                  <a:schemeClr val="tx1"/>
                </a:solidFill>
              </a:rPr>
              <a:t>PCB</a:t>
            </a:r>
          </a:p>
          <a:p>
            <a:pPr algn="l"/>
            <a:endParaRPr lang="en-US" sz="1400" b="0" dirty="0">
              <a:solidFill>
                <a:schemeClr val="tx1"/>
              </a:solidFill>
            </a:endParaRPr>
          </a:p>
          <a:p>
            <a:pPr algn="l"/>
            <a:r>
              <a:rPr lang="en-US" sz="1400" b="0" dirty="0" smtClean="0">
                <a:solidFill>
                  <a:schemeClr val="tx1"/>
                </a:solidFill>
              </a:rPr>
              <a:t>The PCB will beep two times to confirm successful program, in addition</a:t>
            </a:r>
          </a:p>
          <a:p>
            <a:pPr algn="l"/>
            <a:r>
              <a:rPr lang="en-US" sz="1400" b="0" dirty="0">
                <a:solidFill>
                  <a:schemeClr val="tx1"/>
                </a:solidFill>
              </a:rPr>
              <a:t>t</a:t>
            </a:r>
            <a:r>
              <a:rPr lang="en-US" sz="1400" b="0" dirty="0" smtClean="0">
                <a:solidFill>
                  <a:schemeClr val="tx1"/>
                </a:solidFill>
              </a:rPr>
              <a:t>he screen will display under what location(LOC) the remote is saved</a:t>
            </a:r>
          </a:p>
          <a:p>
            <a:pPr algn="l"/>
            <a:endParaRPr lang="en-US" sz="1400" b="0" dirty="0">
              <a:solidFill>
                <a:schemeClr val="tx1"/>
              </a:solidFill>
            </a:endParaRPr>
          </a:p>
          <a:p>
            <a:pPr algn="l"/>
            <a:endParaRPr lang="en-US" sz="1400" b="0"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3057" y="1158030"/>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flipH="1">
            <a:off x="8280400" y="2054577"/>
            <a:ext cx="4572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7923" y="2590800"/>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6" hidden="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79424" y="1088886"/>
            <a:ext cx="204025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bwMode="auto">
          <a:xfrm>
            <a:off x="5486400" y="2813241"/>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1"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09282" y="5334000"/>
            <a:ext cx="9937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Arrow Connector 9"/>
          <p:cNvCxnSpPr/>
          <p:nvPr/>
        </p:nvCxnSpPr>
        <p:spPr bwMode="auto">
          <a:xfrm>
            <a:off x="5638800" y="4876800"/>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76390" y="3822700"/>
            <a:ext cx="2032000"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515407" y="2488733"/>
            <a:ext cx="5642891" cy="2117503"/>
          </a:xfrm>
          <a:prstGeom prst="rect">
            <a:avLst/>
          </a:prstGeom>
          <a:noFill/>
        </p:spPr>
        <p:txBody>
          <a:bodyPr wrap="none" rtlCol="0">
            <a:spAutoFit/>
          </a:bodyPr>
          <a:lstStyle/>
          <a:p>
            <a:pPr algn="l"/>
            <a:r>
              <a:rPr lang="en-US" sz="1400" b="0" dirty="0" smtClean="0">
                <a:solidFill>
                  <a:schemeClr val="tx1"/>
                </a:solidFill>
              </a:rPr>
              <a:t>For </a:t>
            </a:r>
            <a:r>
              <a:rPr lang="en-US" sz="1400" u="sng" dirty="0" smtClean="0">
                <a:solidFill>
                  <a:schemeClr val="tx1"/>
                </a:solidFill>
              </a:rPr>
              <a:t>PEDESTRIAN</a:t>
            </a:r>
            <a:r>
              <a:rPr lang="en-US" sz="1400" b="0" dirty="0" smtClean="0">
                <a:solidFill>
                  <a:schemeClr val="tx1"/>
                </a:solidFill>
              </a:rPr>
              <a:t> trigger, press down to go to LRN PED and press</a:t>
            </a:r>
          </a:p>
          <a:p>
            <a:pPr algn="l"/>
            <a:r>
              <a:rPr lang="en-US" sz="1400" b="0" dirty="0" smtClean="0">
                <a:solidFill>
                  <a:schemeClr val="tx1"/>
                </a:solidFill>
              </a:rPr>
              <a:t>Enter</a:t>
            </a:r>
          </a:p>
          <a:p>
            <a:pPr algn="l"/>
            <a:endParaRPr lang="en-US" sz="1400" b="0" dirty="0">
              <a:solidFill>
                <a:schemeClr val="tx1"/>
              </a:solidFill>
            </a:endParaRPr>
          </a:p>
          <a:p>
            <a:pPr marL="342900" indent="-342900" algn="l">
              <a:buFontTx/>
              <a:buAutoNum type="arabicPeriod"/>
            </a:pPr>
            <a:r>
              <a:rPr lang="en-US" sz="1400" b="0" dirty="0">
                <a:solidFill>
                  <a:schemeClr val="tx1"/>
                </a:solidFill>
              </a:rPr>
              <a:t>Press and release the remote button you want to learn two times</a:t>
            </a:r>
          </a:p>
          <a:p>
            <a:pPr algn="l"/>
            <a:r>
              <a:rPr lang="en-US" sz="1400" b="0" dirty="0">
                <a:solidFill>
                  <a:schemeClr val="tx1"/>
                </a:solidFill>
              </a:rPr>
              <a:t>        about an arms length away from the </a:t>
            </a:r>
            <a:r>
              <a:rPr lang="en-US" sz="1400" b="0" dirty="0" smtClean="0">
                <a:solidFill>
                  <a:schemeClr val="tx1"/>
                </a:solidFill>
              </a:rPr>
              <a:t>PCB</a:t>
            </a:r>
          </a:p>
          <a:p>
            <a:pPr algn="l"/>
            <a:endParaRPr lang="en-US" sz="1400" b="0" dirty="0">
              <a:solidFill>
                <a:schemeClr val="tx1"/>
              </a:solidFill>
            </a:endParaRPr>
          </a:p>
          <a:p>
            <a:pPr algn="l"/>
            <a:r>
              <a:rPr lang="en-US" sz="1400" b="0" dirty="0">
                <a:solidFill>
                  <a:schemeClr val="tx1"/>
                </a:solidFill>
              </a:rPr>
              <a:t>The PCB will beep two times to confirm successful program</a:t>
            </a:r>
          </a:p>
          <a:p>
            <a:pPr algn="l"/>
            <a:endParaRPr lang="en-US" sz="1400" b="0" dirty="0">
              <a:solidFill>
                <a:schemeClr val="tx1"/>
              </a:solidFill>
            </a:endParaRPr>
          </a:p>
        </p:txBody>
      </p:sp>
      <p:cxnSp>
        <p:nvCxnSpPr>
          <p:cNvPr id="14" name="Straight Arrow Connector 13"/>
          <p:cNvCxnSpPr/>
          <p:nvPr/>
        </p:nvCxnSpPr>
        <p:spPr bwMode="auto">
          <a:xfrm>
            <a:off x="5486400" y="2971800"/>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p:cNvCxnSpPr/>
          <p:nvPr/>
        </p:nvCxnSpPr>
        <p:spPr bwMode="auto">
          <a:xfrm>
            <a:off x="5915378" y="4876800"/>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5600" y="5255966"/>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95600" y="5290010"/>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7178942"/>
      </p:ext>
    </p:extLst>
  </p:cSld>
  <p:clrMapOvr>
    <a:masterClrMapping/>
  </p:clrMapOvr>
  <mc:AlternateContent xmlns:mc="http://schemas.openxmlformats.org/markup-compatibility/2006">
    <mc:Choice xmlns:p14="http://schemas.microsoft.com/office/powerpoint/2010/main" xmlns="" Requires="p14">
      <p:transition spd="slow" p14:dur="2000" advTm="53000"/>
    </mc:Choice>
    <mc:Fallback>
      <p:transition spd="slow" advTm="5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 presetClass="exit" presetSubtype="0" fill="hold" nodeType="withEffect">
                                  <p:stCondLst>
                                    <p:cond delay="0"/>
                                  </p:stCondLst>
                                  <p:childTnLst>
                                    <p:set>
                                      <p:cBhvr>
                                        <p:cTn id="27" dur="1" fill="hold">
                                          <p:stCondLst>
                                            <p:cond delay="0"/>
                                          </p:stCondLst>
                                        </p:cTn>
                                        <p:tgtEl>
                                          <p:spTgt spid="614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6147"/>
                                        </p:tgtEl>
                                        <p:attrNameLst>
                                          <p:attrName>style.visibility</p:attrName>
                                        </p:attrNameLst>
                                      </p:cBhvr>
                                      <p:to>
                                        <p:strVal val="visible"/>
                                      </p:to>
                                    </p:set>
                                    <p:animEffect transition="in" filter="barn(inVertical)">
                                      <p:cBhvr>
                                        <p:cTn id="38" dur="500"/>
                                        <p:tgtEl>
                                          <p:spTgt spid="61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par>
                                <p:cTn id="58" presetID="1" presetClass="exit" presetSubtype="0" fill="hold"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par>
                                <p:cTn id="65" presetID="16" presetClass="entr" presetSubtype="37" fill="hold" nodeType="withEffect">
                                  <p:stCondLst>
                                    <p:cond delay="0"/>
                                  </p:stCondLst>
                                  <p:childTnLst>
                                    <p:set>
                                      <p:cBhvr>
                                        <p:cTn id="66" dur="1" fill="hold">
                                          <p:stCondLst>
                                            <p:cond delay="0"/>
                                          </p:stCondLst>
                                        </p:cTn>
                                        <p:tgtEl>
                                          <p:spTgt spid="6149"/>
                                        </p:tgtEl>
                                        <p:attrNameLst>
                                          <p:attrName>style.visibility</p:attrName>
                                        </p:attrNameLst>
                                      </p:cBhvr>
                                      <p:to>
                                        <p:strVal val="visible"/>
                                      </p:to>
                                    </p:set>
                                    <p:animEffect transition="in" filter="barn(outVertical)">
                                      <p:cBhvr>
                                        <p:cTn id="67" dur="2500"/>
                                        <p:tgtEl>
                                          <p:spTgt spid="6149"/>
                                        </p:tgtEl>
                                      </p:cBhvr>
                                    </p:animEffect>
                                  </p:childTnLst>
                                </p:cTn>
                              </p:par>
                            </p:childTnLst>
                          </p:cTn>
                        </p:par>
                        <p:par>
                          <p:cTn id="68" fill="hold">
                            <p:stCondLst>
                              <p:cond delay="2500"/>
                            </p:stCondLst>
                            <p:childTnLst>
                              <p:par>
                                <p:cTn id="69" presetID="10" presetClass="exit" presetSubtype="0" fill="hold" nodeType="afterEffect">
                                  <p:stCondLst>
                                    <p:cond delay="0"/>
                                  </p:stCondLst>
                                  <p:childTnLst>
                                    <p:animEffect transition="out" filter="fade">
                                      <p:cBhvr>
                                        <p:cTn id="70" dur="500"/>
                                        <p:tgtEl>
                                          <p:spTgt spid="6149"/>
                                        </p:tgtEl>
                                      </p:cBhvr>
                                    </p:animEffect>
                                    <p:set>
                                      <p:cBhvr>
                                        <p:cTn id="71" dur="1" fill="hold">
                                          <p:stCondLst>
                                            <p:cond delay="499"/>
                                          </p:stCondLst>
                                        </p:cTn>
                                        <p:tgtEl>
                                          <p:spTgt spid="6149"/>
                                        </p:tgtEl>
                                        <p:attrNameLst>
                                          <p:attrName>style.visibility</p:attrName>
                                        </p:attrNameLst>
                                      </p:cBhvr>
                                      <p:to>
                                        <p:strVal val="hidden"/>
                                      </p:to>
                                    </p:set>
                                  </p:childTnLst>
                                </p:cTn>
                              </p:par>
                            </p:childTnLst>
                          </p:cTn>
                        </p:par>
                        <p:par>
                          <p:cTn id="72" fill="hold">
                            <p:stCondLst>
                              <p:cond delay="3000"/>
                            </p:stCondLst>
                            <p:childTnLst>
                              <p:par>
                                <p:cTn id="73" presetID="16" presetClass="entr" presetSubtype="37" fill="hold" nodeType="afterEffect">
                                  <p:stCondLst>
                                    <p:cond delay="0"/>
                                  </p:stCondLst>
                                  <p:childTnLst>
                                    <p:set>
                                      <p:cBhvr>
                                        <p:cTn id="74" dur="1" fill="hold">
                                          <p:stCondLst>
                                            <p:cond delay="0"/>
                                          </p:stCondLst>
                                        </p:cTn>
                                        <p:tgtEl>
                                          <p:spTgt spid="6150"/>
                                        </p:tgtEl>
                                        <p:attrNameLst>
                                          <p:attrName>style.visibility</p:attrName>
                                        </p:attrNameLst>
                                      </p:cBhvr>
                                      <p:to>
                                        <p:strVal val="visible"/>
                                      </p:to>
                                    </p:set>
                                    <p:animEffect transition="in" filter="barn(outVertical)">
                                      <p:cBhvr>
                                        <p:cTn id="75" dur="2700"/>
                                        <p:tgtEl>
                                          <p:spTgt spid="6150"/>
                                        </p:tgtEl>
                                      </p:cBhvr>
                                    </p:animEffect>
                                  </p:childTnLst>
                                </p:cTn>
                              </p:par>
                            </p:childTnLst>
                          </p:cTn>
                        </p:par>
                        <p:par>
                          <p:cTn id="76" fill="hold">
                            <p:stCondLst>
                              <p:cond delay="5700"/>
                            </p:stCondLst>
                            <p:childTnLst>
                              <p:par>
                                <p:cTn id="77" presetID="10" presetClass="exit" presetSubtype="0" fill="hold" nodeType="afterEffect">
                                  <p:stCondLst>
                                    <p:cond delay="0"/>
                                  </p:stCondLst>
                                  <p:childTnLst>
                                    <p:animEffect transition="out" filter="fade">
                                      <p:cBhvr>
                                        <p:cTn id="78" dur="500"/>
                                        <p:tgtEl>
                                          <p:spTgt spid="6150"/>
                                        </p:tgtEl>
                                      </p:cBhvr>
                                    </p:animEffect>
                                    <p:set>
                                      <p:cBhvr>
                                        <p:cTn id="79" dur="1" fill="hold">
                                          <p:stCondLst>
                                            <p:cond delay="499"/>
                                          </p:stCondLst>
                                        </p:cTn>
                                        <p:tgtEl>
                                          <p:spTgt spid="615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 calcmode="lin" valueType="num">
                                      <p:cBhvr additive="base">
                                        <p:cTn id="8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
                                            <p:txEl>
                                              <p:pRg st="10" end="10"/>
                                            </p:txEl>
                                          </p:spTgt>
                                        </p:tgtEl>
                                        <p:attrNameLst>
                                          <p:attrName>style.visibility</p:attrName>
                                        </p:attrNameLst>
                                      </p:cBhvr>
                                      <p:to>
                                        <p:strVal val="visible"/>
                                      </p:to>
                                    </p:set>
                                    <p:anim calcmode="lin" valueType="num">
                                      <p:cBhvr additive="base">
                                        <p:cTn id="8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0" presetID="16" presetClass="entr" presetSubtype="21" fill="hold" nodeType="withEffect">
                                  <p:stCondLst>
                                    <p:cond delay="0"/>
                                  </p:stCondLst>
                                  <p:childTnLst>
                                    <p:set>
                                      <p:cBhvr>
                                        <p:cTn id="91" dur="1" fill="hold">
                                          <p:stCondLst>
                                            <p:cond delay="0"/>
                                          </p:stCondLst>
                                        </p:cTn>
                                        <p:tgtEl>
                                          <p:spTgt spid="6148"/>
                                        </p:tgtEl>
                                        <p:attrNameLst>
                                          <p:attrName>style.visibility</p:attrName>
                                        </p:attrNameLst>
                                      </p:cBhvr>
                                      <p:to>
                                        <p:strVal val="visible"/>
                                      </p:to>
                                    </p:set>
                                    <p:animEffect transition="in" filter="barn(inVertical)">
                                      <p:cBhvr>
                                        <p:cTn id="92" dur="2000"/>
                                        <p:tgtEl>
                                          <p:spTgt spid="614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3">
                                            <p:txEl>
                                              <p:pRg st="0" end="0"/>
                                            </p:txEl>
                                          </p:spTgt>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3">
                                            <p:txEl>
                                              <p:pRg st="2" end="2"/>
                                            </p:txEl>
                                          </p:spTgt>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3">
                                            <p:txEl>
                                              <p:pRg st="4" end="4"/>
                                            </p:txEl>
                                          </p:spTgt>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3">
                                            <p:txEl>
                                              <p:pRg st="9" end="9"/>
                                            </p:txEl>
                                          </p:spTgt>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3">
                                            <p:txEl>
                                              <p:pRg st="10" end="10"/>
                                            </p:txEl>
                                          </p:spTgt>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614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2">
                                            <p:txEl>
                                              <p:pRg st="0" end="0"/>
                                            </p:txEl>
                                          </p:spTgt>
                                        </p:tgtEl>
                                        <p:attrNameLst>
                                          <p:attrName>style.visibility</p:attrName>
                                        </p:attrNameLst>
                                      </p:cBhvr>
                                      <p:to>
                                        <p:strVal val="visible"/>
                                      </p:to>
                                    </p:set>
                                    <p:anim calcmode="lin" valueType="num">
                                      <p:cBhvr additive="base">
                                        <p:cTn id="1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2">
                                            <p:txEl>
                                              <p:pRg st="1" end="1"/>
                                            </p:txEl>
                                          </p:spTgt>
                                        </p:tgtEl>
                                        <p:attrNameLst>
                                          <p:attrName>style.visibility</p:attrName>
                                        </p:attrNameLst>
                                      </p:cBhvr>
                                      <p:to>
                                        <p:strVal val="visible"/>
                                      </p:to>
                                    </p:set>
                                    <p:anim calcmode="lin" valueType="num">
                                      <p:cBhvr additive="base">
                                        <p:cTn id="12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wipe(left)">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12">
                                            <p:txEl>
                                              <p:pRg st="3" end="3"/>
                                            </p:txEl>
                                          </p:spTgt>
                                        </p:tgtEl>
                                        <p:attrNameLst>
                                          <p:attrName>style.visibility</p:attrName>
                                        </p:attrNameLst>
                                      </p:cBhvr>
                                      <p:to>
                                        <p:strVal val="visible"/>
                                      </p:to>
                                    </p:set>
                                    <p:anim calcmode="lin" valueType="num">
                                      <p:cBhvr additive="base">
                                        <p:cTn id="1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12">
                                            <p:txEl>
                                              <p:pRg st="4" end="4"/>
                                            </p:txEl>
                                          </p:spTgt>
                                        </p:tgtEl>
                                        <p:attrNameLst>
                                          <p:attrName>style.visibility</p:attrName>
                                        </p:attrNameLst>
                                      </p:cBhvr>
                                      <p:to>
                                        <p:strVal val="visible"/>
                                      </p:to>
                                    </p:set>
                                    <p:anim calcmode="lin" valueType="num">
                                      <p:cBhvr additive="base">
                                        <p:cTn id="1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up)">
                                      <p:cBhvr>
                                        <p:cTn id="142" dur="500"/>
                                        <p:tgtEl>
                                          <p:spTgt spid="16"/>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12">
                                            <p:txEl>
                                              <p:pRg st="6" end="6"/>
                                            </p:txEl>
                                          </p:spTgt>
                                        </p:tgtEl>
                                        <p:attrNameLst>
                                          <p:attrName>style.visibility</p:attrName>
                                        </p:attrNameLst>
                                      </p:cBhvr>
                                      <p:to>
                                        <p:strVal val="visible"/>
                                      </p:to>
                                    </p:set>
                                    <p:anim calcmode="lin" valueType="num">
                                      <p:cBhvr additive="base">
                                        <p:cTn id="14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572000" cy="1107996"/>
          </a:xfrm>
          <a:prstGeom prst="rect">
            <a:avLst/>
          </a:prstGeom>
        </p:spPr>
        <p:txBody>
          <a:bodyPr>
            <a:spAutoFit/>
          </a:bodyPr>
          <a:lstStyle/>
          <a:p>
            <a:pPr lvl="0">
              <a:spcBef>
                <a:spcPct val="30000"/>
              </a:spcBef>
            </a:pPr>
            <a:r>
              <a:rPr lang="en-US" altLang="en-US" u="sng" dirty="0">
                <a:solidFill>
                  <a:srgbClr val="000000"/>
                </a:solidFill>
              </a:rPr>
              <a:t>Programming of the transmitters on Elite 600 PCB </a:t>
            </a:r>
            <a:r>
              <a:rPr lang="en-US" altLang="en-US" u="sng" dirty="0" smtClean="0">
                <a:solidFill>
                  <a:srgbClr val="000000"/>
                </a:solidFill>
              </a:rPr>
              <a:t>SL150</a:t>
            </a:r>
          </a:p>
          <a:p>
            <a:pPr lvl="0">
              <a:spcBef>
                <a:spcPct val="30000"/>
              </a:spcBef>
            </a:pPr>
            <a:r>
              <a:rPr lang="en-US" altLang="en-US" u="sng" dirty="0" smtClean="0">
                <a:solidFill>
                  <a:srgbClr val="000000"/>
                </a:solidFill>
              </a:rPr>
              <a:t>LRN RELAY &amp; LRN MASTER</a:t>
            </a:r>
            <a:endParaRPr lang="en-US" altLang="en-US" u="sng" dirty="0">
              <a:solidFill>
                <a:srgbClr val="00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0914" y="1660721"/>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57200" y="1639409"/>
            <a:ext cx="5370512" cy="2332946"/>
          </a:xfrm>
          <a:prstGeom prst="rect">
            <a:avLst/>
          </a:prstGeom>
        </p:spPr>
        <p:txBody>
          <a:bodyPr wrap="square">
            <a:spAutoFit/>
          </a:bodyPr>
          <a:lstStyle/>
          <a:p>
            <a:pPr algn="l"/>
            <a:r>
              <a:rPr lang="en-US" sz="1400" b="0" dirty="0" smtClean="0">
                <a:solidFill>
                  <a:schemeClr val="tx1"/>
                </a:solidFill>
              </a:rPr>
              <a:t>Press Enter on LRN RELAY</a:t>
            </a:r>
          </a:p>
          <a:p>
            <a:pPr algn="l"/>
            <a:endParaRPr lang="en-US" sz="1400" b="0" dirty="0">
              <a:solidFill>
                <a:schemeClr val="tx1"/>
              </a:solidFill>
            </a:endParaRPr>
          </a:p>
          <a:p>
            <a:pPr algn="l"/>
            <a:r>
              <a:rPr lang="en-US" sz="1400" b="0" dirty="0" smtClean="0">
                <a:solidFill>
                  <a:schemeClr val="tx1"/>
                </a:solidFill>
              </a:rPr>
              <a:t>Now press and release the remote button you want to learn two times about an arms length away</a:t>
            </a:r>
          </a:p>
          <a:p>
            <a:pPr algn="l"/>
            <a:endParaRPr lang="en-US" sz="1400" b="0" dirty="0">
              <a:solidFill>
                <a:schemeClr val="tx1"/>
              </a:solidFill>
            </a:endParaRPr>
          </a:p>
          <a:p>
            <a:pPr algn="l"/>
            <a:r>
              <a:rPr lang="en-US" sz="1400" b="0" dirty="0" smtClean="0">
                <a:solidFill>
                  <a:schemeClr val="tx1"/>
                </a:solidFill>
              </a:rPr>
              <a:t>The PCB will beep two times to confirm successful programming </a:t>
            </a:r>
          </a:p>
          <a:p>
            <a:pPr algn="l"/>
            <a:endParaRPr lang="en-US" sz="1400" b="0" dirty="0">
              <a:solidFill>
                <a:schemeClr val="tx1"/>
              </a:solidFill>
            </a:endParaRPr>
          </a:p>
          <a:p>
            <a:pPr algn="l"/>
            <a:endParaRPr lang="en-US" sz="1400" b="0" dirty="0" smtClean="0">
              <a:solidFill>
                <a:schemeClr val="tx1"/>
              </a:solidFill>
            </a:endParaRPr>
          </a:p>
          <a:p>
            <a:pPr algn="l"/>
            <a:r>
              <a:rPr lang="en-US" sz="1400" b="0" u="sng" dirty="0" err="1" smtClean="0"/>
              <a:t>Lrn</a:t>
            </a:r>
            <a:r>
              <a:rPr lang="en-US" sz="1400" b="0" u="sng" dirty="0" smtClean="0"/>
              <a:t> </a:t>
            </a:r>
            <a:r>
              <a:rPr lang="en-US" sz="1400" b="0" u="sng" dirty="0"/>
              <a:t>Relay</a:t>
            </a:r>
            <a:r>
              <a:rPr lang="en-US" sz="1400" b="0" dirty="0"/>
              <a:t> (Will </a:t>
            </a:r>
            <a:r>
              <a:rPr lang="en-US" sz="1400" b="0" dirty="0" smtClean="0"/>
              <a:t>trigger the </a:t>
            </a:r>
            <a:r>
              <a:rPr lang="en-US" sz="1400" b="0" dirty="0"/>
              <a:t>item connected to relay output on PCB</a:t>
            </a:r>
            <a:r>
              <a:rPr lang="en-US" sz="1400" b="0" dirty="0" smtClean="0"/>
              <a:t>)</a:t>
            </a:r>
          </a:p>
        </p:txBody>
      </p:sp>
      <p:cxnSp>
        <p:nvCxnSpPr>
          <p:cNvPr id="8" name="Straight Arrow Connector 7"/>
          <p:cNvCxnSpPr/>
          <p:nvPr/>
        </p:nvCxnSpPr>
        <p:spPr bwMode="auto">
          <a:xfrm>
            <a:off x="6324600" y="2181095"/>
            <a:ext cx="725488" cy="1"/>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2825" y="4800600"/>
            <a:ext cx="9937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p:nvPr/>
        </p:nvCxnSpPr>
        <p:spPr bwMode="auto">
          <a:xfrm>
            <a:off x="7696200" y="4267200"/>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2891419"/>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2891419"/>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457200" y="1667329"/>
            <a:ext cx="5250155" cy="1600438"/>
          </a:xfrm>
          <a:prstGeom prst="rect">
            <a:avLst/>
          </a:prstGeom>
          <a:noFill/>
        </p:spPr>
        <p:txBody>
          <a:bodyPr wrap="none" rtlCol="0">
            <a:spAutoFit/>
          </a:bodyPr>
          <a:lstStyle/>
          <a:p>
            <a:pPr algn="l"/>
            <a:r>
              <a:rPr lang="en-US" sz="1400" b="0" dirty="0" smtClean="0">
                <a:solidFill>
                  <a:schemeClr val="tx1"/>
                </a:solidFill>
              </a:rPr>
              <a:t>Press Enter on LRN MASTER</a:t>
            </a:r>
          </a:p>
          <a:p>
            <a:pPr algn="l"/>
            <a:endParaRPr lang="en-US" sz="1400" b="0" dirty="0">
              <a:solidFill>
                <a:schemeClr val="tx1"/>
              </a:solidFill>
            </a:endParaRPr>
          </a:p>
          <a:p>
            <a:pPr algn="l"/>
            <a:r>
              <a:rPr lang="en-US" sz="1400" b="0" dirty="0" smtClean="0">
                <a:solidFill>
                  <a:schemeClr val="tx1"/>
                </a:solidFill>
              </a:rPr>
              <a:t>Now press the remote button you want to learn two times about</a:t>
            </a:r>
          </a:p>
          <a:p>
            <a:pPr algn="l"/>
            <a:r>
              <a:rPr lang="en-US" sz="1400" b="0" dirty="0" smtClean="0">
                <a:solidFill>
                  <a:schemeClr val="tx1"/>
                </a:solidFill>
              </a:rPr>
              <a:t>An arms length away from PCB</a:t>
            </a:r>
          </a:p>
          <a:p>
            <a:pPr algn="l"/>
            <a:endParaRPr lang="en-US" sz="1400" b="0" dirty="0">
              <a:solidFill>
                <a:schemeClr val="tx1"/>
              </a:solidFill>
            </a:endParaRPr>
          </a:p>
          <a:p>
            <a:pPr algn="l"/>
            <a:r>
              <a:rPr lang="en-US" sz="1400" b="0" dirty="0" smtClean="0">
                <a:solidFill>
                  <a:schemeClr val="tx1"/>
                </a:solidFill>
              </a:rPr>
              <a:t>The PCB will beep two time to confirm successful programming </a:t>
            </a:r>
          </a:p>
        </p:txBody>
      </p:sp>
      <p:cxnSp>
        <p:nvCxnSpPr>
          <p:cNvPr id="18" name="Straight Arrow Connector 17"/>
          <p:cNvCxnSpPr/>
          <p:nvPr/>
        </p:nvCxnSpPr>
        <p:spPr bwMode="auto">
          <a:xfrm>
            <a:off x="6324600" y="2351314"/>
            <a:ext cx="725488"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p:cNvCxnSpPr/>
          <p:nvPr/>
        </p:nvCxnSpPr>
        <p:spPr bwMode="auto">
          <a:xfrm>
            <a:off x="7924800" y="4267200"/>
            <a:ext cx="0" cy="68580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Rectangle 20"/>
          <p:cNvSpPr/>
          <p:nvPr/>
        </p:nvSpPr>
        <p:spPr>
          <a:xfrm>
            <a:off x="76200" y="1375027"/>
            <a:ext cx="6705600" cy="4228850"/>
          </a:xfrm>
          <a:prstGeom prst="rect">
            <a:avLst/>
          </a:prstGeom>
        </p:spPr>
        <p:txBody>
          <a:bodyPr wrap="square">
            <a:spAutoFit/>
          </a:bodyPr>
          <a:lstStyle/>
          <a:p>
            <a:pPr algn="l"/>
            <a:r>
              <a:rPr lang="en-US" sz="1400" u="sng" dirty="0">
                <a:solidFill>
                  <a:schemeClr val="tx1"/>
                </a:solidFill>
              </a:rPr>
              <a:t>Remote Programming using Master Remote</a:t>
            </a:r>
            <a:r>
              <a:rPr lang="en-US" sz="1400" dirty="0">
                <a:solidFill>
                  <a:schemeClr val="tx1"/>
                </a:solidFill>
              </a:rPr>
              <a:t> </a:t>
            </a:r>
            <a:endParaRPr lang="en-US" sz="1400" dirty="0" smtClean="0">
              <a:solidFill>
                <a:schemeClr val="tx1"/>
              </a:solidFill>
            </a:endParaRPr>
          </a:p>
          <a:p>
            <a:pPr algn="l"/>
            <a:r>
              <a:rPr lang="en-US" sz="1400" dirty="0" smtClean="0">
                <a:solidFill>
                  <a:schemeClr val="tx1"/>
                </a:solidFill>
              </a:rPr>
              <a:t>(</a:t>
            </a:r>
            <a:r>
              <a:rPr lang="en-US" sz="1400" dirty="0">
                <a:solidFill>
                  <a:schemeClr val="tx1"/>
                </a:solidFill>
              </a:rPr>
              <a:t>Gate must be in the close position</a:t>
            </a:r>
            <a:r>
              <a:rPr lang="en-US" sz="1400" dirty="0" smtClean="0">
                <a:solidFill>
                  <a:schemeClr val="tx1"/>
                </a:solidFill>
              </a:rPr>
              <a:t>)</a:t>
            </a:r>
          </a:p>
          <a:p>
            <a:pPr algn="l"/>
            <a:endParaRPr lang="en-US" sz="1400" dirty="0">
              <a:solidFill>
                <a:schemeClr val="tx1"/>
              </a:solidFill>
            </a:endParaRPr>
          </a:p>
          <a:p>
            <a:pPr lvl="0" algn="l"/>
            <a:r>
              <a:rPr lang="en-US" sz="1400" b="0" dirty="0" smtClean="0">
                <a:solidFill>
                  <a:schemeClr val="tx1"/>
                </a:solidFill>
              </a:rPr>
              <a:t>1.Press </a:t>
            </a:r>
            <a:r>
              <a:rPr lang="en-US" sz="1400" b="0" dirty="0">
                <a:solidFill>
                  <a:schemeClr val="tx1"/>
                </a:solidFill>
              </a:rPr>
              <a:t>the master remote button, buzzer will emit a continuous beep for 5 seconds.</a:t>
            </a:r>
          </a:p>
          <a:p>
            <a:pPr lvl="0" algn="l"/>
            <a:r>
              <a:rPr lang="en-US" sz="1400" b="0" dirty="0">
                <a:solidFill>
                  <a:schemeClr val="tx1"/>
                </a:solidFill>
              </a:rPr>
              <a:t>During that 5 seconds, press the new remote button. Continuous beep changes to rapid beeps for 5 seconds.</a:t>
            </a:r>
          </a:p>
          <a:p>
            <a:pPr lvl="0" algn="l"/>
            <a:r>
              <a:rPr lang="en-US" sz="1400" b="0" dirty="0">
                <a:solidFill>
                  <a:schemeClr val="tx1"/>
                </a:solidFill>
              </a:rPr>
              <a:t>During that 5 seconds, press the same remote button again to validate the remote. </a:t>
            </a:r>
          </a:p>
          <a:p>
            <a:pPr lvl="0" algn="l"/>
            <a:r>
              <a:rPr lang="en-US" sz="1400" b="0" dirty="0">
                <a:solidFill>
                  <a:schemeClr val="tx1"/>
                </a:solidFill>
              </a:rPr>
              <a:t>Successful programming will be acknowledged by 2 or 3 beeps.</a:t>
            </a:r>
          </a:p>
          <a:p>
            <a:pPr lvl="0" algn="l"/>
            <a:r>
              <a:rPr lang="en-US" sz="1400" b="0" dirty="0">
                <a:solidFill>
                  <a:schemeClr val="tx1"/>
                </a:solidFill>
              </a:rPr>
              <a:t>If 3 x 100ms beeps are emitted on the pressing of the master remote, gate is not in the close position.</a:t>
            </a:r>
          </a:p>
          <a:p>
            <a:pPr lvl="0" algn="l"/>
            <a:r>
              <a:rPr lang="en-US" sz="1400" b="0" dirty="0">
                <a:solidFill>
                  <a:schemeClr val="tx1"/>
                </a:solidFill>
              </a:rPr>
              <a:t>If 1 x 2 second beep emits on pressing the remote button, RX memory is full</a:t>
            </a:r>
            <a:r>
              <a:rPr lang="en-US" sz="1400" b="0" dirty="0" smtClean="0">
                <a:solidFill>
                  <a:schemeClr val="tx1"/>
                </a:solidFill>
              </a:rPr>
              <a:t>.</a:t>
            </a:r>
          </a:p>
          <a:p>
            <a:pPr lvl="0" algn="l"/>
            <a:r>
              <a:rPr lang="en-US" sz="1400" b="0" dirty="0" smtClean="0">
                <a:solidFill>
                  <a:schemeClr val="tx1"/>
                </a:solidFill>
              </a:rPr>
              <a:t> </a:t>
            </a:r>
            <a:r>
              <a:rPr lang="en-US" sz="1400" b="0" dirty="0">
                <a:solidFill>
                  <a:schemeClr val="tx1"/>
                </a:solidFill>
              </a:rPr>
              <a:t>(Max. 500)</a:t>
            </a:r>
          </a:p>
          <a:p>
            <a:pPr lvl="0" algn="l"/>
            <a:r>
              <a:rPr lang="en-US" sz="1400" b="0" dirty="0">
                <a:solidFill>
                  <a:schemeClr val="tx1"/>
                </a:solidFill>
              </a:rPr>
              <a:t>If 4 x 100ms beeps are emitted on pressing the remote button, remote is already in memory.</a:t>
            </a:r>
          </a:p>
          <a:p>
            <a:pPr lvl="0" algn="l"/>
            <a:r>
              <a:rPr lang="en-US" sz="1400" b="0" dirty="0">
                <a:solidFill>
                  <a:schemeClr val="tx1"/>
                </a:solidFill>
              </a:rPr>
              <a:t>If new remote validation failed, rapid beeping will stop without the acknowledged 2 or 3 beeps being emitted.</a:t>
            </a:r>
          </a:p>
        </p:txBody>
      </p:sp>
      <p:pic>
        <p:nvPicPr>
          <p:cNvPr id="2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4026" y="5331505"/>
            <a:ext cx="9937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4" name="Straight Arrow Connector 23"/>
          <p:cNvCxnSpPr/>
          <p:nvPr/>
        </p:nvCxnSpPr>
        <p:spPr bwMode="auto">
          <a:xfrm>
            <a:off x="5410200" y="5588001"/>
            <a:ext cx="1143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074052269"/>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22"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additive="base">
                                        <p:cTn id="4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additive="base">
                                        <p:cTn id="5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60" presetID="1" presetClass="exit" presetSubtype="0" fill="hold" grpId="0" nodeType="withEffect">
                                  <p:stCondLst>
                                    <p:cond delay="0"/>
                                  </p:stCondLst>
                                  <p:childTnLst>
                                    <p:set>
                                      <p:cBhvr>
                                        <p:cTn id="61" dur="1" fill="hold">
                                          <p:stCondLst>
                                            <p:cond delay="0"/>
                                          </p:stCondLst>
                                        </p:cTn>
                                        <p:tgtEl>
                                          <p:spTgt spid="6">
                                            <p:txEl>
                                              <p:pRg st="0" end="0"/>
                                            </p:txEl>
                                          </p:spTgt>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6">
                                            <p:txEl>
                                              <p:pRg st="2" end="2"/>
                                            </p:txEl>
                                          </p:spTgt>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
                                            <p:txEl>
                                              <p:pRg st="4" end="4"/>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5"/>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6">
                                            <p:txEl>
                                              <p:pRg st="2" end="2"/>
                                            </p:txEl>
                                          </p:spTgt>
                                        </p:tgtEl>
                                        <p:attrNameLst>
                                          <p:attrName>style.visibility</p:attrName>
                                        </p:attrNameLst>
                                      </p:cBhvr>
                                      <p:to>
                                        <p:strVal val="visible"/>
                                      </p:to>
                                    </p:set>
                                    <p:anim calcmode="lin" valueType="num">
                                      <p:cBhvr additive="base">
                                        <p:cTn id="8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
                                            <p:txEl>
                                              <p:pRg st="3" end="3"/>
                                            </p:txEl>
                                          </p:spTgt>
                                        </p:tgtEl>
                                        <p:attrNameLst>
                                          <p:attrName>style.visibility</p:attrName>
                                        </p:attrNameLst>
                                      </p:cBhvr>
                                      <p:to>
                                        <p:strVal val="visible"/>
                                      </p:to>
                                    </p:set>
                                    <p:anim calcmode="lin" valueType="num">
                                      <p:cBhvr additive="base">
                                        <p:cTn id="8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89" presetID="1" presetClass="exit" presetSubtype="0" fill="hold"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up)">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barn(inVertical)">
                                      <p:cBhvr>
                                        <p:cTn id="100" dur="5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barn(inVertical)">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6">
                                            <p:txEl>
                                              <p:pRg st="5" end="5"/>
                                            </p:txEl>
                                          </p:spTgt>
                                        </p:tgtEl>
                                        <p:attrNameLst>
                                          <p:attrName>style.visibility</p:attrName>
                                        </p:attrNameLst>
                                      </p:cBhvr>
                                      <p:to>
                                        <p:strVal val="visible"/>
                                      </p:to>
                                    </p:set>
                                    <p:anim calcmode="lin" valueType="num">
                                      <p:cBhvr additive="base">
                                        <p:cTn id="110"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additive="base">
                                        <p:cTn id="116" dur="500" fill="hold"/>
                                        <p:tgtEl>
                                          <p:spTgt spid="21"/>
                                        </p:tgtEl>
                                        <p:attrNameLst>
                                          <p:attrName>ppt_x</p:attrName>
                                        </p:attrNameLst>
                                      </p:cBhvr>
                                      <p:tavLst>
                                        <p:tav tm="0">
                                          <p:val>
                                            <p:strVal val="#ppt_x"/>
                                          </p:val>
                                        </p:tav>
                                        <p:tav tm="100000">
                                          <p:val>
                                            <p:strVal val="#ppt_x"/>
                                          </p:val>
                                        </p:tav>
                                      </p:tavLst>
                                    </p:anim>
                                    <p:anim calcmode="lin" valueType="num">
                                      <p:cBhvr additive="base">
                                        <p:cTn id="117" dur="500" fill="hold"/>
                                        <p:tgtEl>
                                          <p:spTgt spid="21"/>
                                        </p:tgtEl>
                                        <p:attrNameLst>
                                          <p:attrName>ppt_y</p:attrName>
                                        </p:attrNameLst>
                                      </p:cBhvr>
                                      <p:tavLst>
                                        <p:tav tm="0">
                                          <p:val>
                                            <p:strVal val="1+#ppt_h/2"/>
                                          </p:val>
                                        </p:tav>
                                        <p:tav tm="100000">
                                          <p:val>
                                            <p:strVal val="#ppt_y"/>
                                          </p:val>
                                        </p:tav>
                                      </p:tavLst>
                                    </p:anim>
                                  </p:childTnLst>
                                </p:cTn>
                              </p:par>
                              <p:par>
                                <p:cTn id="118" presetID="1" presetClass="exit" presetSubtype="0" fill="hold" grpId="0" nodeType="withEffect">
                                  <p:stCondLst>
                                    <p:cond delay="0"/>
                                  </p:stCondLst>
                                  <p:childTnLst>
                                    <p:set>
                                      <p:cBhvr>
                                        <p:cTn id="119" dur="1" fill="hold">
                                          <p:stCondLst>
                                            <p:cond delay="0"/>
                                          </p:stCondLst>
                                        </p:cTn>
                                        <p:tgtEl>
                                          <p:spTgt spid="16">
                                            <p:txEl>
                                              <p:pRg st="0" end="0"/>
                                            </p:txEl>
                                          </p:spTgt>
                                        </p:tgtEl>
                                        <p:attrNameLst>
                                          <p:attrName>style.visibility</p:attrName>
                                        </p:attrNameLst>
                                      </p:cBhvr>
                                      <p:to>
                                        <p:strVal val="hidden"/>
                                      </p:to>
                                    </p:set>
                                  </p:childTnLst>
                                </p:cTn>
                              </p:par>
                              <p:par>
                                <p:cTn id="120" presetID="1" presetClass="exit" presetSubtype="0" fill="hold" grpId="0" nodeType="withEffect">
                                  <p:stCondLst>
                                    <p:cond delay="0"/>
                                  </p:stCondLst>
                                  <p:childTnLst>
                                    <p:set>
                                      <p:cBhvr>
                                        <p:cTn id="121" dur="1" fill="hold">
                                          <p:stCondLst>
                                            <p:cond delay="0"/>
                                          </p:stCondLst>
                                        </p:cTn>
                                        <p:tgtEl>
                                          <p:spTgt spid="16">
                                            <p:txEl>
                                              <p:pRg st="2" end="2"/>
                                            </p:txEl>
                                          </p:spTgt>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6">
                                            <p:txEl>
                                              <p:pRg st="3" end="3"/>
                                            </p:txEl>
                                          </p:spTgt>
                                        </p:tgtEl>
                                        <p:attrNameLst>
                                          <p:attrName>style.visibility</p:attrName>
                                        </p:attrNameLst>
                                      </p:cBhvr>
                                      <p:to>
                                        <p:strVal val="hidden"/>
                                      </p:to>
                                    </p:set>
                                  </p:childTnLst>
                                </p:cTn>
                              </p:par>
                              <p:par>
                                <p:cTn id="124" presetID="1" presetClass="exit" presetSubtype="0" fill="hold" grpId="0" nodeType="withEffect">
                                  <p:stCondLst>
                                    <p:cond delay="0"/>
                                  </p:stCondLst>
                                  <p:childTnLst>
                                    <p:set>
                                      <p:cBhvr>
                                        <p:cTn id="125" dur="1" fill="hold">
                                          <p:stCondLst>
                                            <p:cond delay="0"/>
                                          </p:stCondLst>
                                        </p:cTn>
                                        <p:tgtEl>
                                          <p:spTgt spid="16">
                                            <p:txEl>
                                              <p:pRg st="5" end="5"/>
                                            </p:txEl>
                                          </p:spTgt>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20"/>
                                        </p:tgtEl>
                                        <p:attrNameLst>
                                          <p:attrName>style.visibility</p:attrName>
                                        </p:attrNameLst>
                                      </p:cBhvr>
                                      <p:to>
                                        <p:strVal val="hidden"/>
                                      </p:to>
                                    </p:set>
                                  </p:childTnLst>
                                </p:cTn>
                              </p:par>
                              <p:par>
                                <p:cTn id="128" presetID="2" presetClass="entr" presetSubtype="4" fill="hold" nodeType="withEffect">
                                  <p:stCondLst>
                                    <p:cond delay="0"/>
                                  </p:stCondLst>
                                  <p:childTnLst>
                                    <p:set>
                                      <p:cBhvr>
                                        <p:cTn id="129" dur="1" fill="hold">
                                          <p:stCondLst>
                                            <p:cond delay="0"/>
                                          </p:stCondLst>
                                        </p:cTn>
                                        <p:tgtEl>
                                          <p:spTgt spid="21">
                                            <p:txEl>
                                              <p:pRg st="0" end="0"/>
                                            </p:txEl>
                                          </p:spTgt>
                                        </p:tgtEl>
                                        <p:attrNameLst>
                                          <p:attrName>style.visibility</p:attrName>
                                        </p:attrNameLst>
                                      </p:cBhvr>
                                      <p:to>
                                        <p:strVal val="visible"/>
                                      </p:to>
                                    </p:set>
                                    <p:anim calcmode="lin" valueType="num">
                                      <p:cBhvr additive="base">
                                        <p:cTn id="13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21">
                                            <p:txEl>
                                              <p:pRg st="1" end="1"/>
                                            </p:txEl>
                                          </p:spTgt>
                                        </p:tgtEl>
                                        <p:attrNameLst>
                                          <p:attrName>style.visibility</p:attrName>
                                        </p:attrNameLst>
                                      </p:cBhvr>
                                      <p:to>
                                        <p:strVal val="visible"/>
                                      </p:to>
                                    </p:set>
                                    <p:anim calcmode="lin" valueType="num">
                                      <p:cBhvr additive="base">
                                        <p:cTn id="13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21">
                                            <p:txEl>
                                              <p:pRg st="3" end="3"/>
                                            </p:txEl>
                                          </p:spTgt>
                                        </p:tgtEl>
                                        <p:attrNameLst>
                                          <p:attrName>style.visibility</p:attrName>
                                        </p:attrNameLst>
                                      </p:cBhvr>
                                      <p:to>
                                        <p:strVal val="visible"/>
                                      </p:to>
                                    </p:set>
                                    <p:anim calcmode="lin" valueType="num">
                                      <p:cBhvr additive="base">
                                        <p:cTn id="140"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wipe(up)">
                                      <p:cBhvr>
                                        <p:cTn id="146" dur="500"/>
                                        <p:tgtEl>
                                          <p:spTgt spid="13"/>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1">
                                            <p:txEl>
                                              <p:pRg st="4" end="4"/>
                                            </p:txEl>
                                          </p:spTgt>
                                        </p:tgtEl>
                                        <p:attrNameLst>
                                          <p:attrName>style.visibility</p:attrName>
                                        </p:attrNameLst>
                                      </p:cBhvr>
                                      <p:to>
                                        <p:strVal val="visible"/>
                                      </p:to>
                                    </p:set>
                                    <p:anim calcmode="lin" valueType="num">
                                      <p:cBhvr additive="base">
                                        <p:cTn id="15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2"/>
                                        </p:tgtEl>
                                        <p:attrNameLst>
                                          <p:attrName>style.visibility</p:attrName>
                                        </p:attrNameLst>
                                      </p:cBhvr>
                                      <p:to>
                                        <p:strVal val="visible"/>
                                      </p:to>
                                    </p:set>
                                    <p:anim calcmode="lin" valueType="num">
                                      <p:cBhvr additive="base">
                                        <p:cTn id="155" dur="500" fill="hold"/>
                                        <p:tgtEl>
                                          <p:spTgt spid="22"/>
                                        </p:tgtEl>
                                        <p:attrNameLst>
                                          <p:attrName>ppt_x</p:attrName>
                                        </p:attrNameLst>
                                      </p:cBhvr>
                                      <p:tavLst>
                                        <p:tav tm="0">
                                          <p:val>
                                            <p:strVal val="#ppt_x"/>
                                          </p:val>
                                        </p:tav>
                                        <p:tav tm="100000">
                                          <p:val>
                                            <p:strVal val="#ppt_x"/>
                                          </p:val>
                                        </p:tav>
                                      </p:tavLst>
                                    </p:anim>
                                    <p:anim calcmode="lin" valueType="num">
                                      <p:cBhvr additive="base">
                                        <p:cTn id="1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wipe(left)">
                                      <p:cBhvr>
                                        <p:cTn id="161" dur="500"/>
                                        <p:tgtEl>
                                          <p:spTgt spid="24"/>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21">
                                            <p:txEl>
                                              <p:pRg st="5" end="5"/>
                                            </p:txEl>
                                          </p:spTgt>
                                        </p:tgtEl>
                                        <p:attrNameLst>
                                          <p:attrName>style.visibility</p:attrName>
                                        </p:attrNameLst>
                                      </p:cBhvr>
                                      <p:to>
                                        <p:strVal val="visible"/>
                                      </p:to>
                                    </p:set>
                                    <p:anim calcmode="lin" valueType="num">
                                      <p:cBhvr additive="base">
                                        <p:cTn id="166"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21">
                                            <p:txEl>
                                              <p:pRg st="6" end="6"/>
                                            </p:txEl>
                                          </p:spTgt>
                                        </p:tgtEl>
                                        <p:attrNameLst>
                                          <p:attrName>style.visibility</p:attrName>
                                        </p:attrNameLst>
                                      </p:cBhvr>
                                      <p:to>
                                        <p:strVal val="visible"/>
                                      </p:to>
                                    </p:set>
                                    <p:anim calcmode="lin" valueType="num">
                                      <p:cBhvr additive="base">
                                        <p:cTn id="170"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21">
                                            <p:txEl>
                                              <p:pRg st="6" end="6"/>
                                            </p:txEl>
                                          </p:spTgt>
                                        </p:tgtEl>
                                        <p:attrNameLst>
                                          <p:attrName>ppt_y</p:attrName>
                                        </p:attrNameLst>
                                      </p:cBhvr>
                                      <p:tavLst>
                                        <p:tav tm="0">
                                          <p:val>
                                            <p:strVal val="1+#ppt_h/2"/>
                                          </p:val>
                                        </p:tav>
                                        <p:tav tm="100000">
                                          <p:val>
                                            <p:strVal val="#ppt_y"/>
                                          </p:val>
                                        </p:tav>
                                      </p:tavLst>
                                    </p:anim>
                                  </p:childTnLst>
                                </p:cTn>
                              </p:par>
                              <p:par>
                                <p:cTn id="172" presetID="35" presetClass="emph" presetSubtype="0" fill="hold" nodeType="withEffect">
                                  <p:stCondLst>
                                    <p:cond delay="0"/>
                                  </p:stCondLst>
                                  <p:childTnLst>
                                    <p:anim calcmode="discrete" valueType="str">
                                      <p:cBhvr>
                                        <p:cTn id="173"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21">
                                            <p:txEl>
                                              <p:pRg st="7" end="7"/>
                                            </p:txEl>
                                          </p:spTgt>
                                        </p:tgtEl>
                                        <p:attrNameLst>
                                          <p:attrName>style.visibility</p:attrName>
                                        </p:attrNameLst>
                                      </p:cBhvr>
                                      <p:to>
                                        <p:strVal val="visible"/>
                                      </p:to>
                                    </p:set>
                                    <p:anim calcmode="lin" valueType="num">
                                      <p:cBhvr additive="base">
                                        <p:cTn id="178"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21">
                                            <p:txEl>
                                              <p:pRg st="8" end="8"/>
                                            </p:txEl>
                                          </p:spTgt>
                                        </p:tgtEl>
                                        <p:attrNameLst>
                                          <p:attrName>style.visibility</p:attrName>
                                        </p:attrNameLst>
                                      </p:cBhvr>
                                      <p:to>
                                        <p:strVal val="visible"/>
                                      </p:to>
                                    </p:set>
                                    <p:anim calcmode="lin" valueType="num">
                                      <p:cBhvr additive="base">
                                        <p:cTn id="182"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184" presetID="2" presetClass="entr" presetSubtype="4" fill="hold" nodeType="withEffect">
                                  <p:stCondLst>
                                    <p:cond delay="0"/>
                                  </p:stCondLst>
                                  <p:childTnLst>
                                    <p:set>
                                      <p:cBhvr>
                                        <p:cTn id="185" dur="1" fill="hold">
                                          <p:stCondLst>
                                            <p:cond delay="0"/>
                                          </p:stCondLst>
                                        </p:cTn>
                                        <p:tgtEl>
                                          <p:spTgt spid="21">
                                            <p:txEl>
                                              <p:pRg st="9" end="9"/>
                                            </p:txEl>
                                          </p:spTgt>
                                        </p:tgtEl>
                                        <p:attrNameLst>
                                          <p:attrName>style.visibility</p:attrName>
                                        </p:attrNameLst>
                                      </p:cBhvr>
                                      <p:to>
                                        <p:strVal val="visible"/>
                                      </p:to>
                                    </p:set>
                                    <p:anim calcmode="lin" valueType="num">
                                      <p:cBhvr additive="base">
                                        <p:cTn id="186"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21">
                                            <p:txEl>
                                              <p:pRg st="10" end="10"/>
                                            </p:txEl>
                                          </p:spTgt>
                                        </p:tgtEl>
                                        <p:attrNameLst>
                                          <p:attrName>style.visibility</p:attrName>
                                        </p:attrNameLst>
                                      </p:cBhvr>
                                      <p:to>
                                        <p:strVal val="visible"/>
                                      </p:to>
                                    </p:set>
                                    <p:anim calcmode="lin" valueType="num">
                                      <p:cBhvr additive="base">
                                        <p:cTn id="192"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2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21">
                                            <p:txEl>
                                              <p:pRg st="11" end="11"/>
                                            </p:txEl>
                                          </p:spTgt>
                                        </p:tgtEl>
                                        <p:attrNameLst>
                                          <p:attrName>style.visibility</p:attrName>
                                        </p:attrNameLst>
                                      </p:cBhvr>
                                      <p:to>
                                        <p:strVal val="visible"/>
                                      </p:to>
                                    </p:set>
                                    <p:anim calcmode="lin" valueType="num">
                                      <p:cBhvr additive="base">
                                        <p:cTn id="198"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16" grpId="0" build="allAtOnce"/>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5890202" cy="400110"/>
          </a:xfrm>
          <a:prstGeom prst="rect">
            <a:avLst/>
          </a:prstGeom>
          <a:noFill/>
        </p:spPr>
        <p:txBody>
          <a:bodyPr wrap="none" rtlCol="0">
            <a:spAutoFit/>
          </a:bodyPr>
          <a:lstStyle/>
          <a:p>
            <a:pPr algn="l"/>
            <a:r>
              <a:rPr lang="en-US" u="sng" dirty="0" smtClean="0">
                <a:solidFill>
                  <a:schemeClr val="tx1"/>
                </a:solidFill>
              </a:rPr>
              <a:t>Delete SINGLE or MULTIPILE  Transmitters(TX)</a:t>
            </a:r>
            <a:endParaRPr lang="en-US" u="sng" dirty="0">
              <a:solidFill>
                <a:schemeClr val="tx1"/>
              </a:solidFill>
            </a:endParaRPr>
          </a:p>
        </p:txBody>
      </p:sp>
      <p:sp>
        <p:nvSpPr>
          <p:cNvPr id="3" name="Rectangle 2"/>
          <p:cNvSpPr/>
          <p:nvPr/>
        </p:nvSpPr>
        <p:spPr>
          <a:xfrm>
            <a:off x="228600" y="762000"/>
            <a:ext cx="6248400" cy="5435334"/>
          </a:xfrm>
          <a:prstGeom prst="rect">
            <a:avLst/>
          </a:prstGeom>
        </p:spPr>
        <p:txBody>
          <a:bodyPr wrap="square">
            <a:spAutoFit/>
          </a:bodyPr>
          <a:lstStyle/>
          <a:p>
            <a:pPr lvl="0" algn="l"/>
            <a:r>
              <a:rPr lang="en-US" sz="1400" b="0" dirty="0" smtClean="0">
                <a:solidFill>
                  <a:schemeClr val="tx1"/>
                </a:solidFill>
              </a:rPr>
              <a:t>From TEST MODE scroll Down to REMOTES and press Enter</a:t>
            </a:r>
          </a:p>
          <a:p>
            <a:pPr lvl="0" algn="l"/>
            <a:endParaRPr lang="en-US" sz="1400" b="0" dirty="0" smtClean="0">
              <a:solidFill>
                <a:schemeClr val="tx1"/>
              </a:solidFill>
            </a:endParaRPr>
          </a:p>
          <a:p>
            <a:pPr lvl="0" algn="l"/>
            <a:r>
              <a:rPr lang="en-US" sz="1400" b="0" dirty="0" smtClean="0">
                <a:solidFill>
                  <a:schemeClr val="tx1"/>
                </a:solidFill>
              </a:rPr>
              <a:t>Then press Down to go to DELETE and press Enter</a:t>
            </a:r>
          </a:p>
          <a:p>
            <a:pPr lvl="0" algn="l"/>
            <a:endParaRPr lang="en-US" sz="1400" b="0" dirty="0" smtClean="0">
              <a:solidFill>
                <a:schemeClr val="tx1"/>
              </a:solidFill>
            </a:endParaRPr>
          </a:p>
          <a:p>
            <a:pPr lvl="0" algn="l"/>
            <a:r>
              <a:rPr lang="en-US" sz="1400" b="0" dirty="0" smtClean="0">
                <a:solidFill>
                  <a:schemeClr val="tx1"/>
                </a:solidFill>
              </a:rPr>
              <a:t>Once </a:t>
            </a:r>
            <a:r>
              <a:rPr lang="en-US" sz="1400" b="0" dirty="0">
                <a:solidFill>
                  <a:schemeClr val="tx1"/>
                </a:solidFill>
              </a:rPr>
              <a:t>you have pressed the </a:t>
            </a:r>
            <a:r>
              <a:rPr lang="en-US" sz="1400" b="0" dirty="0" smtClean="0">
                <a:solidFill>
                  <a:schemeClr val="tx1"/>
                </a:solidFill>
              </a:rPr>
              <a:t>Enter </a:t>
            </a:r>
            <a:r>
              <a:rPr lang="en-US" sz="1400" b="0" dirty="0">
                <a:solidFill>
                  <a:schemeClr val="tx1"/>
                </a:solidFill>
              </a:rPr>
              <a:t>button. </a:t>
            </a:r>
          </a:p>
          <a:p>
            <a:pPr lvl="0" algn="l"/>
            <a:r>
              <a:rPr lang="en-US" sz="1400" b="0" dirty="0">
                <a:solidFill>
                  <a:schemeClr val="tx1"/>
                </a:solidFill>
              </a:rPr>
              <a:t>Press the transmitter button that you want to delete</a:t>
            </a:r>
            <a:r>
              <a:rPr lang="en-US" sz="1400" b="0" dirty="0" smtClean="0">
                <a:solidFill>
                  <a:schemeClr val="tx1"/>
                </a:solidFill>
              </a:rPr>
              <a:t>.</a:t>
            </a:r>
          </a:p>
          <a:p>
            <a:pPr lvl="0" algn="l"/>
            <a:endParaRPr lang="en-US" sz="1400" b="0" dirty="0">
              <a:solidFill>
                <a:schemeClr val="tx1"/>
              </a:solidFill>
            </a:endParaRPr>
          </a:p>
          <a:p>
            <a:pPr lvl="0" algn="l"/>
            <a:r>
              <a:rPr lang="en-US" sz="1400" b="0" dirty="0">
                <a:solidFill>
                  <a:schemeClr val="tx1"/>
                </a:solidFill>
              </a:rPr>
              <a:t>The transmitter location will appear next to LOC=, EG </a:t>
            </a:r>
            <a:r>
              <a:rPr lang="en-US" sz="1400" b="0" dirty="0" smtClean="0">
                <a:solidFill>
                  <a:schemeClr val="tx1"/>
                </a:solidFill>
              </a:rPr>
              <a:t>LOC=1.</a:t>
            </a:r>
          </a:p>
          <a:p>
            <a:pPr lvl="0" algn="l"/>
            <a:endParaRPr lang="en-US" sz="1400" b="0" dirty="0">
              <a:solidFill>
                <a:schemeClr val="tx1"/>
              </a:solidFill>
            </a:endParaRPr>
          </a:p>
          <a:p>
            <a:pPr lvl="0" algn="l"/>
            <a:r>
              <a:rPr lang="en-US" sz="1400" b="0" dirty="0">
                <a:solidFill>
                  <a:schemeClr val="tx1"/>
                </a:solidFill>
              </a:rPr>
              <a:t>Press the </a:t>
            </a:r>
            <a:r>
              <a:rPr lang="en-US" sz="1400" b="0" dirty="0" smtClean="0">
                <a:solidFill>
                  <a:schemeClr val="tx1"/>
                </a:solidFill>
              </a:rPr>
              <a:t>Enter </a:t>
            </a:r>
            <a:r>
              <a:rPr lang="en-US" sz="1400" b="0" dirty="0">
                <a:solidFill>
                  <a:schemeClr val="tx1"/>
                </a:solidFill>
              </a:rPr>
              <a:t>button and that remote will show as delete</a:t>
            </a:r>
            <a:r>
              <a:rPr lang="en-US" sz="1400" b="0" dirty="0" smtClean="0">
                <a:solidFill>
                  <a:schemeClr val="tx1"/>
                </a:solidFill>
              </a:rPr>
              <a:t>.</a:t>
            </a:r>
          </a:p>
          <a:p>
            <a:pPr lvl="0" algn="l"/>
            <a:endParaRPr lang="en-US" sz="1400" b="0" dirty="0">
              <a:solidFill>
                <a:schemeClr val="tx1"/>
              </a:solidFill>
            </a:endParaRPr>
          </a:p>
          <a:p>
            <a:pPr lvl="0" algn="l"/>
            <a:r>
              <a:rPr lang="en-US" sz="1400" b="0" dirty="0">
                <a:solidFill>
                  <a:schemeClr val="tx1"/>
                </a:solidFill>
              </a:rPr>
              <a:t>If the transmitter is not available but the number is known.</a:t>
            </a:r>
          </a:p>
          <a:p>
            <a:pPr lvl="0" algn="l"/>
            <a:r>
              <a:rPr lang="en-US" sz="1400" b="0" dirty="0">
                <a:solidFill>
                  <a:schemeClr val="tx1"/>
                </a:solidFill>
              </a:rPr>
              <a:t>Scroll down to LOC= and press ENT </a:t>
            </a:r>
            <a:r>
              <a:rPr lang="en-US" sz="1400" b="0" dirty="0" smtClean="0">
                <a:solidFill>
                  <a:schemeClr val="tx1"/>
                </a:solidFill>
              </a:rPr>
              <a:t>button.</a:t>
            </a:r>
          </a:p>
          <a:p>
            <a:pPr lvl="0" algn="l"/>
            <a:endParaRPr lang="en-US" sz="1400" b="0" dirty="0">
              <a:solidFill>
                <a:schemeClr val="tx1"/>
              </a:solidFill>
            </a:endParaRPr>
          </a:p>
          <a:p>
            <a:pPr lvl="0" algn="l"/>
            <a:r>
              <a:rPr lang="en-US" sz="1400" b="0" dirty="0">
                <a:solidFill>
                  <a:schemeClr val="tx1"/>
                </a:solidFill>
              </a:rPr>
              <a:t>An arrow will appear next to LOC=.</a:t>
            </a:r>
          </a:p>
          <a:p>
            <a:pPr lvl="0" algn="l"/>
            <a:r>
              <a:rPr lang="en-US" sz="1400" b="0" dirty="0">
                <a:solidFill>
                  <a:schemeClr val="tx1"/>
                </a:solidFill>
              </a:rPr>
              <a:t>Use the UP or Down buttons to select the required transmitter button</a:t>
            </a:r>
            <a:r>
              <a:rPr lang="en-US" sz="1400" b="0" dirty="0" smtClean="0">
                <a:solidFill>
                  <a:schemeClr val="tx1"/>
                </a:solidFill>
              </a:rPr>
              <a:t>.</a:t>
            </a:r>
          </a:p>
          <a:p>
            <a:pPr lvl="0" algn="l"/>
            <a:endParaRPr lang="en-US" sz="1400" b="0" dirty="0">
              <a:solidFill>
                <a:schemeClr val="tx1"/>
              </a:solidFill>
            </a:endParaRPr>
          </a:p>
          <a:p>
            <a:pPr lvl="0" algn="l"/>
            <a:r>
              <a:rPr lang="en-US" sz="1400" b="0" dirty="0">
                <a:solidFill>
                  <a:schemeClr val="tx1"/>
                </a:solidFill>
              </a:rPr>
              <a:t>Press the </a:t>
            </a:r>
            <a:r>
              <a:rPr lang="en-US" sz="1400" b="0" dirty="0" smtClean="0">
                <a:solidFill>
                  <a:schemeClr val="tx1"/>
                </a:solidFill>
              </a:rPr>
              <a:t>Enter </a:t>
            </a:r>
            <a:r>
              <a:rPr lang="en-US" sz="1400" b="0" dirty="0">
                <a:solidFill>
                  <a:schemeClr val="tx1"/>
                </a:solidFill>
              </a:rPr>
              <a:t>button and scroll up to DELETE.</a:t>
            </a:r>
          </a:p>
          <a:p>
            <a:pPr lvl="0" algn="l"/>
            <a:r>
              <a:rPr lang="en-US" sz="1400" b="0" dirty="0">
                <a:solidFill>
                  <a:schemeClr val="tx1"/>
                </a:solidFill>
              </a:rPr>
              <a:t>Press the </a:t>
            </a:r>
            <a:r>
              <a:rPr lang="en-US" sz="1400" b="0" dirty="0" smtClean="0">
                <a:solidFill>
                  <a:schemeClr val="tx1"/>
                </a:solidFill>
              </a:rPr>
              <a:t>Enter button, </a:t>
            </a:r>
            <a:r>
              <a:rPr lang="en-US" sz="1400" b="0" dirty="0">
                <a:solidFill>
                  <a:schemeClr val="tx1"/>
                </a:solidFill>
              </a:rPr>
              <a:t>and that transmitter number will be indicated as deleted.</a:t>
            </a:r>
          </a:p>
          <a:p>
            <a:pPr lvl="0" algn="l"/>
            <a:r>
              <a:rPr lang="en-US" sz="1400" b="0" dirty="0">
                <a:solidFill>
                  <a:schemeClr val="tx1"/>
                </a:solidFill>
              </a:rPr>
              <a:t>Press </a:t>
            </a:r>
            <a:r>
              <a:rPr lang="en-US" sz="1400" b="0" dirty="0" smtClean="0">
                <a:solidFill>
                  <a:schemeClr val="tx1"/>
                </a:solidFill>
              </a:rPr>
              <a:t>Enter </a:t>
            </a:r>
            <a:r>
              <a:rPr lang="en-US" sz="1400" b="0" dirty="0">
                <a:solidFill>
                  <a:schemeClr val="tx1"/>
                </a:solidFill>
              </a:rPr>
              <a:t>on MENU BACK to exit.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800326"/>
            <a:ext cx="2036763" cy="116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a:off x="6400800" y="1524000"/>
            <a:ext cx="9144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057400"/>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bwMode="auto">
          <a:xfrm>
            <a:off x="6400800" y="2704070"/>
            <a:ext cx="9144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5029195"/>
            <a:ext cx="9937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bwMode="auto">
          <a:xfrm>
            <a:off x="7315200" y="4350531"/>
            <a:ext cx="0" cy="819805"/>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0400" y="2063069"/>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0400" y="2063069"/>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10400" y="2057400"/>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Arrow Connector 11"/>
          <p:cNvCxnSpPr/>
          <p:nvPr/>
        </p:nvCxnSpPr>
        <p:spPr bwMode="auto">
          <a:xfrm>
            <a:off x="6400800" y="2602819"/>
            <a:ext cx="914400" cy="1"/>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23"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10400" y="2088469"/>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7" name="Straight Arrow Connector 16"/>
          <p:cNvCxnSpPr/>
          <p:nvPr/>
        </p:nvCxnSpPr>
        <p:spPr bwMode="auto">
          <a:xfrm>
            <a:off x="6400800" y="2438400"/>
            <a:ext cx="9144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24"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10400" y="2088469"/>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94475" y="1600200"/>
            <a:ext cx="5202514" cy="1341906"/>
          </a:xfrm>
          <a:prstGeom prst="rect">
            <a:avLst/>
          </a:prstGeom>
          <a:noFill/>
        </p:spPr>
        <p:txBody>
          <a:bodyPr wrap="none" rtlCol="0">
            <a:spAutoFit/>
          </a:bodyPr>
          <a:lstStyle/>
          <a:p>
            <a:pPr algn="l"/>
            <a:r>
              <a:rPr lang="en-US" sz="1400" b="0" dirty="0" smtClean="0">
                <a:solidFill>
                  <a:schemeClr val="tx1"/>
                </a:solidFill>
              </a:rPr>
              <a:t>To delete </a:t>
            </a:r>
            <a:r>
              <a:rPr lang="en-US" sz="1400" u="sng" dirty="0" smtClean="0">
                <a:solidFill>
                  <a:schemeClr val="tx1"/>
                </a:solidFill>
              </a:rPr>
              <a:t>ALL</a:t>
            </a:r>
            <a:r>
              <a:rPr lang="en-US" sz="1400" b="0" dirty="0" smtClean="0">
                <a:solidFill>
                  <a:schemeClr val="tx1"/>
                </a:solidFill>
              </a:rPr>
              <a:t> transmitters, go to DELETE ALL and press Enter</a:t>
            </a:r>
          </a:p>
          <a:p>
            <a:pPr algn="l"/>
            <a:endParaRPr lang="en-US" sz="1400" b="0" dirty="0">
              <a:solidFill>
                <a:schemeClr val="tx1"/>
              </a:solidFill>
            </a:endParaRPr>
          </a:p>
          <a:p>
            <a:pPr algn="l"/>
            <a:r>
              <a:rPr lang="en-US" sz="1400" b="0" dirty="0" smtClean="0">
                <a:solidFill>
                  <a:schemeClr val="tx1"/>
                </a:solidFill>
              </a:rPr>
              <a:t>Press Enter on YES</a:t>
            </a:r>
          </a:p>
          <a:p>
            <a:pPr algn="l"/>
            <a:endParaRPr lang="en-US" sz="1400" b="0" dirty="0">
              <a:solidFill>
                <a:schemeClr val="tx1"/>
              </a:solidFill>
            </a:endParaRPr>
          </a:p>
          <a:p>
            <a:pPr algn="l"/>
            <a:r>
              <a:rPr lang="en-US" sz="1400" u="sng" dirty="0" smtClean="0">
                <a:solidFill>
                  <a:schemeClr val="tx1"/>
                </a:solidFill>
              </a:rPr>
              <a:t>ALL</a:t>
            </a:r>
            <a:r>
              <a:rPr lang="en-US" sz="1400" b="0" dirty="0" smtClean="0">
                <a:solidFill>
                  <a:schemeClr val="tx1"/>
                </a:solidFill>
              </a:rPr>
              <a:t> transmitters will now be deleted</a:t>
            </a:r>
            <a:endParaRPr lang="en-US" sz="1400" b="0" dirty="0">
              <a:solidFill>
                <a:schemeClr val="tx1"/>
              </a:solidFill>
            </a:endParaRPr>
          </a:p>
        </p:txBody>
      </p:sp>
      <p:pic>
        <p:nvPicPr>
          <p:cNvPr id="9225"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38600" y="3142569"/>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Arrow Connector 19"/>
          <p:cNvCxnSpPr/>
          <p:nvPr/>
        </p:nvCxnSpPr>
        <p:spPr bwMode="auto">
          <a:xfrm>
            <a:off x="3276600" y="3810000"/>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26"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49486" y="3149600"/>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2" name="Straight Arrow Connector 21"/>
          <p:cNvCxnSpPr/>
          <p:nvPr/>
        </p:nvCxnSpPr>
        <p:spPr bwMode="auto">
          <a:xfrm>
            <a:off x="3276600" y="3505200"/>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27" name="Picture 1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049486" y="3136900"/>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4311140"/>
      </p:ext>
    </p:extLst>
  </p:cSld>
  <p:clrMapOvr>
    <a:masterClrMapping/>
  </p:clrMapOvr>
  <mc:AlternateContent xmlns:mc="http://schemas.openxmlformats.org/markup-compatibility/2006">
    <mc:Choice xmlns:p14="http://schemas.microsoft.com/office/powerpoint/2010/main" xmlns="" Requires="p14">
      <p:transition spd="slow" p14:dur="2000" advTm="80000"/>
    </mc:Choice>
    <mc:Fallback>
      <p:transition spd="slow" advTm="8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219"/>
                                        </p:tgtEl>
                                        <p:attrNameLst>
                                          <p:attrName>style.visibility</p:attrName>
                                        </p:attrNameLst>
                                      </p:cBhvr>
                                      <p:to>
                                        <p:strVal val="visible"/>
                                      </p:to>
                                    </p:set>
                                    <p:anim calcmode="lin" valueType="num">
                                      <p:cBhvr additive="base">
                                        <p:cTn id="26" dur="500" fill="hold"/>
                                        <p:tgtEl>
                                          <p:spTgt spid="9219"/>
                                        </p:tgtEl>
                                        <p:attrNameLst>
                                          <p:attrName>ppt_x</p:attrName>
                                        </p:attrNameLst>
                                      </p:cBhvr>
                                      <p:tavLst>
                                        <p:tav tm="0">
                                          <p:val>
                                            <p:strVal val="#ppt_x"/>
                                          </p:val>
                                        </p:tav>
                                        <p:tav tm="100000">
                                          <p:val>
                                            <p:strVal val="#ppt_x"/>
                                          </p:val>
                                        </p:tav>
                                      </p:tavLst>
                                    </p:anim>
                                    <p:anim calcmode="lin" valueType="num">
                                      <p:cBhvr additive="base">
                                        <p:cTn id="27" dur="500" fill="hold"/>
                                        <p:tgtEl>
                                          <p:spTgt spid="9219"/>
                                        </p:tgtEl>
                                        <p:attrNameLst>
                                          <p:attrName>ppt_y</p:attrName>
                                        </p:attrNameLst>
                                      </p:cBhvr>
                                      <p:tavLst>
                                        <p:tav tm="0">
                                          <p:val>
                                            <p:strVal val="1+#ppt_h/2"/>
                                          </p:val>
                                        </p:tav>
                                        <p:tav tm="100000">
                                          <p:val>
                                            <p:strVal val="#ppt_y"/>
                                          </p:val>
                                        </p:tav>
                                      </p:tavLst>
                                    </p:anim>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0" presetID="1" presetClass="exit" presetSubtype="0" fill="hold"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6" presetClass="entr" presetSubtype="21" fill="hold" nodeType="withEffect">
                                  <p:stCondLst>
                                    <p:cond delay="0"/>
                                  </p:stCondLst>
                                  <p:childTnLst>
                                    <p:set>
                                      <p:cBhvr>
                                        <p:cTn id="63" dur="1" fill="hold">
                                          <p:stCondLst>
                                            <p:cond delay="0"/>
                                          </p:stCondLst>
                                        </p:cTn>
                                        <p:tgtEl>
                                          <p:spTgt spid="9220"/>
                                        </p:tgtEl>
                                        <p:attrNameLst>
                                          <p:attrName>style.visibility</p:attrName>
                                        </p:attrNameLst>
                                      </p:cBhvr>
                                      <p:to>
                                        <p:strVal val="visible"/>
                                      </p:to>
                                    </p:set>
                                    <p:animEffect transition="in" filter="barn(inVertical)">
                                      <p:cBhvr>
                                        <p:cTn id="64" dur="500"/>
                                        <p:tgtEl>
                                          <p:spTgt spid="922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1" presetID="16" presetClass="entr" presetSubtype="21" fill="hold" nodeType="withEffect">
                                  <p:stCondLst>
                                    <p:cond delay="0"/>
                                  </p:stCondLst>
                                  <p:childTnLst>
                                    <p:set>
                                      <p:cBhvr>
                                        <p:cTn id="72" dur="1" fill="hold">
                                          <p:stCondLst>
                                            <p:cond delay="0"/>
                                          </p:stCondLst>
                                        </p:cTn>
                                        <p:tgtEl>
                                          <p:spTgt spid="9221"/>
                                        </p:tgtEl>
                                        <p:attrNameLst>
                                          <p:attrName>style.visibility</p:attrName>
                                        </p:attrNameLst>
                                      </p:cBhvr>
                                      <p:to>
                                        <p:strVal val="visible"/>
                                      </p:to>
                                    </p:set>
                                    <p:animEffect transition="in" filter="barn(inVertical)">
                                      <p:cBhvr>
                                        <p:cTn id="73" dur="500"/>
                                        <p:tgtEl>
                                          <p:spTgt spid="9221"/>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 calcmode="lin" valueType="num">
                                      <p:cBhvr additive="base">
                                        <p:cTn id="8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84" presetID="1" presetClass="exit" presetSubtype="0" fill="hold" nodeType="withEffect">
                                  <p:stCondLst>
                                    <p:cond delay="0"/>
                                  </p:stCondLst>
                                  <p:childTnLst>
                                    <p:set>
                                      <p:cBhvr>
                                        <p:cTn id="85" dur="1" fill="hold">
                                          <p:stCondLst>
                                            <p:cond delay="0"/>
                                          </p:stCondLst>
                                        </p:cTn>
                                        <p:tgtEl>
                                          <p:spTgt spid="9"/>
                                        </p:tgtEl>
                                        <p:attrNameLst>
                                          <p:attrName>style.visibility</p:attrName>
                                        </p:attrNameLst>
                                      </p:cBhvr>
                                      <p:to>
                                        <p:strVal val="hidden"/>
                                      </p:to>
                                    </p:set>
                                  </p:childTnLst>
                                </p:cTn>
                              </p:par>
                              <p:par>
                                <p:cTn id="86" presetID="16" presetClass="entr" presetSubtype="21" fill="hold" nodeType="withEffect">
                                  <p:stCondLst>
                                    <p:cond delay="0"/>
                                  </p:stCondLst>
                                  <p:childTnLst>
                                    <p:set>
                                      <p:cBhvr>
                                        <p:cTn id="87" dur="1" fill="hold">
                                          <p:stCondLst>
                                            <p:cond delay="0"/>
                                          </p:stCondLst>
                                        </p:cTn>
                                        <p:tgtEl>
                                          <p:spTgt spid="9222"/>
                                        </p:tgtEl>
                                        <p:attrNameLst>
                                          <p:attrName>style.visibility</p:attrName>
                                        </p:attrNameLst>
                                      </p:cBhvr>
                                      <p:to>
                                        <p:strVal val="visible"/>
                                      </p:to>
                                    </p:set>
                                    <p:animEffect transition="in" filter="barn(inVertical)">
                                      <p:cBhvr>
                                        <p:cTn id="88" dur="500"/>
                                        <p:tgtEl>
                                          <p:spTgt spid="922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Effect transition="in" filter="barn(inVertical)">
                                      <p:cBhvr>
                                        <p:cTn id="93" dur="500"/>
                                        <p:tgtEl>
                                          <p:spTgt spid="3">
                                            <p:txEl>
                                              <p:pRg st="14" end="14"/>
                                            </p:txEl>
                                          </p:spTgt>
                                        </p:tgtEl>
                                      </p:cBhvr>
                                    </p:animEffect>
                                  </p:childTnLst>
                                </p:cTn>
                              </p:par>
                              <p:par>
                                <p:cTn id="94" presetID="16" presetClass="entr" presetSubtype="21" fill="hold" nodeType="with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Effect transition="in" filter="barn(inVertical)">
                                      <p:cBhvr>
                                        <p:cTn id="96" dur="500"/>
                                        <p:tgtEl>
                                          <p:spTgt spid="3">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3">
                                            <p:txEl>
                                              <p:pRg st="17" end="17"/>
                                            </p:txEl>
                                          </p:spTgt>
                                        </p:tgtEl>
                                        <p:attrNameLst>
                                          <p:attrName>style.visibility</p:attrName>
                                        </p:attrNameLst>
                                      </p:cBhvr>
                                      <p:to>
                                        <p:strVal val="visible"/>
                                      </p:to>
                                    </p:set>
                                    <p:anim calcmode="lin" valueType="num">
                                      <p:cBhvr additive="base">
                                        <p:cTn id="106"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
                                            <p:txEl>
                                              <p:pRg st="18" end="18"/>
                                            </p:txEl>
                                          </p:spTgt>
                                        </p:tgtEl>
                                        <p:attrNameLst>
                                          <p:attrName>style.visibility</p:attrName>
                                        </p:attrNameLst>
                                      </p:cBhvr>
                                      <p:to>
                                        <p:strVal val="visible"/>
                                      </p:to>
                                    </p:set>
                                    <p:anim calcmode="lin" valueType="num">
                                      <p:cBhvr additive="base">
                                        <p:cTn id="110"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12" presetID="1" presetClass="exit" presetSubtype="0" fill="hold" nodeType="with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wipe(left)">
                                      <p:cBhvr>
                                        <p:cTn id="118" dur="500"/>
                                        <p:tgtEl>
                                          <p:spTgt spid="17"/>
                                        </p:tgtEl>
                                      </p:cBhvr>
                                    </p:animEffect>
                                  </p:childTnLst>
                                </p:cTn>
                              </p:par>
                              <p:par>
                                <p:cTn id="119" presetID="16" presetClass="entr" presetSubtype="21" fill="hold" nodeType="withEffect">
                                  <p:stCondLst>
                                    <p:cond delay="0"/>
                                  </p:stCondLst>
                                  <p:childTnLst>
                                    <p:set>
                                      <p:cBhvr>
                                        <p:cTn id="120" dur="1" fill="hold">
                                          <p:stCondLst>
                                            <p:cond delay="0"/>
                                          </p:stCondLst>
                                        </p:cTn>
                                        <p:tgtEl>
                                          <p:spTgt spid="9223"/>
                                        </p:tgtEl>
                                        <p:attrNameLst>
                                          <p:attrName>style.visibility</p:attrName>
                                        </p:attrNameLst>
                                      </p:cBhvr>
                                      <p:to>
                                        <p:strVal val="visible"/>
                                      </p:to>
                                    </p:set>
                                    <p:animEffect transition="in" filter="barn(inVertical)">
                                      <p:cBhvr>
                                        <p:cTn id="121" dur="500"/>
                                        <p:tgtEl>
                                          <p:spTgt spid="9223"/>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9224"/>
                                        </p:tgtEl>
                                        <p:attrNameLst>
                                          <p:attrName>style.visibility</p:attrName>
                                        </p:attrNameLst>
                                      </p:cBhvr>
                                      <p:to>
                                        <p:strVal val="visible"/>
                                      </p:to>
                                    </p:set>
                                    <p:animEffect transition="in" filter="barn(inVertical)">
                                      <p:cBhvr>
                                        <p:cTn id="126" dur="500"/>
                                        <p:tgtEl>
                                          <p:spTgt spid="9224"/>
                                        </p:tgtEl>
                                      </p:cBhvr>
                                    </p:animEffect>
                                  </p:childTnLst>
                                </p:cTn>
                              </p:par>
                              <p:par>
                                <p:cTn id="127" presetID="1" presetClass="exit" presetSubtype="0" fill="hold"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
                                            <p:txEl>
                                              <p:pRg st="19" end="19"/>
                                            </p:txEl>
                                          </p:spTgt>
                                        </p:tgtEl>
                                        <p:attrNameLst>
                                          <p:attrName>style.visibility</p:attrName>
                                        </p:attrNameLst>
                                      </p:cBhvr>
                                      <p:to>
                                        <p:strVal val="visible"/>
                                      </p:to>
                                    </p:set>
                                    <p:anim calcmode="lin" valueType="num">
                                      <p:cBhvr additive="base">
                                        <p:cTn id="13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3">
                                            <p:txEl>
                                              <p:pRg st="0" end="0"/>
                                            </p:txEl>
                                          </p:spTgt>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3">
                                            <p:txEl>
                                              <p:pRg st="2" end="2"/>
                                            </p:txEl>
                                          </p:spTgt>
                                        </p:tgtEl>
                                        <p:attrNameLst>
                                          <p:attrName>style.visibility</p:attrName>
                                        </p:attrNameLst>
                                      </p:cBhvr>
                                      <p:to>
                                        <p:strVal val="hidden"/>
                                      </p:to>
                                    </p:set>
                                  </p:childTnLst>
                                </p:cTn>
                              </p:par>
                              <p:par>
                                <p:cTn id="141" presetID="1" presetClass="exit" presetSubtype="0" fill="hold" grpId="0" nodeType="withEffect">
                                  <p:stCondLst>
                                    <p:cond delay="0"/>
                                  </p:stCondLst>
                                  <p:childTnLst>
                                    <p:set>
                                      <p:cBhvr>
                                        <p:cTn id="142" dur="1" fill="hold">
                                          <p:stCondLst>
                                            <p:cond delay="0"/>
                                          </p:stCondLst>
                                        </p:cTn>
                                        <p:tgtEl>
                                          <p:spTgt spid="3">
                                            <p:txEl>
                                              <p:pRg st="4" end="4"/>
                                            </p:txEl>
                                          </p:spTgt>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3">
                                            <p:txEl>
                                              <p:pRg st="5" end="5"/>
                                            </p:txEl>
                                          </p:spTgt>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
                                            <p:txEl>
                                              <p:pRg st="7" end="7"/>
                                            </p:txEl>
                                          </p:spTgt>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3">
                                            <p:txEl>
                                              <p:pRg st="9" end="9"/>
                                            </p:txEl>
                                          </p:spTgt>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3">
                                            <p:txEl>
                                              <p:pRg st="11" end="11"/>
                                            </p:txEl>
                                          </p:spTgt>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3">
                                            <p:txEl>
                                              <p:pRg st="12" end="12"/>
                                            </p:txEl>
                                          </p:spTgt>
                                        </p:tgtEl>
                                        <p:attrNameLst>
                                          <p:attrName>style.visibility</p:attrName>
                                        </p:attrNameLst>
                                      </p:cBhvr>
                                      <p:to>
                                        <p:strVal val="hidden"/>
                                      </p:to>
                                    </p:set>
                                  </p:childTnLst>
                                </p:cTn>
                              </p:par>
                              <p:par>
                                <p:cTn id="153" presetID="1" presetClass="exit" presetSubtype="0" fill="hold" grpId="0" nodeType="withEffect">
                                  <p:stCondLst>
                                    <p:cond delay="0"/>
                                  </p:stCondLst>
                                  <p:childTnLst>
                                    <p:set>
                                      <p:cBhvr>
                                        <p:cTn id="154" dur="1" fill="hold">
                                          <p:stCondLst>
                                            <p:cond delay="0"/>
                                          </p:stCondLst>
                                        </p:cTn>
                                        <p:tgtEl>
                                          <p:spTgt spid="3">
                                            <p:txEl>
                                              <p:pRg st="14" end="14"/>
                                            </p:txEl>
                                          </p:spTgt>
                                        </p:tgtEl>
                                        <p:attrNameLst>
                                          <p:attrName>style.visibility</p:attrName>
                                        </p:attrNameLst>
                                      </p:cBhvr>
                                      <p:to>
                                        <p:strVal val="hidden"/>
                                      </p:to>
                                    </p:set>
                                  </p:childTnLst>
                                </p:cTn>
                              </p:par>
                              <p:par>
                                <p:cTn id="155" presetID="1" presetClass="exit" presetSubtype="0" fill="hold" grpId="0" nodeType="withEffect">
                                  <p:stCondLst>
                                    <p:cond delay="0"/>
                                  </p:stCondLst>
                                  <p:childTnLst>
                                    <p:set>
                                      <p:cBhvr>
                                        <p:cTn id="156" dur="1" fill="hold">
                                          <p:stCondLst>
                                            <p:cond delay="0"/>
                                          </p:stCondLst>
                                        </p:cTn>
                                        <p:tgtEl>
                                          <p:spTgt spid="3">
                                            <p:txEl>
                                              <p:pRg st="15" end="15"/>
                                            </p:txEl>
                                          </p:spTgt>
                                        </p:tgtEl>
                                        <p:attrNameLst>
                                          <p:attrName>style.visibility</p:attrName>
                                        </p:attrNameLst>
                                      </p:cBhvr>
                                      <p:to>
                                        <p:strVal val="hidden"/>
                                      </p:to>
                                    </p:set>
                                  </p:childTnLst>
                                </p:cTn>
                              </p:par>
                              <p:par>
                                <p:cTn id="157" presetID="1" presetClass="exit" presetSubtype="0" fill="hold" grpId="0" nodeType="withEffect">
                                  <p:stCondLst>
                                    <p:cond delay="0"/>
                                  </p:stCondLst>
                                  <p:childTnLst>
                                    <p:set>
                                      <p:cBhvr>
                                        <p:cTn id="158" dur="1" fill="hold">
                                          <p:stCondLst>
                                            <p:cond delay="0"/>
                                          </p:stCondLst>
                                        </p:cTn>
                                        <p:tgtEl>
                                          <p:spTgt spid="3">
                                            <p:txEl>
                                              <p:pRg st="17" end="17"/>
                                            </p:txEl>
                                          </p:spTgt>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3">
                                            <p:txEl>
                                              <p:pRg st="18" end="18"/>
                                            </p:txEl>
                                          </p:spTgt>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3">
                                            <p:txEl>
                                              <p:pRg st="19" end="19"/>
                                            </p:txEl>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8">
                                            <p:txEl>
                                              <p:pRg st="0" end="0"/>
                                            </p:txEl>
                                          </p:spTgt>
                                        </p:tgtEl>
                                        <p:attrNameLst>
                                          <p:attrName>style.visibility</p:attrName>
                                        </p:attrNameLst>
                                      </p:cBhvr>
                                      <p:to>
                                        <p:strVal val="visible"/>
                                      </p:to>
                                    </p:set>
                                    <p:anim calcmode="lin" valueType="num">
                                      <p:cBhvr additive="base">
                                        <p:cTn id="16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69" presetID="1" presetClass="exit" presetSubtype="0" fill="hold" nodeType="withEffect">
                                  <p:stCondLst>
                                    <p:cond delay="0"/>
                                  </p:stCondLst>
                                  <p:childTnLst>
                                    <p:set>
                                      <p:cBhvr>
                                        <p:cTn id="170" dur="1" fill="hold">
                                          <p:stCondLst>
                                            <p:cond delay="0"/>
                                          </p:stCondLst>
                                        </p:cTn>
                                        <p:tgtEl>
                                          <p:spTgt spid="9"/>
                                        </p:tgtEl>
                                        <p:attrNameLst>
                                          <p:attrName>style.visibility</p:attrName>
                                        </p:attrNameLst>
                                      </p:cBhvr>
                                      <p:to>
                                        <p:strVal val="hidden"/>
                                      </p:to>
                                    </p:set>
                                  </p:childTnLst>
                                </p:cTn>
                              </p:par>
                              <p:par>
                                <p:cTn id="171" presetID="16" presetClass="entr" presetSubtype="21" fill="hold" nodeType="withEffect">
                                  <p:stCondLst>
                                    <p:cond delay="0"/>
                                  </p:stCondLst>
                                  <p:childTnLst>
                                    <p:set>
                                      <p:cBhvr>
                                        <p:cTn id="172" dur="1" fill="hold">
                                          <p:stCondLst>
                                            <p:cond delay="0"/>
                                          </p:stCondLst>
                                        </p:cTn>
                                        <p:tgtEl>
                                          <p:spTgt spid="9225"/>
                                        </p:tgtEl>
                                        <p:attrNameLst>
                                          <p:attrName>style.visibility</p:attrName>
                                        </p:attrNameLst>
                                      </p:cBhvr>
                                      <p:to>
                                        <p:strVal val="visible"/>
                                      </p:to>
                                    </p:set>
                                    <p:animEffect transition="in" filter="barn(inVertical)">
                                      <p:cBhvr>
                                        <p:cTn id="173" dur="500"/>
                                        <p:tgtEl>
                                          <p:spTgt spid="922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20"/>
                                        </p:tgtEl>
                                        <p:attrNameLst>
                                          <p:attrName>style.visibility</p:attrName>
                                        </p:attrNameLst>
                                      </p:cBhvr>
                                      <p:to>
                                        <p:strVal val="visible"/>
                                      </p:to>
                                    </p:set>
                                    <p:animEffect transition="in" filter="wipe(left)">
                                      <p:cBhvr>
                                        <p:cTn id="178" dur="500"/>
                                        <p:tgtEl>
                                          <p:spTgt spid="20"/>
                                        </p:tgtEl>
                                      </p:cBhvr>
                                    </p:animEffect>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18">
                                            <p:txEl>
                                              <p:pRg st="2" end="2"/>
                                            </p:txEl>
                                          </p:spTgt>
                                        </p:tgtEl>
                                        <p:attrNameLst>
                                          <p:attrName>style.visibility</p:attrName>
                                        </p:attrNameLst>
                                      </p:cBhvr>
                                      <p:to>
                                        <p:strVal val="visible"/>
                                      </p:to>
                                    </p:set>
                                    <p:anim calcmode="lin" valueType="num">
                                      <p:cBhvr additive="base">
                                        <p:cTn id="18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185" presetID="1" presetClass="exit" presetSubtype="0" fill="hold" nodeType="withEffect">
                                  <p:stCondLst>
                                    <p:cond delay="0"/>
                                  </p:stCondLst>
                                  <p:childTnLst>
                                    <p:set>
                                      <p:cBhvr>
                                        <p:cTn id="186" dur="1" fill="hold">
                                          <p:stCondLst>
                                            <p:cond delay="0"/>
                                          </p:stCondLst>
                                        </p:cTn>
                                        <p:tgtEl>
                                          <p:spTgt spid="20"/>
                                        </p:tgtEl>
                                        <p:attrNameLst>
                                          <p:attrName>style.visibility</p:attrName>
                                        </p:attrNameLst>
                                      </p:cBhvr>
                                      <p:to>
                                        <p:strVal val="hidden"/>
                                      </p:to>
                                    </p:set>
                                  </p:childTnLst>
                                </p:cTn>
                              </p:par>
                              <p:par>
                                <p:cTn id="187" presetID="16" presetClass="entr" presetSubtype="21" fill="hold" nodeType="withEffect">
                                  <p:stCondLst>
                                    <p:cond delay="0"/>
                                  </p:stCondLst>
                                  <p:childTnLst>
                                    <p:set>
                                      <p:cBhvr>
                                        <p:cTn id="188" dur="1" fill="hold">
                                          <p:stCondLst>
                                            <p:cond delay="0"/>
                                          </p:stCondLst>
                                        </p:cTn>
                                        <p:tgtEl>
                                          <p:spTgt spid="9226"/>
                                        </p:tgtEl>
                                        <p:attrNameLst>
                                          <p:attrName>style.visibility</p:attrName>
                                        </p:attrNameLst>
                                      </p:cBhvr>
                                      <p:to>
                                        <p:strVal val="visible"/>
                                      </p:to>
                                    </p:set>
                                    <p:animEffect transition="in" filter="barn(inVertical)">
                                      <p:cBhvr>
                                        <p:cTn id="189" dur="500"/>
                                        <p:tgtEl>
                                          <p:spTgt spid="92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wipe(left)">
                                      <p:cBhvr>
                                        <p:cTn id="194" dur="500"/>
                                        <p:tgtEl>
                                          <p:spTgt spid="22"/>
                                        </p:tgtEl>
                                      </p:cBhvr>
                                    </p:animEffect>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nodeType="clickEffect">
                                  <p:stCondLst>
                                    <p:cond delay="0"/>
                                  </p:stCondLst>
                                  <p:childTnLst>
                                    <p:set>
                                      <p:cBhvr>
                                        <p:cTn id="198" dur="1" fill="hold">
                                          <p:stCondLst>
                                            <p:cond delay="0"/>
                                          </p:stCondLst>
                                        </p:cTn>
                                        <p:tgtEl>
                                          <p:spTgt spid="18">
                                            <p:txEl>
                                              <p:pRg st="4" end="4"/>
                                            </p:txEl>
                                          </p:spTgt>
                                        </p:tgtEl>
                                        <p:attrNameLst>
                                          <p:attrName>style.visibility</p:attrName>
                                        </p:attrNameLst>
                                      </p:cBhvr>
                                      <p:to>
                                        <p:strVal val="visible"/>
                                      </p:to>
                                    </p:set>
                                    <p:anim calcmode="lin" valueType="num">
                                      <p:cBhvr additive="base">
                                        <p:cTn id="19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201" presetID="1" presetClass="exit" presetSubtype="0" fill="hold" nodeType="withEffect">
                                  <p:stCondLst>
                                    <p:cond delay="0"/>
                                  </p:stCondLst>
                                  <p:childTnLst>
                                    <p:set>
                                      <p:cBhvr>
                                        <p:cTn id="202" dur="1" fill="hold">
                                          <p:stCondLst>
                                            <p:cond delay="0"/>
                                          </p:stCondLst>
                                        </p:cTn>
                                        <p:tgtEl>
                                          <p:spTgt spid="22"/>
                                        </p:tgtEl>
                                        <p:attrNameLst>
                                          <p:attrName>style.visibility</p:attrName>
                                        </p:attrNameLst>
                                      </p:cBhvr>
                                      <p:to>
                                        <p:strVal val="hidden"/>
                                      </p:to>
                                    </p:set>
                                  </p:childTnLst>
                                </p:cTn>
                              </p:par>
                              <p:par>
                                <p:cTn id="203" presetID="16" presetClass="entr" presetSubtype="21" fill="hold" nodeType="withEffect">
                                  <p:stCondLst>
                                    <p:cond delay="0"/>
                                  </p:stCondLst>
                                  <p:childTnLst>
                                    <p:set>
                                      <p:cBhvr>
                                        <p:cTn id="204" dur="1" fill="hold">
                                          <p:stCondLst>
                                            <p:cond delay="0"/>
                                          </p:stCondLst>
                                        </p:cTn>
                                        <p:tgtEl>
                                          <p:spTgt spid="9227"/>
                                        </p:tgtEl>
                                        <p:attrNameLst>
                                          <p:attrName>style.visibility</p:attrName>
                                        </p:attrNameLst>
                                      </p:cBhvr>
                                      <p:to>
                                        <p:strVal val="visible"/>
                                      </p:to>
                                    </p:set>
                                    <p:animEffect transition="in" filter="barn(inVertical)">
                                      <p:cBhvr>
                                        <p:cTn id="205"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639763"/>
          </a:xfrm>
        </p:spPr>
        <p:txBody>
          <a:bodyPr/>
          <a:lstStyle/>
          <a:p>
            <a:pPr eaLnBrk="1" hangingPunct="1"/>
            <a:r>
              <a:rPr lang="en-US" altLang="en-US" sz="3200" b="1" u="sng" dirty="0" smtClean="0"/>
              <a:t>Features.	</a:t>
            </a:r>
          </a:p>
        </p:txBody>
      </p:sp>
      <p:sp>
        <p:nvSpPr>
          <p:cNvPr id="54275" name="Rectangle 3"/>
          <p:cNvSpPr>
            <a:spLocks noGrp="1" noChangeArrowheads="1"/>
          </p:cNvSpPr>
          <p:nvPr>
            <p:ph idx="1"/>
          </p:nvPr>
        </p:nvSpPr>
        <p:spPr>
          <a:xfrm>
            <a:off x="0" y="762000"/>
            <a:ext cx="9144000" cy="6096000"/>
          </a:xfrm>
        </p:spPr>
        <p:txBody>
          <a:bodyPr/>
          <a:lstStyle/>
          <a:p>
            <a:pPr eaLnBrk="1" hangingPunct="1">
              <a:lnSpc>
                <a:spcPct val="80000"/>
              </a:lnSpc>
            </a:pPr>
            <a:r>
              <a:rPr lang="en-US" altLang="en-US" sz="1800" b="1" u="sng" dirty="0" smtClean="0"/>
              <a:t>DTS Expert 500 Gate motor.</a:t>
            </a:r>
          </a:p>
          <a:p>
            <a:pPr eaLnBrk="1" hangingPunct="1">
              <a:lnSpc>
                <a:spcPct val="80000"/>
              </a:lnSpc>
            </a:pPr>
            <a:r>
              <a:rPr lang="en-US" altLang="en-US" sz="1600" dirty="0" smtClean="0"/>
              <a:t>16V AC Low voltage transformer for </a:t>
            </a:r>
            <a:r>
              <a:rPr lang="en-US" altLang="en-US" sz="1600" u="sng" dirty="0" smtClean="0"/>
              <a:t>DOMESTIC</a:t>
            </a:r>
            <a:r>
              <a:rPr lang="en-US" altLang="en-US" sz="1600" dirty="0" smtClean="0"/>
              <a:t> use. (</a:t>
            </a:r>
            <a:r>
              <a:rPr lang="en-US" altLang="en-US" sz="1600" u="sng" dirty="0" smtClean="0"/>
              <a:t>Battery operated</a:t>
            </a:r>
            <a:r>
              <a:rPr lang="en-US" altLang="en-US" sz="1600" dirty="0" smtClean="0"/>
              <a:t>).</a:t>
            </a:r>
            <a:endParaRPr lang="en-US" altLang="en-US" sz="1600" b="1" dirty="0" smtClean="0"/>
          </a:p>
          <a:p>
            <a:pPr eaLnBrk="1" hangingPunct="1">
              <a:lnSpc>
                <a:spcPct val="80000"/>
              </a:lnSpc>
            </a:pPr>
            <a:r>
              <a:rPr lang="en-US" altLang="en-US" sz="1600" dirty="0" smtClean="0"/>
              <a:t>Gate speed running at 18m per minute.</a:t>
            </a:r>
          </a:p>
          <a:p>
            <a:pPr eaLnBrk="1" hangingPunct="1">
              <a:lnSpc>
                <a:spcPct val="80000"/>
              </a:lnSpc>
            </a:pPr>
            <a:r>
              <a:rPr lang="en-US" altLang="en-US" sz="1600" dirty="0" smtClean="0"/>
              <a:t>Pulling force up to 20Kg</a:t>
            </a:r>
          </a:p>
          <a:p>
            <a:pPr eaLnBrk="1" hangingPunct="1">
              <a:lnSpc>
                <a:spcPct val="80000"/>
              </a:lnSpc>
            </a:pPr>
            <a:r>
              <a:rPr lang="en-US" altLang="en-US" sz="1600" dirty="0" smtClean="0"/>
              <a:t>Available in Magnetic and Spring limits.</a:t>
            </a:r>
          </a:p>
          <a:p>
            <a:pPr eaLnBrk="1" hangingPunct="1">
              <a:lnSpc>
                <a:spcPct val="80000"/>
              </a:lnSpc>
            </a:pPr>
            <a:r>
              <a:rPr lang="en-US" altLang="en-US" sz="1600" dirty="0" smtClean="0"/>
              <a:t>Easy to program.</a:t>
            </a:r>
          </a:p>
          <a:p>
            <a:pPr eaLnBrk="1" hangingPunct="1">
              <a:lnSpc>
                <a:spcPct val="80000"/>
              </a:lnSpc>
            </a:pPr>
            <a:r>
              <a:rPr lang="en-US" altLang="en-US" sz="1600" dirty="0" smtClean="0"/>
              <a:t>Switch mode (high efficiency) control card.</a:t>
            </a:r>
          </a:p>
          <a:p>
            <a:pPr eaLnBrk="1" hangingPunct="1">
              <a:lnSpc>
                <a:spcPct val="80000"/>
              </a:lnSpc>
            </a:pPr>
            <a:r>
              <a:rPr lang="en-US" altLang="en-US" sz="1600" dirty="0" smtClean="0"/>
              <a:t>Dual on board rolling code Receiver (RX).</a:t>
            </a:r>
          </a:p>
          <a:p>
            <a:pPr eaLnBrk="1" hangingPunct="1">
              <a:lnSpc>
                <a:spcPct val="80000"/>
              </a:lnSpc>
              <a:buFontTx/>
              <a:buNone/>
            </a:pPr>
            <a:r>
              <a:rPr lang="en-US" altLang="en-US" sz="1600" dirty="0" smtClean="0"/>
              <a:t>         1 for Full opening, 1 for Pedestrian opening.</a:t>
            </a:r>
          </a:p>
          <a:p>
            <a:pPr eaLnBrk="1" hangingPunct="1">
              <a:lnSpc>
                <a:spcPct val="80000"/>
              </a:lnSpc>
            </a:pPr>
            <a:r>
              <a:rPr lang="en-US" altLang="en-US" sz="1600" dirty="0" smtClean="0"/>
              <a:t>Maximum of 31 remotes as a joint combination between Full and Pedestrian open.</a:t>
            </a:r>
          </a:p>
          <a:p>
            <a:pPr eaLnBrk="1" hangingPunct="1">
              <a:lnSpc>
                <a:spcPct val="80000"/>
              </a:lnSpc>
            </a:pPr>
            <a:r>
              <a:rPr lang="en-US" altLang="en-US" sz="1600" dirty="0" smtClean="0"/>
              <a:t>Pedestrian facility.</a:t>
            </a:r>
          </a:p>
          <a:p>
            <a:pPr eaLnBrk="1" hangingPunct="1">
              <a:lnSpc>
                <a:spcPct val="80000"/>
              </a:lnSpc>
            </a:pPr>
            <a:r>
              <a:rPr lang="en-US" altLang="en-US" sz="1600" dirty="0" smtClean="0"/>
              <a:t>Auto close facility. </a:t>
            </a:r>
          </a:p>
          <a:p>
            <a:pPr eaLnBrk="1" hangingPunct="1">
              <a:lnSpc>
                <a:spcPct val="80000"/>
              </a:lnSpc>
            </a:pPr>
            <a:r>
              <a:rPr lang="en-US" altLang="en-US" sz="1600" dirty="0" smtClean="0"/>
              <a:t>Courtesy light output facility or, Anti hijack/Alarm facility.</a:t>
            </a:r>
          </a:p>
          <a:p>
            <a:pPr eaLnBrk="1" hangingPunct="1">
              <a:lnSpc>
                <a:spcPct val="80000"/>
              </a:lnSpc>
            </a:pPr>
            <a:r>
              <a:rPr lang="en-US" altLang="en-US" sz="1600" dirty="0" smtClean="0"/>
              <a:t>Dynamic slow down facility in closing and opening cycle.</a:t>
            </a:r>
          </a:p>
          <a:p>
            <a:pPr eaLnBrk="1" hangingPunct="1">
              <a:lnSpc>
                <a:spcPct val="80000"/>
              </a:lnSpc>
            </a:pPr>
            <a:r>
              <a:rPr lang="en-US" altLang="en-US" sz="1600" dirty="0" smtClean="0"/>
              <a:t>Load sensitivity adjustment facility.</a:t>
            </a:r>
          </a:p>
        </p:txBody>
      </p:sp>
      <p:sp>
        <p:nvSpPr>
          <p:cNvPr id="54276" name="Rectangle 4"/>
          <p:cNvSpPr>
            <a:spLocks noChangeArrowheads="1"/>
          </p:cNvSpPr>
          <p:nvPr/>
        </p:nvSpPr>
        <p:spPr bwMode="auto">
          <a:xfrm>
            <a:off x="304800" y="728663"/>
            <a:ext cx="6400800" cy="338137"/>
          </a:xfrm>
          <a:prstGeom prst="rect">
            <a:avLst/>
          </a:prstGeom>
          <a:noFill/>
          <a:ln w="9525">
            <a:noFill/>
            <a:miter lim="800000"/>
            <a:headEnd/>
            <a:tailEnd/>
          </a:ln>
        </p:spPr>
        <p:txBody>
          <a:bodyPr>
            <a:spAutoFit/>
          </a:bodyPr>
          <a:lstStyle/>
          <a:p>
            <a:pPr eaLnBrk="0" hangingPunct="0"/>
            <a:r>
              <a:rPr lang="en-US" altLang="en-US" sz="1600" dirty="0"/>
              <a:t>High access transformer for </a:t>
            </a:r>
            <a:r>
              <a:rPr lang="en-US" altLang="en-US" sz="1600" u="sng" dirty="0"/>
              <a:t>MULTIPLE</a:t>
            </a:r>
            <a:r>
              <a:rPr lang="en-US" altLang="en-US" sz="1600" dirty="0"/>
              <a:t> users. (</a:t>
            </a:r>
            <a:r>
              <a:rPr lang="en-US" altLang="en-US" sz="1600" u="sng" dirty="0"/>
              <a:t>True battery back up</a:t>
            </a:r>
            <a:r>
              <a:rPr lang="en-US" altLang="en-US" sz="1600" dirty="0"/>
              <a:t>).</a:t>
            </a:r>
          </a:p>
        </p:txBody>
      </p:sp>
      <p:sp>
        <p:nvSpPr>
          <p:cNvPr id="54278" name="Rectangle 6"/>
          <p:cNvSpPr>
            <a:spLocks noChangeArrowheads="1"/>
          </p:cNvSpPr>
          <p:nvPr/>
        </p:nvSpPr>
        <p:spPr bwMode="auto">
          <a:xfrm>
            <a:off x="0" y="457200"/>
            <a:ext cx="3394075" cy="425450"/>
          </a:xfrm>
          <a:prstGeom prst="rect">
            <a:avLst/>
          </a:prstGeom>
          <a:noFill/>
          <a:ln w="9525">
            <a:noFill/>
            <a:miter lim="800000"/>
            <a:headEnd/>
            <a:tailEnd/>
          </a:ln>
        </p:spPr>
        <p:txBody>
          <a:bodyPr wrap="none">
            <a:spAutoFit/>
          </a:bodyPr>
          <a:lstStyle/>
          <a:p>
            <a:pPr marL="342900" indent="-342900" algn="ctr">
              <a:lnSpc>
                <a:spcPct val="90000"/>
              </a:lnSpc>
              <a:spcBef>
                <a:spcPct val="20000"/>
              </a:spcBef>
              <a:buFontTx/>
              <a:buChar char="•"/>
            </a:pPr>
            <a:r>
              <a:rPr lang="en-US" altLang="en-US" b="1" u="sng" dirty="0">
                <a:latin typeface="Arial" charset="0"/>
              </a:rPr>
              <a:t>DTS</a:t>
            </a:r>
            <a:r>
              <a:rPr lang="en-US" altLang="en-US" sz="2400" b="1" u="sng" dirty="0">
                <a:latin typeface="Arial" charset="0"/>
              </a:rPr>
              <a:t> </a:t>
            </a:r>
            <a:r>
              <a:rPr lang="en-US" altLang="en-US" b="1" u="sng" dirty="0">
                <a:latin typeface="Arial" charset="0"/>
              </a:rPr>
              <a:t>Elite 600 Gate motor</a:t>
            </a:r>
            <a:r>
              <a:rPr lang="en-US" altLang="en-US" sz="2400" b="1" u="sng" dirty="0">
                <a:latin typeface="Arial" charset="0"/>
              </a:rPr>
              <a:t>.</a:t>
            </a:r>
          </a:p>
        </p:txBody>
      </p:sp>
      <p:pic>
        <p:nvPicPr>
          <p:cNvPr id="54280" name="Picture 8"/>
          <p:cNvPicPr>
            <a:picLocks noChangeAspect="1" noChangeArrowheads="1"/>
          </p:cNvPicPr>
          <p:nvPr/>
        </p:nvPicPr>
        <p:blipFill>
          <a:blip r:embed="rId3" cstate="print"/>
          <a:srcRect/>
          <a:stretch>
            <a:fillRect/>
          </a:stretch>
        </p:blipFill>
        <p:spPr bwMode="auto">
          <a:xfrm>
            <a:off x="7077075" y="838200"/>
            <a:ext cx="2066925" cy="1686329"/>
          </a:xfrm>
          <a:prstGeom prst="rect">
            <a:avLst/>
          </a:prstGeom>
          <a:noFill/>
          <a:ln w="9525">
            <a:noFill/>
            <a:miter lim="800000"/>
            <a:headEnd/>
            <a:tailEnd/>
          </a:ln>
        </p:spPr>
      </p:pic>
      <p:sp>
        <p:nvSpPr>
          <p:cNvPr id="54283" name="Rectangle 11"/>
          <p:cNvSpPr>
            <a:spLocks noChangeArrowheads="1"/>
          </p:cNvSpPr>
          <p:nvPr/>
        </p:nvSpPr>
        <p:spPr bwMode="auto">
          <a:xfrm>
            <a:off x="867054" y="1219200"/>
            <a:ext cx="5719835" cy="634020"/>
          </a:xfrm>
          <a:prstGeom prst="rect">
            <a:avLst/>
          </a:prstGeom>
          <a:noFill/>
          <a:ln w="9525">
            <a:noFill/>
            <a:miter lim="800000"/>
            <a:headEnd/>
            <a:tailEnd/>
          </a:ln>
        </p:spPr>
        <p:txBody>
          <a:bodyPr wrap="none">
            <a:spAutoFit/>
          </a:bodyPr>
          <a:lstStyle/>
          <a:p>
            <a:pPr marL="342900" indent="-342900" algn="ctr">
              <a:spcBef>
                <a:spcPct val="20000"/>
              </a:spcBef>
            </a:pPr>
            <a:r>
              <a:rPr lang="en-US" altLang="en-US" sz="1600" dirty="0">
                <a:solidFill>
                  <a:srgbClr val="FF0000"/>
                </a:solidFill>
                <a:latin typeface="Arial" charset="0"/>
              </a:rPr>
              <a:t>Gate speed running at </a:t>
            </a:r>
            <a:r>
              <a:rPr lang="en-US" altLang="en-US" sz="1600" dirty="0" smtClean="0">
                <a:solidFill>
                  <a:srgbClr val="FF0000"/>
                </a:solidFill>
              </a:rPr>
              <a:t>18m adjustable to 28m per minute</a:t>
            </a:r>
          </a:p>
          <a:p>
            <a:pPr marL="342900" indent="-342900" algn="l">
              <a:spcBef>
                <a:spcPct val="20000"/>
              </a:spcBef>
            </a:pPr>
            <a:r>
              <a:rPr lang="en-US" altLang="en-US" sz="1600" dirty="0" smtClean="0">
                <a:solidFill>
                  <a:srgbClr val="FF0000"/>
                </a:solidFill>
              </a:rPr>
              <a:t>Pulling force up to 25Kg</a:t>
            </a:r>
            <a:r>
              <a:rPr lang="en-US" altLang="en-US" sz="1600" dirty="0" smtClean="0">
                <a:solidFill>
                  <a:srgbClr val="FF0000"/>
                </a:solidFill>
                <a:latin typeface="Arial" charset="0"/>
              </a:rPr>
              <a:t>.</a:t>
            </a:r>
            <a:endParaRPr lang="en-US" altLang="en-US" sz="1600" dirty="0">
              <a:solidFill>
                <a:srgbClr val="FF0000"/>
              </a:solidFill>
              <a:latin typeface="Arial" charset="0"/>
            </a:endParaRPr>
          </a:p>
        </p:txBody>
      </p:sp>
      <p:sp>
        <p:nvSpPr>
          <p:cNvPr id="54285" name="Rectangle 13"/>
          <p:cNvSpPr>
            <a:spLocks noChangeArrowheads="1"/>
          </p:cNvSpPr>
          <p:nvPr/>
        </p:nvSpPr>
        <p:spPr bwMode="auto">
          <a:xfrm>
            <a:off x="609600" y="3962400"/>
            <a:ext cx="7942262" cy="2032000"/>
          </a:xfrm>
          <a:prstGeom prst="rect">
            <a:avLst/>
          </a:prstGeom>
          <a:noFill/>
          <a:ln w="9525">
            <a:noFill/>
            <a:miter lim="800000"/>
            <a:headEnd/>
            <a:tailEnd/>
          </a:ln>
        </p:spPr>
        <p:txBody>
          <a:bodyPr wrap="none">
            <a:spAutoFit/>
          </a:bodyPr>
          <a:lstStyle/>
          <a:p>
            <a:pPr eaLnBrk="0" hangingPunct="0"/>
            <a:r>
              <a:rPr lang="en-US" altLang="en-US" u="sng" dirty="0">
                <a:solidFill>
                  <a:srgbClr val="FF3300"/>
                </a:solidFill>
              </a:rPr>
              <a:t>What does this mean?</a:t>
            </a:r>
          </a:p>
          <a:p>
            <a:pPr eaLnBrk="0" hangingPunct="0"/>
            <a:r>
              <a:rPr lang="en-US" altLang="en-US" dirty="0">
                <a:solidFill>
                  <a:srgbClr val="FF3300"/>
                </a:solidFill>
              </a:rPr>
              <a:t>When the following happens, the gate motor will set off an alarm.</a:t>
            </a:r>
          </a:p>
          <a:p>
            <a:pPr eaLnBrk="0" hangingPunct="0"/>
            <a:r>
              <a:rPr lang="en-US" altLang="en-US" dirty="0">
                <a:solidFill>
                  <a:srgbClr val="FF3300"/>
                </a:solidFill>
              </a:rPr>
              <a:t>1) When the gate is moved from its close limit without a valid trigger.</a:t>
            </a:r>
          </a:p>
          <a:p>
            <a:pPr eaLnBrk="0" hangingPunct="0"/>
            <a:r>
              <a:rPr lang="en-US" altLang="en-US" dirty="0">
                <a:solidFill>
                  <a:srgbClr val="FF3300"/>
                </a:solidFill>
              </a:rPr>
              <a:t>2) When the gate stands open for longer than 3 minutes.</a:t>
            </a:r>
          </a:p>
          <a:p>
            <a:pPr eaLnBrk="0" hangingPunct="0"/>
            <a:r>
              <a:rPr lang="en-US" altLang="en-US" dirty="0">
                <a:solidFill>
                  <a:srgbClr val="FF3300"/>
                </a:solidFill>
              </a:rPr>
              <a:t>3) When the beams are blocked and the motor receives a trigger to open. </a:t>
            </a:r>
          </a:p>
          <a:p>
            <a:pPr eaLnBrk="0" hangingPunct="0"/>
            <a:r>
              <a:rPr lang="en-US" altLang="en-US" dirty="0" smtClean="0">
                <a:solidFill>
                  <a:srgbClr val="FF3300"/>
                </a:solidFill>
              </a:rPr>
              <a:t>4) When the gate cannot move from the closed position on a trigger due to </a:t>
            </a:r>
          </a:p>
          <a:p>
            <a:pPr eaLnBrk="0" hangingPunct="0"/>
            <a:r>
              <a:rPr lang="en-US" altLang="en-US" dirty="0" smtClean="0">
                <a:solidFill>
                  <a:srgbClr val="FF3300"/>
                </a:solidFill>
              </a:rPr>
              <a:t>    an obstruction. (Gate tied up to the pole) </a:t>
            </a:r>
            <a:endParaRPr lang="en-US" altLang="en-US" dirty="0">
              <a:solidFill>
                <a:srgbClr val="FF3300"/>
              </a:solidFill>
            </a:endParaRPr>
          </a:p>
        </p:txBody>
      </p:sp>
      <p:pic>
        <p:nvPicPr>
          <p:cNvPr id="7178" name="Picture 10"/>
          <p:cNvPicPr>
            <a:picLocks noChangeAspect="1" noChangeArrowheads="1"/>
          </p:cNvPicPr>
          <p:nvPr/>
        </p:nvPicPr>
        <p:blipFill>
          <a:blip r:embed="rId4" cstate="print"/>
          <a:srcRect/>
          <a:stretch>
            <a:fillRect/>
          </a:stretch>
        </p:blipFill>
        <p:spPr bwMode="auto">
          <a:xfrm>
            <a:off x="7086600" y="304800"/>
            <a:ext cx="1595438" cy="2133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500" advClick="0" advTm="86000"/>
    </mc:Choice>
    <mc:Fallback>
      <p:transition spd="slow" advClick="0" advTm="86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8"/>
                                        </p:tgtEl>
                                        <p:attrNameLst>
                                          <p:attrName>style.visibility</p:attrName>
                                        </p:attrNameLst>
                                      </p:cBhvr>
                                      <p:to>
                                        <p:strVal val="visible"/>
                                      </p:to>
                                    </p:set>
                                    <p:anim calcmode="lin" valueType="num">
                                      <p:cBhvr additive="base">
                                        <p:cTn id="17" dur="500" fill="hold"/>
                                        <p:tgtEl>
                                          <p:spTgt spid="7178"/>
                                        </p:tgtEl>
                                        <p:attrNameLst>
                                          <p:attrName>ppt_x</p:attrName>
                                        </p:attrNameLst>
                                      </p:cBhvr>
                                      <p:tavLst>
                                        <p:tav tm="0">
                                          <p:val>
                                            <p:strVal val="#ppt_x"/>
                                          </p:val>
                                        </p:tav>
                                        <p:tav tm="100000">
                                          <p:val>
                                            <p:strVal val="#ppt_x"/>
                                          </p:val>
                                        </p:tav>
                                      </p:tavLst>
                                    </p:anim>
                                    <p:anim calcmode="lin" valueType="num">
                                      <p:cBhvr additive="base">
                                        <p:cTn id="18"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 calcmode="lin" valueType="num">
                                      <p:cBhvr additive="base">
                                        <p:cTn id="2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4275">
                                            <p:txEl>
                                              <p:pRg st="3" end="3"/>
                                            </p:txEl>
                                          </p:spTgt>
                                        </p:tgtEl>
                                        <p:attrNameLst>
                                          <p:attrName>style.visibility</p:attrName>
                                        </p:attrNameLst>
                                      </p:cBhvr>
                                      <p:to>
                                        <p:strVal val="visible"/>
                                      </p:to>
                                    </p:set>
                                    <p:anim calcmode="lin" valueType="num">
                                      <p:cBhvr additive="base">
                                        <p:cTn id="29"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4275">
                                            <p:txEl>
                                              <p:pRg st="4" end="4"/>
                                            </p:txEl>
                                          </p:spTgt>
                                        </p:tgtEl>
                                        <p:attrNameLst>
                                          <p:attrName>style.visibility</p:attrName>
                                        </p:attrNameLst>
                                      </p:cBhvr>
                                      <p:to>
                                        <p:strVal val="visible"/>
                                      </p:to>
                                    </p:set>
                                    <p:anim calcmode="lin" valueType="num">
                                      <p:cBhvr additive="base">
                                        <p:cTn id="35"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4275">
                                            <p:txEl>
                                              <p:pRg st="5" end="5"/>
                                            </p:txEl>
                                          </p:spTgt>
                                        </p:tgtEl>
                                        <p:attrNameLst>
                                          <p:attrName>style.visibility</p:attrName>
                                        </p:attrNameLst>
                                      </p:cBhvr>
                                      <p:to>
                                        <p:strVal val="visible"/>
                                      </p:to>
                                    </p:set>
                                    <p:anim calcmode="lin" valueType="num">
                                      <p:cBhvr additive="base">
                                        <p:cTn id="41"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4275">
                                            <p:txEl>
                                              <p:pRg st="6" end="6"/>
                                            </p:txEl>
                                          </p:spTgt>
                                        </p:tgtEl>
                                        <p:attrNameLst>
                                          <p:attrName>style.visibility</p:attrName>
                                        </p:attrNameLst>
                                      </p:cBhvr>
                                      <p:to>
                                        <p:strVal val="visible"/>
                                      </p:to>
                                    </p:set>
                                    <p:anim calcmode="lin" valueType="num">
                                      <p:cBhvr additive="base">
                                        <p:cTn id="47"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4275">
                                            <p:txEl>
                                              <p:pRg st="7" end="7"/>
                                            </p:txEl>
                                          </p:spTgt>
                                        </p:tgtEl>
                                        <p:attrNameLst>
                                          <p:attrName>style.visibility</p:attrName>
                                        </p:attrNameLst>
                                      </p:cBhvr>
                                      <p:to>
                                        <p:strVal val="visible"/>
                                      </p:to>
                                    </p:set>
                                    <p:anim calcmode="lin" valueType="num">
                                      <p:cBhvr additive="base">
                                        <p:cTn id="53"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4275">
                                            <p:txEl>
                                              <p:pRg st="8" end="8"/>
                                            </p:txEl>
                                          </p:spTgt>
                                        </p:tgtEl>
                                        <p:attrNameLst>
                                          <p:attrName>style.visibility</p:attrName>
                                        </p:attrNameLst>
                                      </p:cBhvr>
                                      <p:to>
                                        <p:strVal val="visible"/>
                                      </p:to>
                                    </p:set>
                                    <p:anim calcmode="lin" valueType="num">
                                      <p:cBhvr additive="base">
                                        <p:cTn id="59"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4275">
                                            <p:txEl>
                                              <p:pRg st="9" end="9"/>
                                            </p:txEl>
                                          </p:spTgt>
                                        </p:tgtEl>
                                        <p:attrNameLst>
                                          <p:attrName>style.visibility</p:attrName>
                                        </p:attrNameLst>
                                      </p:cBhvr>
                                      <p:to>
                                        <p:strVal val="visible"/>
                                      </p:to>
                                    </p:set>
                                    <p:anim calcmode="lin" valueType="num">
                                      <p:cBhvr additive="base">
                                        <p:cTn id="65" dur="500" fill="hold"/>
                                        <p:tgtEl>
                                          <p:spTgt spid="54275">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42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4275">
                                            <p:txEl>
                                              <p:pRg st="10" end="10"/>
                                            </p:txEl>
                                          </p:spTgt>
                                        </p:tgtEl>
                                        <p:attrNameLst>
                                          <p:attrName>style.visibility</p:attrName>
                                        </p:attrNameLst>
                                      </p:cBhvr>
                                      <p:to>
                                        <p:strVal val="visible"/>
                                      </p:to>
                                    </p:set>
                                    <p:anim calcmode="lin" valueType="num">
                                      <p:cBhvr additive="base">
                                        <p:cTn id="71" dur="500" fill="hold"/>
                                        <p:tgtEl>
                                          <p:spTgt spid="54275">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42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275">
                                            <p:txEl>
                                              <p:pRg st="11" end="11"/>
                                            </p:txEl>
                                          </p:spTgt>
                                        </p:tgtEl>
                                        <p:attrNameLst>
                                          <p:attrName>style.visibility</p:attrName>
                                        </p:attrNameLst>
                                      </p:cBhvr>
                                      <p:to>
                                        <p:strVal val="visible"/>
                                      </p:to>
                                    </p:set>
                                    <p:anim calcmode="lin" valueType="num">
                                      <p:cBhvr additive="base">
                                        <p:cTn id="77" dur="500" fill="hold"/>
                                        <p:tgtEl>
                                          <p:spTgt spid="54275">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42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4275">
                                            <p:txEl>
                                              <p:pRg st="12" end="12"/>
                                            </p:txEl>
                                          </p:spTgt>
                                        </p:tgtEl>
                                        <p:attrNameLst>
                                          <p:attrName>style.visibility</p:attrName>
                                        </p:attrNameLst>
                                      </p:cBhvr>
                                      <p:to>
                                        <p:strVal val="visible"/>
                                      </p:to>
                                    </p:set>
                                    <p:anim calcmode="lin" valueType="num">
                                      <p:cBhvr additive="base">
                                        <p:cTn id="83" dur="500" fill="hold"/>
                                        <p:tgtEl>
                                          <p:spTgt spid="54275">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427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54285">
                                            <p:txEl>
                                              <p:pRg st="0" end="0"/>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54285">
                                            <p:txEl>
                                              <p:pRg st="1" end="1"/>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54285">
                                            <p:txEl>
                                              <p:pRg st="2" end="2"/>
                                            </p:txEl>
                                          </p:spTgt>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54285">
                                            <p:txEl>
                                              <p:pRg st="3" end="3"/>
                                            </p:txEl>
                                          </p:spTgt>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54285">
                                            <p:txEl>
                                              <p:pRg st="4" end="4"/>
                                            </p:txEl>
                                          </p:spTgt>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54285">
                                            <p:txEl>
                                              <p:pRg st="5" end="5"/>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4285">
                                            <p:txEl>
                                              <p:pRg st="6" end="6"/>
                                            </p:txEl>
                                          </p:spTgt>
                                        </p:tgtEl>
                                        <p:attrNameLst>
                                          <p:attrName>style.visibility</p:attrName>
                                        </p:attrNameLst>
                                      </p:cBhvr>
                                      <p:to>
                                        <p:strVal val="visible"/>
                                      </p:to>
                                    </p:set>
                                  </p:childTnLst>
                                </p:cTn>
                              </p:par>
                              <p:par>
                                <p:cTn id="113" presetID="9" presetClass="exit" presetSubtype="0" fill="hold" nodeType="withEffect">
                                  <p:stCondLst>
                                    <p:cond delay="0"/>
                                  </p:stCondLst>
                                  <p:childTnLst>
                                    <p:animEffect transition="out" filter="dissolve">
                                      <p:cBhvr>
                                        <p:cTn id="114" dur="500"/>
                                        <p:tgtEl>
                                          <p:spTgt spid="54285">
                                            <p:txEl>
                                              <p:pRg st="0" end="0"/>
                                            </p:txEl>
                                          </p:spTgt>
                                        </p:tgtEl>
                                      </p:cBhvr>
                                    </p:animEffect>
                                    <p:set>
                                      <p:cBhvr>
                                        <p:cTn id="115" dur="1" fill="hold">
                                          <p:stCondLst>
                                            <p:cond delay="499"/>
                                          </p:stCondLst>
                                        </p:cTn>
                                        <p:tgtEl>
                                          <p:spTgt spid="54285">
                                            <p:txEl>
                                              <p:pRg st="0" end="0"/>
                                            </p:txEl>
                                          </p:spTgt>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54285">
                                            <p:txEl>
                                              <p:pRg st="1" end="1"/>
                                            </p:txEl>
                                          </p:spTgt>
                                        </p:tgtEl>
                                      </p:cBhvr>
                                    </p:animEffect>
                                    <p:set>
                                      <p:cBhvr>
                                        <p:cTn id="118" dur="1" fill="hold">
                                          <p:stCondLst>
                                            <p:cond delay="499"/>
                                          </p:stCondLst>
                                        </p:cTn>
                                        <p:tgtEl>
                                          <p:spTgt spid="54285">
                                            <p:txEl>
                                              <p:pRg st="1" end="1"/>
                                            </p:txEl>
                                          </p:spTgt>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54285">
                                            <p:txEl>
                                              <p:pRg st="2" end="2"/>
                                            </p:txEl>
                                          </p:spTgt>
                                        </p:tgtEl>
                                      </p:cBhvr>
                                    </p:animEffect>
                                    <p:set>
                                      <p:cBhvr>
                                        <p:cTn id="121" dur="1" fill="hold">
                                          <p:stCondLst>
                                            <p:cond delay="499"/>
                                          </p:stCondLst>
                                        </p:cTn>
                                        <p:tgtEl>
                                          <p:spTgt spid="54285">
                                            <p:txEl>
                                              <p:pRg st="2" end="2"/>
                                            </p:txEl>
                                          </p:spTgt>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54285">
                                            <p:txEl>
                                              <p:pRg st="3" end="3"/>
                                            </p:txEl>
                                          </p:spTgt>
                                        </p:tgtEl>
                                      </p:cBhvr>
                                    </p:animEffect>
                                    <p:set>
                                      <p:cBhvr>
                                        <p:cTn id="124" dur="1" fill="hold">
                                          <p:stCondLst>
                                            <p:cond delay="499"/>
                                          </p:stCondLst>
                                        </p:cTn>
                                        <p:tgtEl>
                                          <p:spTgt spid="54285">
                                            <p:txEl>
                                              <p:pRg st="3" end="3"/>
                                            </p:txEl>
                                          </p:spTgt>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54285">
                                            <p:txEl>
                                              <p:pRg st="4" end="4"/>
                                            </p:txEl>
                                          </p:spTgt>
                                        </p:tgtEl>
                                      </p:cBhvr>
                                    </p:animEffect>
                                    <p:set>
                                      <p:cBhvr>
                                        <p:cTn id="127" dur="1" fill="hold">
                                          <p:stCondLst>
                                            <p:cond delay="499"/>
                                          </p:stCondLst>
                                        </p:cTn>
                                        <p:tgtEl>
                                          <p:spTgt spid="54285">
                                            <p:txEl>
                                              <p:pRg st="4" end="4"/>
                                            </p:txEl>
                                          </p:spTgt>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54285">
                                            <p:txEl>
                                              <p:pRg st="5" end="5"/>
                                            </p:txEl>
                                          </p:spTgt>
                                        </p:tgtEl>
                                      </p:cBhvr>
                                    </p:animEffect>
                                    <p:set>
                                      <p:cBhvr>
                                        <p:cTn id="130" dur="1" fill="hold">
                                          <p:stCondLst>
                                            <p:cond delay="499"/>
                                          </p:stCondLst>
                                        </p:cTn>
                                        <p:tgtEl>
                                          <p:spTgt spid="54285">
                                            <p:txEl>
                                              <p:pRg st="5" end="5"/>
                                            </p:txEl>
                                          </p:spTgt>
                                        </p:tgtEl>
                                        <p:attrNameLst>
                                          <p:attrName>style.visibility</p:attrName>
                                        </p:attrNameLst>
                                      </p:cBhvr>
                                      <p:to>
                                        <p:strVal val="hidden"/>
                                      </p:to>
                                    </p:set>
                                  </p:childTnLst>
                                </p:cTn>
                              </p:par>
                              <p:par>
                                <p:cTn id="131" presetID="9" presetClass="exit" presetSubtype="0" fill="hold" nodeType="withEffect">
                                  <p:stCondLst>
                                    <p:cond delay="2750"/>
                                  </p:stCondLst>
                                  <p:childTnLst>
                                    <p:animEffect transition="out" filter="dissolve">
                                      <p:cBhvr>
                                        <p:cTn id="132" dur="500"/>
                                        <p:tgtEl>
                                          <p:spTgt spid="54285">
                                            <p:txEl>
                                              <p:pRg st="6" end="6"/>
                                            </p:txEl>
                                          </p:spTgt>
                                        </p:tgtEl>
                                      </p:cBhvr>
                                    </p:animEffect>
                                    <p:set>
                                      <p:cBhvr>
                                        <p:cTn id="133" dur="1" fill="hold">
                                          <p:stCondLst>
                                            <p:cond delay="499"/>
                                          </p:stCondLst>
                                        </p:cTn>
                                        <p:tgtEl>
                                          <p:spTgt spid="54285">
                                            <p:txEl>
                                              <p:pRg st="6" end="6"/>
                                            </p:txEl>
                                          </p:spTgt>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4275">
                                            <p:txEl>
                                              <p:pRg st="13" end="13"/>
                                            </p:txEl>
                                          </p:spTgt>
                                        </p:tgtEl>
                                        <p:attrNameLst>
                                          <p:attrName>style.visibility</p:attrName>
                                        </p:attrNameLst>
                                      </p:cBhvr>
                                      <p:to>
                                        <p:strVal val="visible"/>
                                      </p:to>
                                    </p:set>
                                    <p:anim calcmode="lin" valueType="num">
                                      <p:cBhvr additive="base">
                                        <p:cTn id="138" dur="500" fill="hold"/>
                                        <p:tgtEl>
                                          <p:spTgt spid="54275">
                                            <p:txEl>
                                              <p:pRg st="13" end="13"/>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5427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54275">
                                            <p:txEl>
                                              <p:pRg st="14" end="14"/>
                                            </p:txEl>
                                          </p:spTgt>
                                        </p:tgtEl>
                                        <p:attrNameLst>
                                          <p:attrName>style.visibility</p:attrName>
                                        </p:attrNameLst>
                                      </p:cBhvr>
                                      <p:to>
                                        <p:strVal val="visible"/>
                                      </p:to>
                                    </p:set>
                                    <p:anim calcmode="lin" valueType="num">
                                      <p:cBhvr additive="base">
                                        <p:cTn id="144" dur="500" fill="hold"/>
                                        <p:tgtEl>
                                          <p:spTgt spid="54275">
                                            <p:txEl>
                                              <p:pRg st="14" end="14"/>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5427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4278"/>
                                        </p:tgtEl>
                                        <p:attrNameLst>
                                          <p:attrName>style.visibility</p:attrName>
                                        </p:attrNameLst>
                                      </p:cBhvr>
                                      <p:to>
                                        <p:strVal val="visible"/>
                                      </p:to>
                                    </p:set>
                                    <p:animEffect transition="in" filter="dissolve">
                                      <p:cBhvr>
                                        <p:cTn id="150" dur="500"/>
                                        <p:tgtEl>
                                          <p:spTgt spid="54278"/>
                                        </p:tgtEl>
                                      </p:cBhvr>
                                    </p:animEffect>
                                  </p:childTnLst>
                                </p:cTn>
                              </p:par>
                              <p:par>
                                <p:cTn id="151" presetID="1" presetClass="exit" presetSubtype="0" fill="hold" nodeType="withEffect">
                                  <p:stCondLst>
                                    <p:cond delay="0"/>
                                  </p:stCondLst>
                                  <p:childTnLst>
                                    <p:set>
                                      <p:cBhvr>
                                        <p:cTn id="152" dur="1" fill="hold">
                                          <p:stCondLst>
                                            <p:cond delay="0"/>
                                          </p:stCondLst>
                                        </p:cTn>
                                        <p:tgtEl>
                                          <p:spTgt spid="7178"/>
                                        </p:tgtEl>
                                        <p:attrNameLst>
                                          <p:attrName>style.visibility</p:attrName>
                                        </p:attrNameLst>
                                      </p:cBhvr>
                                      <p:to>
                                        <p:strVal val="hidden"/>
                                      </p:to>
                                    </p:set>
                                  </p:childTnLst>
                                </p:cTn>
                              </p:par>
                              <p:par>
                                <p:cTn id="153" presetID="9" presetClass="exit" presetSubtype="0" fill="hold" nodeType="withEffect">
                                  <p:stCondLst>
                                    <p:cond delay="0"/>
                                  </p:stCondLst>
                                  <p:childTnLst>
                                    <p:animEffect transition="out" filter="dissolve">
                                      <p:cBhvr>
                                        <p:cTn id="154" dur="500"/>
                                        <p:tgtEl>
                                          <p:spTgt spid="54275">
                                            <p:txEl>
                                              <p:pRg st="1" end="1"/>
                                            </p:txEl>
                                          </p:spTgt>
                                        </p:tgtEl>
                                      </p:cBhvr>
                                    </p:animEffect>
                                    <p:set>
                                      <p:cBhvr>
                                        <p:cTn id="155" dur="1" fill="hold">
                                          <p:stCondLst>
                                            <p:cond delay="499"/>
                                          </p:stCondLst>
                                        </p:cTn>
                                        <p:tgtEl>
                                          <p:spTgt spid="54275">
                                            <p:txEl>
                                              <p:pRg st="1" end="1"/>
                                            </p:txEl>
                                          </p:spTgt>
                                        </p:tgtEl>
                                        <p:attrNameLst>
                                          <p:attrName>style.visibility</p:attrName>
                                        </p:attrNameLst>
                                      </p:cBhvr>
                                      <p:to>
                                        <p:strVal val="hidden"/>
                                      </p:to>
                                    </p:set>
                                  </p:childTnLst>
                                </p:cTn>
                              </p:par>
                              <p:par>
                                <p:cTn id="156" presetID="9" presetClass="exit" presetSubtype="0" fill="hold" nodeType="withEffect">
                                  <p:stCondLst>
                                    <p:cond delay="0"/>
                                  </p:stCondLst>
                                  <p:childTnLst>
                                    <p:animEffect transition="out" filter="dissolve">
                                      <p:cBhvr>
                                        <p:cTn id="157" dur="500"/>
                                        <p:tgtEl>
                                          <p:spTgt spid="54275">
                                            <p:txEl>
                                              <p:pRg st="2" end="2"/>
                                            </p:txEl>
                                          </p:spTgt>
                                        </p:tgtEl>
                                      </p:cBhvr>
                                    </p:animEffect>
                                    <p:set>
                                      <p:cBhvr>
                                        <p:cTn id="158" dur="1" fill="hold">
                                          <p:stCondLst>
                                            <p:cond delay="499"/>
                                          </p:stCondLst>
                                        </p:cTn>
                                        <p:tgtEl>
                                          <p:spTgt spid="54275">
                                            <p:txEl>
                                              <p:pRg st="2" end="2"/>
                                            </p:txEl>
                                          </p:spTgt>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54275">
                                            <p:txEl>
                                              <p:pRg st="3" end="3"/>
                                            </p:txEl>
                                          </p:spTgt>
                                        </p:tgtEl>
                                      </p:cBhvr>
                                    </p:animEffect>
                                    <p:set>
                                      <p:cBhvr>
                                        <p:cTn id="161" dur="1" fill="hold">
                                          <p:stCondLst>
                                            <p:cond delay="499"/>
                                          </p:stCondLst>
                                        </p:cTn>
                                        <p:tgtEl>
                                          <p:spTgt spid="54275">
                                            <p:txEl>
                                              <p:pRg st="3" end="3"/>
                                            </p:txEl>
                                          </p:spTgt>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54275">
                                            <p:txEl>
                                              <p:pRg st="0" end="0"/>
                                            </p:txEl>
                                          </p:spTgt>
                                        </p:tgtEl>
                                      </p:cBhvr>
                                    </p:animEffect>
                                    <p:set>
                                      <p:cBhvr>
                                        <p:cTn id="164" dur="1" fill="hold">
                                          <p:stCondLst>
                                            <p:cond delay="499"/>
                                          </p:stCondLst>
                                        </p:cTn>
                                        <p:tgtEl>
                                          <p:spTgt spid="54275">
                                            <p:txEl>
                                              <p:pRg st="0" end="0"/>
                                            </p:txEl>
                                          </p:spTgt>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ntr" presetSubtype="0" fill="hold" grpId="0" nodeType="clickEffect">
                                  <p:stCondLst>
                                    <p:cond delay="0"/>
                                  </p:stCondLst>
                                  <p:childTnLst>
                                    <p:set>
                                      <p:cBhvr>
                                        <p:cTn id="168" dur="1" fill="hold">
                                          <p:stCondLst>
                                            <p:cond delay="0"/>
                                          </p:stCondLst>
                                        </p:cTn>
                                        <p:tgtEl>
                                          <p:spTgt spid="54276"/>
                                        </p:tgtEl>
                                        <p:attrNameLst>
                                          <p:attrName>style.visibility</p:attrName>
                                        </p:attrNameLst>
                                      </p:cBhvr>
                                      <p:to>
                                        <p:strVal val="visible"/>
                                      </p:to>
                                    </p:set>
                                    <p:animEffect transition="in" filter="dissolve">
                                      <p:cBhvr>
                                        <p:cTn id="169" dur="500"/>
                                        <p:tgtEl>
                                          <p:spTgt spid="54276"/>
                                        </p:tgtEl>
                                      </p:cBhvr>
                                    </p:animEffect>
                                  </p:childTnLst>
                                </p:cTn>
                              </p:par>
                              <p:par>
                                <p:cTn id="170" presetID="6" presetClass="entr" presetSubtype="16" fill="hold" nodeType="withEffect">
                                  <p:stCondLst>
                                    <p:cond delay="0"/>
                                  </p:stCondLst>
                                  <p:childTnLst>
                                    <p:set>
                                      <p:cBhvr>
                                        <p:cTn id="171" dur="1" fill="hold">
                                          <p:stCondLst>
                                            <p:cond delay="0"/>
                                          </p:stCondLst>
                                        </p:cTn>
                                        <p:tgtEl>
                                          <p:spTgt spid="54280"/>
                                        </p:tgtEl>
                                        <p:attrNameLst>
                                          <p:attrName>style.visibility</p:attrName>
                                        </p:attrNameLst>
                                      </p:cBhvr>
                                      <p:to>
                                        <p:strVal val="visible"/>
                                      </p:to>
                                    </p:set>
                                    <p:animEffect transition="in" filter="circle(in)">
                                      <p:cBhvr>
                                        <p:cTn id="172" dur="500"/>
                                        <p:tgtEl>
                                          <p:spTgt spid="54280"/>
                                        </p:tgtEl>
                                      </p:cBhvr>
                                    </p:animEffect>
                                  </p:childTnLst>
                                </p:cTn>
                              </p:par>
                            </p:childTnLst>
                          </p:cTn>
                        </p:par>
                      </p:childTnLst>
                    </p:cTn>
                  </p:par>
                  <p:par>
                    <p:cTn id="173" fill="hold">
                      <p:stCondLst>
                        <p:cond delay="indefinite"/>
                      </p:stCondLst>
                      <p:childTnLst>
                        <p:par>
                          <p:cTn id="174" fill="hold" nodeType="withGroup">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54283">
                                            <p:txEl>
                                              <p:pRg st="0" end="0"/>
                                            </p:txEl>
                                          </p:spTgt>
                                        </p:tgtEl>
                                        <p:attrNameLst>
                                          <p:attrName>style.visibility</p:attrName>
                                        </p:attrNameLst>
                                      </p:cBhvr>
                                      <p:to>
                                        <p:strVal val="visible"/>
                                      </p:to>
                                    </p:set>
                                    <p:animEffect transition="in" filter="dissolve">
                                      <p:cBhvr>
                                        <p:cTn id="177" dur="500"/>
                                        <p:tgtEl>
                                          <p:spTgt spid="54283">
                                            <p:txEl>
                                              <p:pRg st="0" end="0"/>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54283">
                                            <p:txEl>
                                              <p:pRg st="1" end="1"/>
                                            </p:txEl>
                                          </p:spTgt>
                                        </p:tgtEl>
                                        <p:attrNameLst>
                                          <p:attrName>style.visibility</p:attrName>
                                        </p:attrNameLst>
                                      </p:cBhvr>
                                      <p:to>
                                        <p:strVal val="visible"/>
                                      </p:to>
                                    </p:set>
                                    <p:anim calcmode="lin" valueType="num">
                                      <p:cBhvr additive="base">
                                        <p:cTn id="182" dur="500" fill="hold"/>
                                        <p:tgtEl>
                                          <p:spTgt spid="54283">
                                            <p:txEl>
                                              <p:pRg st="1" end="1"/>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542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54276" grpId="0"/>
      <p:bldP spid="54278" grpId="0"/>
      <p:bldP spid="54283" grpId="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81000"/>
            <a:ext cx="4750018" cy="658642"/>
          </a:xfrm>
          <a:prstGeom prst="rect">
            <a:avLst/>
          </a:prstGeom>
          <a:noFill/>
        </p:spPr>
        <p:txBody>
          <a:bodyPr wrap="none" rtlCol="0">
            <a:spAutoFit/>
          </a:bodyPr>
          <a:lstStyle/>
          <a:p>
            <a:pPr algn="l"/>
            <a:r>
              <a:rPr lang="en-US" u="sng" dirty="0" smtClean="0">
                <a:solidFill>
                  <a:schemeClr val="tx1"/>
                </a:solidFill>
              </a:rPr>
              <a:t>Programming of Pedestrian settings</a:t>
            </a:r>
          </a:p>
          <a:p>
            <a:pPr algn="l"/>
            <a:r>
              <a:rPr lang="en-US" sz="1400" b="0" dirty="0" smtClean="0">
                <a:solidFill>
                  <a:schemeClr val="tx1"/>
                </a:solidFill>
              </a:rPr>
              <a:t>The default opening is 1m and will auto close after 10 sec </a:t>
            </a:r>
            <a:endParaRPr lang="en-US" sz="1400" b="0" dirty="0">
              <a:solidFill>
                <a:schemeClr val="tx1"/>
              </a:solidFill>
            </a:endParaRPr>
          </a:p>
        </p:txBody>
      </p:sp>
      <p:sp>
        <p:nvSpPr>
          <p:cNvPr id="3" name="TextBox 2"/>
          <p:cNvSpPr txBox="1">
            <a:spLocks noChangeAspect="1"/>
          </p:cNvSpPr>
          <p:nvPr/>
        </p:nvSpPr>
        <p:spPr>
          <a:xfrm>
            <a:off x="152400" y="1676400"/>
            <a:ext cx="8634030" cy="2634567"/>
          </a:xfrm>
          <a:prstGeom prst="rect">
            <a:avLst/>
          </a:prstGeom>
          <a:noFill/>
        </p:spPr>
        <p:txBody>
          <a:bodyPr wrap="none" rtlCol="0">
            <a:spAutoFit/>
          </a:bodyPr>
          <a:lstStyle/>
          <a:p>
            <a:pPr algn="l"/>
            <a:r>
              <a:rPr lang="en-US" sz="1400" b="0" dirty="0" smtClean="0">
                <a:solidFill>
                  <a:schemeClr val="tx1"/>
                </a:solidFill>
              </a:rPr>
              <a:t>Scroll down to PEDESTRIAN and press Enter</a:t>
            </a:r>
          </a:p>
          <a:p>
            <a:pPr algn="l"/>
            <a:endParaRPr lang="en-US" sz="1400" b="0" dirty="0">
              <a:solidFill>
                <a:schemeClr val="tx1"/>
              </a:solidFill>
            </a:endParaRPr>
          </a:p>
          <a:p>
            <a:pPr algn="l"/>
            <a:r>
              <a:rPr lang="en-US" sz="1400" b="0" dirty="0" smtClean="0">
                <a:solidFill>
                  <a:schemeClr val="tx1"/>
                </a:solidFill>
              </a:rPr>
              <a:t>The screen will display the current settings on opening and auto close time</a:t>
            </a:r>
          </a:p>
          <a:p>
            <a:pPr algn="l"/>
            <a:endParaRPr lang="en-US" sz="1400" b="0" dirty="0">
              <a:solidFill>
                <a:schemeClr val="tx1"/>
              </a:solidFill>
            </a:endParaRPr>
          </a:p>
          <a:p>
            <a:pPr algn="l"/>
            <a:r>
              <a:rPr lang="en-US" sz="1400" b="0" dirty="0" smtClean="0">
                <a:solidFill>
                  <a:schemeClr val="tx1"/>
                </a:solidFill>
              </a:rPr>
              <a:t>Press Enter on Sec= , you can set the time for auto close by pressing UP or Down and then pressing Enter</a:t>
            </a:r>
          </a:p>
          <a:p>
            <a:pPr algn="l"/>
            <a:endParaRPr lang="en-US" sz="1400" b="0" dirty="0">
              <a:solidFill>
                <a:schemeClr val="tx1"/>
              </a:solidFill>
            </a:endParaRPr>
          </a:p>
          <a:p>
            <a:pPr algn="l"/>
            <a:r>
              <a:rPr lang="en-US" sz="1400" b="0" dirty="0" smtClean="0">
                <a:solidFill>
                  <a:schemeClr val="tx1"/>
                </a:solidFill>
              </a:rPr>
              <a:t>Scroll down and press Enter on </a:t>
            </a:r>
            <a:r>
              <a:rPr lang="en-US" sz="1400" b="0" dirty="0" err="1" smtClean="0">
                <a:solidFill>
                  <a:schemeClr val="tx1"/>
                </a:solidFill>
              </a:rPr>
              <a:t>Mtr</a:t>
            </a:r>
            <a:r>
              <a:rPr lang="en-US" sz="1400" b="0" dirty="0" smtClean="0">
                <a:solidFill>
                  <a:schemeClr val="tx1"/>
                </a:solidFill>
              </a:rPr>
              <a:t>= , to adjust the length of opening for pedestrian</a:t>
            </a:r>
          </a:p>
          <a:p>
            <a:pPr algn="l"/>
            <a:r>
              <a:rPr lang="en-US" sz="1400" b="0" dirty="0" smtClean="0">
                <a:solidFill>
                  <a:schemeClr val="tx1"/>
                </a:solidFill>
              </a:rPr>
              <a:t>Press UP or Down and then press Enter</a:t>
            </a:r>
          </a:p>
          <a:p>
            <a:pPr algn="l"/>
            <a:endParaRPr lang="en-US" sz="1400" b="0" dirty="0">
              <a:solidFill>
                <a:schemeClr val="tx1"/>
              </a:solidFill>
            </a:endParaRPr>
          </a:p>
          <a:p>
            <a:pPr algn="l"/>
            <a:r>
              <a:rPr lang="en-US" sz="1400" b="0" dirty="0" smtClean="0">
                <a:solidFill>
                  <a:schemeClr val="tx1"/>
                </a:solidFill>
              </a:rPr>
              <a:t>When done remember to press Enter on MENU BACK</a:t>
            </a:r>
            <a:endParaRPr lang="en-US" sz="1400" b="0"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8818" y="1421741"/>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8818" y="1428091"/>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78818" y="3505200"/>
            <a:ext cx="20320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a:off x="5791200" y="4191001"/>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2706631398"/>
      </p:ext>
    </p:extLst>
  </p:cSld>
  <p:clrMapOvr>
    <a:masterClrMapping/>
  </p:clrMapOvr>
  <mc:AlternateContent xmlns:mc="http://schemas.openxmlformats.org/markup-compatibility/2006">
    <mc:Choice xmlns:p14="http://schemas.microsoft.com/office/powerpoint/2010/main" xmlns="" Requires="p14">
      <p:transition spd="slow" p14:dur="2000" advTm="50000"/>
    </mc:Choice>
    <mc:Fallback>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barn(inVertical)">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barn(inVertical)">
                                      <p:cBhvr>
                                        <p:cTn id="44" dur="500"/>
                                        <p:tgtEl>
                                          <p:spTgt spid="307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21733"/>
            <a:ext cx="8458200" cy="3871829"/>
          </a:xfrm>
          <a:prstGeom prst="rect">
            <a:avLst/>
          </a:prstGeom>
          <a:noFill/>
        </p:spPr>
        <p:txBody>
          <a:bodyPr wrap="square" rtlCol="0">
            <a:spAutoFit/>
          </a:bodyPr>
          <a:lstStyle/>
          <a:p>
            <a:r>
              <a:rPr lang="en-US" u="sng" dirty="0" smtClean="0">
                <a:solidFill>
                  <a:schemeClr val="tx1"/>
                </a:solidFill>
              </a:rPr>
              <a:t>AUTO CLOSE </a:t>
            </a:r>
          </a:p>
          <a:p>
            <a:r>
              <a:rPr lang="en-US" sz="1400" b="0" dirty="0" smtClean="0">
                <a:solidFill>
                  <a:schemeClr val="tx1"/>
                </a:solidFill>
              </a:rPr>
              <a:t>(Default, 10 seconds) </a:t>
            </a:r>
          </a:p>
          <a:p>
            <a:r>
              <a:rPr lang="en-US" sz="1400" b="0" dirty="0" smtClean="0">
                <a:solidFill>
                  <a:schemeClr val="tx1"/>
                </a:solidFill>
              </a:rPr>
              <a:t>(infra-red beams must be fitted if auto close is activated)</a:t>
            </a:r>
          </a:p>
          <a:p>
            <a:pPr marL="285750" indent="-285750" algn="l">
              <a:buFontTx/>
              <a:buChar char="-"/>
            </a:pPr>
            <a:r>
              <a:rPr lang="en-US" sz="1400" b="0" dirty="0" smtClean="0">
                <a:solidFill>
                  <a:schemeClr val="tx1"/>
                </a:solidFill>
              </a:rPr>
              <a:t>Scroll down to settings and press ENT</a:t>
            </a:r>
          </a:p>
          <a:p>
            <a:pPr algn="l"/>
            <a:r>
              <a:rPr lang="en-US" sz="1400" b="0" dirty="0" smtClean="0">
                <a:solidFill>
                  <a:schemeClr val="tx1"/>
                </a:solidFill>
              </a:rPr>
              <a:t>- Scroll down to AUTO CLOSE and press ENT</a:t>
            </a:r>
          </a:p>
          <a:p>
            <a:pPr algn="l"/>
            <a:r>
              <a:rPr lang="en-US" sz="1400" b="0" dirty="0" smtClean="0">
                <a:solidFill>
                  <a:schemeClr val="tx1"/>
                </a:solidFill>
              </a:rPr>
              <a:t>- Select ON or OFF by using the ENT button</a:t>
            </a:r>
          </a:p>
          <a:p>
            <a:pPr algn="l"/>
            <a:r>
              <a:rPr lang="en-US" sz="1400" b="0" dirty="0" smtClean="0">
                <a:solidFill>
                  <a:schemeClr val="tx1"/>
                </a:solidFill>
              </a:rPr>
              <a:t>- If ON, scroll down to Sec=, press ENT button and an arrow will</a:t>
            </a:r>
          </a:p>
          <a:p>
            <a:pPr algn="l"/>
            <a:r>
              <a:rPr lang="en-US" sz="1400" b="0" dirty="0" smtClean="0">
                <a:solidFill>
                  <a:schemeClr val="tx1"/>
                </a:solidFill>
              </a:rPr>
              <a:t>   appear net to the Sec=.</a:t>
            </a:r>
          </a:p>
          <a:p>
            <a:pPr algn="l"/>
            <a:r>
              <a:rPr lang="en-US" sz="1400" b="0" dirty="0" smtClean="0">
                <a:solidFill>
                  <a:schemeClr val="tx1"/>
                </a:solidFill>
              </a:rPr>
              <a:t>- By using the Up or Down buttons, select the time in seconds </a:t>
            </a:r>
          </a:p>
          <a:p>
            <a:pPr algn="l"/>
            <a:r>
              <a:rPr lang="en-US" sz="1400" b="0" dirty="0" smtClean="0">
                <a:solidFill>
                  <a:schemeClr val="tx1"/>
                </a:solidFill>
              </a:rPr>
              <a:t>   required</a:t>
            </a:r>
          </a:p>
          <a:p>
            <a:pPr algn="l"/>
            <a:r>
              <a:rPr lang="en-US" sz="1400" b="0" dirty="0" smtClean="0">
                <a:solidFill>
                  <a:schemeClr val="tx1"/>
                </a:solidFill>
              </a:rPr>
              <a:t>- Min. 1 second to Max. 179 seconds</a:t>
            </a:r>
          </a:p>
          <a:p>
            <a:pPr algn="l"/>
            <a:r>
              <a:rPr lang="en-US" sz="1400" b="0" dirty="0" smtClean="0">
                <a:solidFill>
                  <a:schemeClr val="tx1"/>
                </a:solidFill>
              </a:rPr>
              <a:t>- Press ENT button on desired seconds</a:t>
            </a:r>
          </a:p>
          <a:p>
            <a:pPr algn="l"/>
            <a:r>
              <a:rPr lang="en-US" sz="1400" b="0" dirty="0" smtClean="0">
                <a:solidFill>
                  <a:schemeClr val="tx1"/>
                </a:solidFill>
              </a:rPr>
              <a:t>- Scroll down to MENU BACK and press ENT button twice to exit</a:t>
            </a:r>
          </a:p>
          <a:p>
            <a:pPr algn="l"/>
            <a:endParaRPr lang="en-US" b="0" dirty="0" smtClean="0">
              <a:solidFill>
                <a:schemeClr val="tx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260122"/>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260122"/>
            <a:ext cx="2032000" cy="111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1301044"/>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260122"/>
            <a:ext cx="2032000" cy="111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2590800"/>
            <a:ext cx="20320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3600" y="3810000"/>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4902200"/>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49071" y="4902200"/>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advTm="65000"/>
    </mc:Choice>
    <mc:Fallback>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barn(inVertical)">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 calcmode="lin" valueType="num">
                                      <p:cBhvr additive="base">
                                        <p:cTn id="1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additive="base">
                                        <p:cTn id="2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4" presetID="1" presetClass="exit" presetSubtype="0" fill="hold" nodeType="withEffect">
                                  <p:stCondLst>
                                    <p:cond delay="0"/>
                                  </p:stCondLst>
                                  <p:childTnLst>
                                    <p:set>
                                      <p:cBhvr>
                                        <p:cTn id="25" dur="1" fill="hold">
                                          <p:stCondLst>
                                            <p:cond delay="0"/>
                                          </p:stCondLst>
                                        </p:cTn>
                                        <p:tgtEl>
                                          <p:spTgt spid="717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additive="base">
                                        <p:cTn id="3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171"/>
                                        </p:tgtEl>
                                        <p:attrNameLst>
                                          <p:attrName>style.visibility</p:attrName>
                                        </p:attrNameLst>
                                      </p:cBhvr>
                                      <p:to>
                                        <p:strVal val="visible"/>
                                      </p:to>
                                    </p:set>
                                    <p:animEffect transition="in" filter="barn(inVertical)">
                                      <p:cBhvr>
                                        <p:cTn id="40" dur="500"/>
                                        <p:tgtEl>
                                          <p:spTgt spid="71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171"/>
                                        </p:tgtEl>
                                      </p:cBhvr>
                                    </p:animEffect>
                                    <p:set>
                                      <p:cBhvr>
                                        <p:cTn id="45" dur="1" fill="hold">
                                          <p:stCondLst>
                                            <p:cond delay="499"/>
                                          </p:stCondLst>
                                        </p:cTn>
                                        <p:tgtEl>
                                          <p:spTgt spid="717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72"/>
                                        </p:tgtEl>
                                        <p:attrNameLst>
                                          <p:attrName>style.visibility</p:attrName>
                                        </p:attrNameLst>
                                      </p:cBhvr>
                                      <p:to>
                                        <p:strVal val="visible"/>
                                      </p:to>
                                    </p:set>
                                    <p:animEffect transition="in" filter="barn(inVertical)">
                                      <p:cBhvr>
                                        <p:cTn id="50" dur="500"/>
                                        <p:tgtEl>
                                          <p:spTgt spid="717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7172"/>
                                        </p:tgtEl>
                                        <p:attrNameLst>
                                          <p:attrName>ppt_w</p:attrName>
                                        </p:attrNameLst>
                                      </p:cBhvr>
                                      <p:tavLst>
                                        <p:tav tm="0">
                                          <p:val>
                                            <p:strVal val="ppt_w"/>
                                          </p:val>
                                        </p:tav>
                                        <p:tav tm="100000">
                                          <p:val>
                                            <p:fltVal val="0"/>
                                          </p:val>
                                        </p:tav>
                                      </p:tavLst>
                                    </p:anim>
                                    <p:anim calcmode="lin" valueType="num">
                                      <p:cBhvr>
                                        <p:cTn id="55" dur="500"/>
                                        <p:tgtEl>
                                          <p:spTgt spid="7172"/>
                                        </p:tgtEl>
                                        <p:attrNameLst>
                                          <p:attrName>ppt_h</p:attrName>
                                        </p:attrNameLst>
                                      </p:cBhvr>
                                      <p:tavLst>
                                        <p:tav tm="0">
                                          <p:val>
                                            <p:strVal val="ppt_h"/>
                                          </p:val>
                                        </p:tav>
                                        <p:tav tm="100000">
                                          <p:val>
                                            <p:fltVal val="0"/>
                                          </p:val>
                                        </p:tav>
                                      </p:tavLst>
                                    </p:anim>
                                    <p:animEffect transition="out" filter="fade">
                                      <p:cBhvr>
                                        <p:cTn id="56" dur="500"/>
                                        <p:tgtEl>
                                          <p:spTgt spid="7172"/>
                                        </p:tgtEl>
                                      </p:cBhvr>
                                    </p:animEffect>
                                    <p:set>
                                      <p:cBhvr>
                                        <p:cTn id="57" dur="1" fill="hold">
                                          <p:stCondLst>
                                            <p:cond delay="499"/>
                                          </p:stCondLst>
                                        </p:cTn>
                                        <p:tgtEl>
                                          <p:spTgt spid="7172"/>
                                        </p:tgtEl>
                                        <p:attrNameLst>
                                          <p:attrName>style.visibility</p:attrName>
                                        </p:attrNameLst>
                                      </p:cBhvr>
                                      <p:to>
                                        <p:strVal val="hidden"/>
                                      </p:to>
                                    </p:set>
                                  </p:childTnLst>
                                </p:cTn>
                              </p:par>
                              <p:par>
                                <p:cTn id="58" presetID="16" presetClass="entr" presetSubtype="21" fill="hold" nodeType="withEffect">
                                  <p:stCondLst>
                                    <p:cond delay="0"/>
                                  </p:stCondLst>
                                  <p:childTnLst>
                                    <p:set>
                                      <p:cBhvr>
                                        <p:cTn id="59" dur="1" fill="hold">
                                          <p:stCondLst>
                                            <p:cond delay="0"/>
                                          </p:stCondLst>
                                        </p:cTn>
                                        <p:tgtEl>
                                          <p:spTgt spid="7173"/>
                                        </p:tgtEl>
                                        <p:attrNameLst>
                                          <p:attrName>style.visibility</p:attrName>
                                        </p:attrNameLst>
                                      </p:cBhvr>
                                      <p:to>
                                        <p:strVal val="visible"/>
                                      </p:to>
                                    </p:set>
                                    <p:animEffect transition="in" filter="barn(inVertical)">
                                      <p:cBhvr>
                                        <p:cTn id="60" dur="500"/>
                                        <p:tgtEl>
                                          <p:spTgt spid="7173"/>
                                        </p:tgtEl>
                                      </p:cBhvr>
                                    </p:animEffect>
                                  </p:childTnLst>
                                </p:cTn>
                              </p:par>
                              <p:par>
                                <p:cTn id="61" presetID="16" presetClass="entr" presetSubtype="21" fill="hold" nodeType="withEffect">
                                  <p:stCondLst>
                                    <p:cond delay="0"/>
                                  </p:stCondLst>
                                  <p:childTnLst>
                                    <p:set>
                                      <p:cBhvr>
                                        <p:cTn id="62" dur="1" fill="hold">
                                          <p:stCondLst>
                                            <p:cond delay="0"/>
                                          </p:stCondLst>
                                        </p:cTn>
                                        <p:tgtEl>
                                          <p:spTgt spid="7174"/>
                                        </p:tgtEl>
                                        <p:attrNameLst>
                                          <p:attrName>style.visibility</p:attrName>
                                        </p:attrNameLst>
                                      </p:cBhvr>
                                      <p:to>
                                        <p:strVal val="visible"/>
                                      </p:to>
                                    </p:set>
                                    <p:animEffect transition="in" filter="barn(inVertical)">
                                      <p:cBhvr>
                                        <p:cTn id="63" dur="500"/>
                                        <p:tgtEl>
                                          <p:spTgt spid="717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175"/>
                                        </p:tgtEl>
                                        <p:attrNameLst>
                                          <p:attrName>style.visibility</p:attrName>
                                        </p:attrNameLst>
                                      </p:cBhvr>
                                      <p:to>
                                        <p:strVal val="visible"/>
                                      </p:to>
                                    </p:set>
                                    <p:animEffect transition="in" filter="barn(inVertical)">
                                      <p:cBhvr>
                                        <p:cTn id="68" dur="500"/>
                                        <p:tgtEl>
                                          <p:spTgt spid="717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additive="base">
                                        <p:cTn id="7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additive="base">
                                        <p:cTn id="7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79" presetID="16" presetClass="entr" presetSubtype="21"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500"/>
                            </p:stCondLst>
                            <p:childTnLst>
                              <p:par>
                                <p:cTn id="83" presetID="16" presetClass="entr" presetSubtype="21" fill="hold" nodeType="afterEffect">
                                  <p:stCondLst>
                                    <p:cond delay="0"/>
                                  </p:stCondLst>
                                  <p:childTnLst>
                                    <p:set>
                                      <p:cBhvr>
                                        <p:cTn id="84" dur="1" fill="hold">
                                          <p:stCondLst>
                                            <p:cond delay="0"/>
                                          </p:stCondLst>
                                        </p:cTn>
                                        <p:tgtEl>
                                          <p:spTgt spid="1027"/>
                                        </p:tgtEl>
                                        <p:attrNameLst>
                                          <p:attrName>style.visibility</p:attrName>
                                        </p:attrNameLst>
                                      </p:cBhvr>
                                      <p:to>
                                        <p:strVal val="visible"/>
                                      </p:to>
                                    </p:set>
                                    <p:animEffect transition="in" filter="barn(inVertical)">
                                      <p:cBhvr>
                                        <p:cTn id="85" dur="500"/>
                                        <p:tgtEl>
                                          <p:spTgt spid="1027"/>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2">
                                            <p:txEl>
                                              <p:pRg st="10" end="10"/>
                                            </p:txEl>
                                          </p:spTgt>
                                        </p:tgtEl>
                                        <p:attrNameLst>
                                          <p:attrName>style.visibility</p:attrName>
                                        </p:attrNameLst>
                                      </p:cBhvr>
                                      <p:to>
                                        <p:strVal val="visible"/>
                                      </p:to>
                                    </p:set>
                                    <p:animEffect transition="in" filter="fade">
                                      <p:cBhvr>
                                        <p:cTn id="90" dur="1000"/>
                                        <p:tgtEl>
                                          <p:spTgt spid="2">
                                            <p:txEl>
                                              <p:pRg st="10" end="10"/>
                                            </p:txEl>
                                          </p:spTgt>
                                        </p:tgtEl>
                                      </p:cBhvr>
                                    </p:animEffect>
                                    <p:anim calcmode="lin" valueType="num">
                                      <p:cBhvr>
                                        <p:cTn id="9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
                                            <p:txEl>
                                              <p:pRg st="11" end="11"/>
                                            </p:txEl>
                                          </p:spTgt>
                                        </p:tgtEl>
                                        <p:attrNameLst>
                                          <p:attrName>style.visibility</p:attrName>
                                        </p:attrNameLst>
                                      </p:cBhvr>
                                      <p:to>
                                        <p:strVal val="visible"/>
                                      </p:to>
                                    </p:set>
                                    <p:anim calcmode="lin" valueType="num">
                                      <p:cBhvr additive="base">
                                        <p:cTn id="9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
                                            <p:txEl>
                                              <p:pRg st="12" end="12"/>
                                            </p:txEl>
                                          </p:spTgt>
                                        </p:tgtEl>
                                        <p:attrNameLst>
                                          <p:attrName>style.visibility</p:attrName>
                                        </p:attrNameLst>
                                      </p:cBhvr>
                                      <p:to>
                                        <p:strVal val="visible"/>
                                      </p:to>
                                    </p:set>
                                    <p:anim calcmode="lin" valueType="num">
                                      <p:cBhvr additive="base">
                                        <p:cTn id="10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 y="152400"/>
            <a:ext cx="8610600" cy="6438686"/>
          </a:xfrm>
          <a:prstGeom prst="rect">
            <a:avLst/>
          </a:prstGeom>
          <a:noFill/>
        </p:spPr>
        <p:txBody>
          <a:bodyPr wrap="square" rtlCol="0">
            <a:spAutoFit/>
          </a:bodyPr>
          <a:lstStyle/>
          <a:p>
            <a:r>
              <a:rPr lang="en-US" sz="1400" dirty="0" smtClean="0">
                <a:solidFill>
                  <a:schemeClr val="tx1"/>
                </a:solidFill>
              </a:rPr>
              <a:t> </a:t>
            </a:r>
            <a:r>
              <a:rPr lang="en-US" u="sng" dirty="0" smtClean="0">
                <a:solidFill>
                  <a:schemeClr val="tx1"/>
                </a:solidFill>
              </a:rPr>
              <a:t>CONDOMINIUM MODE</a:t>
            </a:r>
          </a:p>
          <a:p>
            <a:pPr algn="l"/>
            <a:endParaRPr lang="en-US" sz="1400" dirty="0" smtClean="0">
              <a:solidFill>
                <a:schemeClr val="tx1"/>
              </a:solidFill>
            </a:endParaRPr>
          </a:p>
          <a:p>
            <a:pPr algn="l"/>
            <a:r>
              <a:rPr lang="en-US" sz="1400" b="0" dirty="0" smtClean="0">
                <a:solidFill>
                  <a:schemeClr val="tx1"/>
                </a:solidFill>
              </a:rPr>
              <a:t>- </a:t>
            </a:r>
            <a:r>
              <a:rPr lang="en-US" sz="1400" b="0" dirty="0">
                <a:solidFill>
                  <a:schemeClr val="tx1"/>
                </a:solidFill>
              </a:rPr>
              <a:t>S</a:t>
            </a:r>
            <a:r>
              <a:rPr lang="en-US" sz="1400" b="0" dirty="0" smtClean="0">
                <a:solidFill>
                  <a:schemeClr val="tx1"/>
                </a:solidFill>
              </a:rPr>
              <a:t>croll down to SETTINGS and press ENT</a:t>
            </a:r>
          </a:p>
          <a:p>
            <a:pPr algn="l"/>
            <a:r>
              <a:rPr lang="en-US" sz="1400" b="0" dirty="0" smtClean="0">
                <a:solidFill>
                  <a:schemeClr val="tx1"/>
                </a:solidFill>
              </a:rPr>
              <a:t>- Scroll down to CONDO MODE and press ENT</a:t>
            </a:r>
          </a:p>
          <a:p>
            <a:pPr algn="l"/>
            <a:r>
              <a:rPr lang="en-US" sz="1400" b="0" dirty="0" smtClean="0">
                <a:solidFill>
                  <a:schemeClr val="tx1"/>
                </a:solidFill>
              </a:rPr>
              <a:t>- Now select ON or OFF by pressing the ENT button</a:t>
            </a:r>
          </a:p>
          <a:p>
            <a:pPr algn="l"/>
            <a:r>
              <a:rPr lang="en-US" sz="1400" b="0" dirty="0" smtClean="0">
                <a:solidFill>
                  <a:schemeClr val="tx1"/>
                </a:solidFill>
              </a:rPr>
              <a:t>- Note; if Condo is selected, IR CLOSE beams is the enabled</a:t>
            </a:r>
          </a:p>
          <a:p>
            <a:pPr algn="l"/>
            <a:r>
              <a:rPr lang="en-US" sz="1400" b="0" dirty="0" smtClean="0">
                <a:solidFill>
                  <a:schemeClr val="tx1"/>
                </a:solidFill>
              </a:rPr>
              <a:t>- Once selected, scroll down to MENU EXIT and press ENT to exit</a:t>
            </a:r>
          </a:p>
          <a:p>
            <a:pPr algn="l"/>
            <a:endParaRPr lang="en-US" sz="1400" b="0" dirty="0" smtClean="0">
              <a:solidFill>
                <a:schemeClr val="tx1"/>
              </a:solidFill>
            </a:endParaRPr>
          </a:p>
          <a:p>
            <a:pPr marL="457200" marR="146685">
              <a:spcBef>
                <a:spcPts val="0"/>
              </a:spcBef>
              <a:spcAft>
                <a:spcPts val="0"/>
              </a:spcAft>
            </a:pPr>
            <a:endParaRPr lang="en-US" sz="2800" u="sng" dirty="0" smtClean="0">
              <a:latin typeface="Times New Roman"/>
              <a:ea typeface="Times New Roman"/>
            </a:endParaRPr>
          </a:p>
          <a:p>
            <a:pPr marL="457200" marR="146685">
              <a:spcBef>
                <a:spcPts val="0"/>
              </a:spcBef>
              <a:spcAft>
                <a:spcPts val="0"/>
              </a:spcAft>
            </a:pPr>
            <a:endParaRPr lang="en-US" sz="2800" u="sng" dirty="0">
              <a:latin typeface="Times New Roman"/>
              <a:ea typeface="Times New Roman"/>
            </a:endParaRPr>
          </a:p>
          <a:p>
            <a:pPr marL="457200" marR="146685">
              <a:spcBef>
                <a:spcPts val="0"/>
              </a:spcBef>
              <a:spcAft>
                <a:spcPts val="0"/>
              </a:spcAft>
            </a:pPr>
            <a:r>
              <a:rPr lang="en-US" sz="2800" u="sng" dirty="0" smtClean="0">
                <a:latin typeface="Times New Roman"/>
                <a:ea typeface="Times New Roman"/>
              </a:rPr>
              <a:t>Condominium/free </a:t>
            </a:r>
            <a:r>
              <a:rPr lang="en-US" sz="2800" u="sng" dirty="0">
                <a:latin typeface="Times New Roman"/>
                <a:ea typeface="Times New Roman"/>
              </a:rPr>
              <a:t>exit loop.</a:t>
            </a:r>
            <a:endParaRPr lang="en-US" sz="2800" dirty="0">
              <a:latin typeface="Times New Roman"/>
              <a:ea typeface="Times New Roman"/>
            </a:endParaRPr>
          </a:p>
          <a:p>
            <a:pPr marL="914400" marR="146685" algn="l">
              <a:spcBef>
                <a:spcPts val="0"/>
              </a:spcBef>
              <a:spcAft>
                <a:spcPts val="0"/>
              </a:spcAft>
            </a:pPr>
            <a:r>
              <a:rPr lang="en-US" sz="1400" dirty="0">
                <a:latin typeface="Times New Roman"/>
                <a:ea typeface="Times New Roman"/>
              </a:rPr>
              <a:t>When condominium/free exit loop is activated on the unit, the unit will not respond to any transmitter or manual push button while in its opening cycle or open position. When the gate is on the open limit the unit will </a:t>
            </a:r>
            <a:r>
              <a:rPr lang="en-US" sz="1400" dirty="0" smtClean="0">
                <a:latin typeface="Times New Roman"/>
                <a:ea typeface="Times New Roman"/>
              </a:rPr>
              <a:t>automatically wait for </a:t>
            </a:r>
            <a:r>
              <a:rPr lang="en-US" sz="1400" dirty="0">
                <a:latin typeface="Times New Roman"/>
                <a:ea typeface="Times New Roman"/>
              </a:rPr>
              <a:t>the pre-programmed auto close time and then close. </a:t>
            </a:r>
            <a:r>
              <a:rPr lang="en-US" sz="1400" dirty="0">
                <a:solidFill>
                  <a:srgbClr val="FF0000"/>
                </a:solidFill>
                <a:latin typeface="Times New Roman"/>
                <a:ea typeface="Times New Roman"/>
              </a:rPr>
              <a:t>(Even if auto close function is not selected). </a:t>
            </a:r>
            <a:r>
              <a:rPr lang="en-US" sz="1400" dirty="0">
                <a:latin typeface="Times New Roman"/>
                <a:ea typeface="Times New Roman"/>
              </a:rPr>
              <a:t>When the gate is in its closing cycle and the transmitter or manual push button is pressed the gate will stop and open. </a:t>
            </a:r>
            <a:r>
              <a:rPr lang="en-US" sz="1400" u="sng" dirty="0">
                <a:solidFill>
                  <a:srgbClr val="FF0000"/>
                </a:solidFill>
                <a:latin typeface="Times New Roman"/>
                <a:ea typeface="Times New Roman"/>
              </a:rPr>
              <a:t>Auto close cannot</a:t>
            </a:r>
            <a:r>
              <a:rPr lang="en-US" sz="1400" dirty="0">
                <a:solidFill>
                  <a:srgbClr val="FF0000"/>
                </a:solidFill>
                <a:latin typeface="Times New Roman"/>
                <a:ea typeface="Times New Roman"/>
              </a:rPr>
              <a:t> be overridden in condominium mode. (</a:t>
            </a:r>
            <a:r>
              <a:rPr lang="en-US" sz="1400" u="sng" dirty="0">
                <a:solidFill>
                  <a:srgbClr val="FF0000"/>
                </a:solidFill>
                <a:latin typeface="Times New Roman"/>
                <a:ea typeface="Times New Roman"/>
              </a:rPr>
              <a:t>No party mode</a:t>
            </a:r>
            <a:r>
              <a:rPr lang="en-US" sz="1400" dirty="0">
                <a:solidFill>
                  <a:srgbClr val="FF0000"/>
                </a:solidFill>
                <a:latin typeface="Times New Roman"/>
                <a:ea typeface="Times New Roman"/>
              </a:rPr>
              <a:t>). </a:t>
            </a:r>
            <a:r>
              <a:rPr lang="en-US" sz="1400" dirty="0">
                <a:latin typeface="Times New Roman"/>
                <a:ea typeface="Times New Roman"/>
              </a:rPr>
              <a:t>If main power fails, the motor will still operate until battery reaches 9.5 volt. Gate will then remain open. </a:t>
            </a:r>
            <a:endParaRPr lang="en-US" sz="1050" dirty="0">
              <a:latin typeface="Times New Roman"/>
              <a:ea typeface="Times New Roman"/>
            </a:endParaRPr>
          </a:p>
          <a:p>
            <a:pPr marL="914400" marR="146685" algn="l">
              <a:spcBef>
                <a:spcPts val="0"/>
              </a:spcBef>
              <a:spcAft>
                <a:spcPts val="0"/>
              </a:spcAft>
            </a:pPr>
            <a:r>
              <a:rPr lang="en-US" sz="1400" dirty="0">
                <a:latin typeface="Times New Roman"/>
                <a:ea typeface="Times New Roman"/>
              </a:rPr>
              <a:t>Change to manual by overriding the motor by the override lever. When the main power comes on again, lock in the override lever and the motor will function as normal. </a:t>
            </a:r>
            <a:endParaRPr lang="en-US" sz="1400" b="0" dirty="0">
              <a:solidFill>
                <a:schemeClr val="tx1"/>
              </a:solidFill>
            </a:endParaRPr>
          </a:p>
          <a:p>
            <a:pPr algn="l"/>
            <a:endParaRPr lang="en-US" sz="1400" b="0" dirty="0" smtClean="0">
              <a:solidFill>
                <a:schemeClr val="tx1"/>
              </a:solidFill>
            </a:endParaRPr>
          </a:p>
          <a:p>
            <a:pPr algn="l"/>
            <a:endParaRPr lang="en-US" dirty="0" smtClean="0">
              <a:solidFill>
                <a:schemeClr val="tx1"/>
              </a:solidFill>
            </a:endParaRPr>
          </a:p>
          <a:p>
            <a:pPr algn="l"/>
            <a:endParaRPr lang="en-US" b="0"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0371" y="228600"/>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bwMode="auto">
          <a:xfrm>
            <a:off x="5867400" y="763814"/>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0371" y="1371600"/>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bwMode="auto">
          <a:xfrm>
            <a:off x="5715000" y="2057400"/>
            <a:ext cx="12192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xmlns="" Requires="p14">
      <p:transition spd="slow" p14:dur="3000" advTm="64000"/>
    </mc:Choice>
    <mc:Fallback>
      <p:transition spd="slow" advTm="6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par>
                                <p:cTn id="30" presetID="1" presetClass="exit" presetSubtype="0" fill="hold"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6" presetClass="entr" presetSubtype="21"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barn(inVertical)">
                                      <p:cBhvr>
                                        <p:cTn id="34" dur="5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 calcmode="lin" valueType="num">
                                      <p:cBhvr>
                                        <p:cTn id="4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2">
                                            <p:txEl>
                                              <p:pRg st="6" end="6"/>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 calcmode="lin" valueType="num">
                                      <p:cBhvr>
                                        <p:cTn id="56"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58"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59" dur="1000"/>
                                        <p:tgtEl>
                                          <p:spTgt spid="2">
                                            <p:txEl>
                                              <p:pRg st="10" end="10"/>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 calcmode="lin" valueType="num">
                                      <p:cBhvr>
                                        <p:cTn id="62"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3"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4"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65" dur="1000"/>
                                        <p:tgtEl>
                                          <p:spTgt spid="2">
                                            <p:txEl>
                                              <p:pRg st="11" end="11"/>
                                            </p:txEl>
                                          </p:spTgt>
                                        </p:tgtEl>
                                      </p:cBhvr>
                                    </p:animEffect>
                                  </p:childTnLst>
                                </p:cTn>
                              </p:par>
                              <p:par>
                                <p:cTn id="66" presetID="31" presetClass="entr" presetSubtype="0" fill="hold" nodeType="with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 calcmode="lin" valueType="num">
                                      <p:cBhvr>
                                        <p:cTn id="68"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69"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70"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71" dur="1000"/>
                                        <p:tgtEl>
                                          <p:spTgt spid="2">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30800"/>
                                  </p:stCondLst>
                                  <p:childTnLst>
                                    <p:animEffect transition="out" filter="fade">
                                      <p:cBhvr>
                                        <p:cTn id="75" dur="500"/>
                                        <p:tgtEl>
                                          <p:spTgt spid="2">
                                            <p:txEl>
                                              <p:pRg st="10" end="10"/>
                                            </p:txEl>
                                          </p:spTgt>
                                        </p:tgtEl>
                                      </p:cBhvr>
                                    </p:animEffect>
                                    <p:set>
                                      <p:cBhvr>
                                        <p:cTn id="76" dur="1" fill="hold">
                                          <p:stCondLst>
                                            <p:cond delay="499"/>
                                          </p:stCondLst>
                                        </p:cTn>
                                        <p:tgtEl>
                                          <p:spTgt spid="2">
                                            <p:txEl>
                                              <p:pRg st="10" end="10"/>
                                            </p:txEl>
                                          </p:spTgt>
                                        </p:tgtEl>
                                        <p:attrNameLst>
                                          <p:attrName>style.visibility</p:attrName>
                                        </p:attrNameLst>
                                      </p:cBhvr>
                                      <p:to>
                                        <p:strVal val="hidden"/>
                                      </p:to>
                                    </p:set>
                                  </p:childTnLst>
                                </p:cTn>
                              </p:par>
                              <p:par>
                                <p:cTn id="77" presetID="10" presetClass="exit" presetSubtype="0" fill="hold" nodeType="withEffect">
                                  <p:stCondLst>
                                    <p:cond delay="30800"/>
                                  </p:stCondLst>
                                  <p:childTnLst>
                                    <p:animEffect transition="out" filter="fade">
                                      <p:cBhvr>
                                        <p:cTn id="78" dur="500"/>
                                        <p:tgtEl>
                                          <p:spTgt spid="2">
                                            <p:txEl>
                                              <p:pRg st="11" end="11"/>
                                            </p:txEl>
                                          </p:spTgt>
                                        </p:tgtEl>
                                      </p:cBhvr>
                                    </p:animEffect>
                                    <p:set>
                                      <p:cBhvr>
                                        <p:cTn id="79" dur="1" fill="hold">
                                          <p:stCondLst>
                                            <p:cond delay="499"/>
                                          </p:stCondLst>
                                        </p:cTn>
                                        <p:tgtEl>
                                          <p:spTgt spid="2">
                                            <p:txEl>
                                              <p:pRg st="11" end="11"/>
                                            </p:txEl>
                                          </p:spTgt>
                                        </p:tgtEl>
                                        <p:attrNameLst>
                                          <p:attrName>style.visibility</p:attrName>
                                        </p:attrNameLst>
                                      </p:cBhvr>
                                      <p:to>
                                        <p:strVal val="hidden"/>
                                      </p:to>
                                    </p:set>
                                  </p:childTnLst>
                                </p:cTn>
                              </p:par>
                              <p:par>
                                <p:cTn id="80" presetID="10" presetClass="exit" presetSubtype="0" fill="hold" nodeType="withEffect">
                                  <p:stCondLst>
                                    <p:cond delay="30700"/>
                                  </p:stCondLst>
                                  <p:childTnLst>
                                    <p:animEffect transition="out" filter="fade">
                                      <p:cBhvr>
                                        <p:cTn id="81" dur="500"/>
                                        <p:tgtEl>
                                          <p:spTgt spid="2">
                                            <p:txEl>
                                              <p:pRg st="12" end="12"/>
                                            </p:txEl>
                                          </p:spTgt>
                                        </p:tgtEl>
                                      </p:cBhvr>
                                    </p:animEffect>
                                    <p:set>
                                      <p:cBhvr>
                                        <p:cTn id="82" dur="1" fill="hold">
                                          <p:stCondLst>
                                            <p:cond delay="499"/>
                                          </p:stCondLst>
                                        </p:cTn>
                                        <p:tgtEl>
                                          <p:spTgt spid="2">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4091"/>
            <a:ext cx="6858000" cy="6155531"/>
          </a:xfrm>
          <a:prstGeom prst="rect">
            <a:avLst/>
          </a:prstGeom>
        </p:spPr>
        <p:txBody>
          <a:bodyPr wrap="square">
            <a:spAutoFit/>
          </a:bodyPr>
          <a:lstStyle/>
          <a:p>
            <a:pPr lvl="0"/>
            <a:r>
              <a:rPr lang="en-US" sz="2400" u="sng" dirty="0" smtClean="0">
                <a:solidFill>
                  <a:srgbClr val="000000"/>
                </a:solidFill>
              </a:rPr>
              <a:t>PIRAC MODE</a:t>
            </a:r>
          </a:p>
          <a:p>
            <a:pPr lvl="0"/>
            <a:endParaRPr lang="en-US" sz="2400" dirty="0">
              <a:solidFill>
                <a:srgbClr val="000000"/>
              </a:solidFill>
            </a:endParaRPr>
          </a:p>
          <a:p>
            <a:pPr lvl="0"/>
            <a:endParaRPr lang="en-US" sz="2400" dirty="0">
              <a:solidFill>
                <a:srgbClr val="000000"/>
              </a:solidFill>
            </a:endParaRPr>
          </a:p>
          <a:p>
            <a:pPr lvl="0" algn="l"/>
            <a:r>
              <a:rPr lang="en-US" sz="1400" b="0" dirty="0" smtClean="0">
                <a:solidFill>
                  <a:srgbClr val="000000"/>
                </a:solidFill>
              </a:rPr>
              <a:t>-From </a:t>
            </a:r>
            <a:r>
              <a:rPr lang="en-US" sz="1400" b="0" dirty="0">
                <a:solidFill>
                  <a:srgbClr val="000000"/>
                </a:solidFill>
              </a:rPr>
              <a:t>TEST MODE, scroll down to SETTINGS and press </a:t>
            </a:r>
            <a:r>
              <a:rPr lang="en-US" sz="1400" b="0" dirty="0" smtClean="0">
                <a:solidFill>
                  <a:srgbClr val="000000"/>
                </a:solidFill>
              </a:rPr>
              <a:t>ENT</a:t>
            </a:r>
          </a:p>
          <a:p>
            <a:pPr marL="285750" lvl="0" indent="-285750" algn="l">
              <a:buFontTx/>
              <a:buChar char="-"/>
            </a:pPr>
            <a:endParaRPr lang="en-US" sz="1400" b="0" dirty="0">
              <a:solidFill>
                <a:srgbClr val="000000"/>
              </a:solidFill>
            </a:endParaRPr>
          </a:p>
          <a:p>
            <a:pPr marL="285750" lvl="0" indent="-285750" algn="l">
              <a:buFontTx/>
              <a:buChar char="-"/>
            </a:pPr>
            <a:endParaRPr lang="en-US" sz="1400" b="0" dirty="0">
              <a:solidFill>
                <a:srgbClr val="000000"/>
              </a:solidFill>
            </a:endParaRPr>
          </a:p>
          <a:p>
            <a:pPr marL="285750" lvl="0" indent="-285750" algn="l">
              <a:buFontTx/>
              <a:buChar char="-"/>
            </a:pPr>
            <a:r>
              <a:rPr lang="en-US" sz="1400" b="0" dirty="0" smtClean="0">
                <a:solidFill>
                  <a:srgbClr val="000000"/>
                </a:solidFill>
              </a:rPr>
              <a:t>Scroll </a:t>
            </a:r>
            <a:r>
              <a:rPr lang="en-US" sz="1400" b="0" dirty="0">
                <a:solidFill>
                  <a:srgbClr val="000000"/>
                </a:solidFill>
              </a:rPr>
              <a:t>down to PIRAC MODE and press </a:t>
            </a:r>
            <a:r>
              <a:rPr lang="en-US" sz="1400" b="0" dirty="0" smtClean="0">
                <a:solidFill>
                  <a:srgbClr val="000000"/>
                </a:solidFill>
              </a:rPr>
              <a:t>ENT</a:t>
            </a:r>
          </a:p>
          <a:p>
            <a:pPr marL="285750" lvl="0" indent="-285750" algn="l">
              <a:buFontTx/>
              <a:buChar char="-"/>
            </a:pPr>
            <a:endParaRPr lang="en-US" sz="1400" b="0" dirty="0">
              <a:solidFill>
                <a:srgbClr val="000000"/>
              </a:solidFill>
            </a:endParaRPr>
          </a:p>
          <a:p>
            <a:pPr marL="285750" lvl="0" indent="-285750" algn="l">
              <a:buFontTx/>
              <a:buChar char="-"/>
            </a:pPr>
            <a:r>
              <a:rPr lang="en-US" sz="1400" b="0" dirty="0" smtClean="0">
                <a:solidFill>
                  <a:srgbClr val="000000"/>
                </a:solidFill>
              </a:rPr>
              <a:t>Now </a:t>
            </a:r>
            <a:r>
              <a:rPr lang="en-US" sz="1400" b="0" dirty="0">
                <a:solidFill>
                  <a:srgbClr val="000000"/>
                </a:solidFill>
              </a:rPr>
              <a:t>select ON or OFF by pressing the ENT </a:t>
            </a:r>
            <a:r>
              <a:rPr lang="en-US" sz="1400" b="0" dirty="0" smtClean="0">
                <a:solidFill>
                  <a:srgbClr val="000000"/>
                </a:solidFill>
              </a:rPr>
              <a:t>button</a:t>
            </a:r>
          </a:p>
          <a:p>
            <a:pPr marL="285750" lvl="0" indent="-285750" algn="l">
              <a:buFontTx/>
              <a:buChar char="-"/>
            </a:pPr>
            <a:endParaRPr lang="en-US" sz="1400" b="0" dirty="0">
              <a:solidFill>
                <a:srgbClr val="000000"/>
              </a:solidFill>
            </a:endParaRPr>
          </a:p>
          <a:p>
            <a:pPr marL="285750" lvl="0" indent="-285750" algn="l">
              <a:buFontTx/>
              <a:buChar char="-"/>
            </a:pPr>
            <a:r>
              <a:rPr lang="en-US" sz="1400" b="0" dirty="0" smtClean="0">
                <a:solidFill>
                  <a:srgbClr val="000000"/>
                </a:solidFill>
              </a:rPr>
              <a:t>Once </a:t>
            </a:r>
            <a:r>
              <a:rPr lang="en-US" sz="1400" b="0" dirty="0">
                <a:solidFill>
                  <a:srgbClr val="000000"/>
                </a:solidFill>
              </a:rPr>
              <a:t>selected, scroll down to MENU EXIT and press ENT to </a:t>
            </a:r>
            <a:r>
              <a:rPr lang="en-US" sz="1400" b="0" dirty="0" smtClean="0">
                <a:solidFill>
                  <a:srgbClr val="000000"/>
                </a:solidFill>
              </a:rPr>
              <a:t>exit</a:t>
            </a:r>
          </a:p>
          <a:p>
            <a:pPr marL="285750" lvl="0" indent="-285750" algn="l">
              <a:buFontTx/>
              <a:buChar char="-"/>
            </a:pPr>
            <a:endParaRPr lang="en-US" sz="1400" b="0" dirty="0">
              <a:solidFill>
                <a:srgbClr val="000000"/>
              </a:solidFill>
            </a:endParaRPr>
          </a:p>
          <a:p>
            <a:pPr marL="285750" lvl="0" indent="-285750" algn="l">
              <a:buFontTx/>
              <a:buChar char="-"/>
            </a:pPr>
            <a:endParaRPr lang="en-US" sz="1400" b="0" dirty="0" smtClean="0">
              <a:solidFill>
                <a:srgbClr val="000000"/>
              </a:solidFill>
            </a:endParaRPr>
          </a:p>
          <a:p>
            <a:pPr marL="0" marR="147320" indent="457200">
              <a:spcBef>
                <a:spcPts val="0"/>
              </a:spcBef>
              <a:spcAft>
                <a:spcPts val="0"/>
              </a:spcAft>
            </a:pPr>
            <a:r>
              <a:rPr lang="en-US" sz="2400" u="sng" dirty="0">
                <a:latin typeface="Times New Roman"/>
                <a:ea typeface="Times New Roman"/>
              </a:rPr>
              <a:t>P.I.R.A.C (Passive Infra Red Access Control)</a:t>
            </a:r>
            <a:endParaRPr lang="en-US" sz="2400" dirty="0">
              <a:latin typeface="Times New Roman"/>
              <a:ea typeface="Times New Roman"/>
            </a:endParaRPr>
          </a:p>
          <a:p>
            <a:pPr marL="914400" marR="146685" algn="l">
              <a:spcBef>
                <a:spcPts val="0"/>
              </a:spcBef>
              <a:spcAft>
                <a:spcPts val="0"/>
              </a:spcAft>
            </a:pPr>
            <a:r>
              <a:rPr lang="en-US" sz="1400" dirty="0">
                <a:latin typeface="Times New Roman"/>
                <a:ea typeface="Times New Roman"/>
              </a:rPr>
              <a:t>With P.I.R.A.C mode activated, if the gate is in its opening cycle and the IR beam is triggered the gate will stop and close immediately after the IR beam is clear. </a:t>
            </a:r>
            <a:endParaRPr lang="en-US" sz="1050" dirty="0">
              <a:latin typeface="Times New Roman"/>
              <a:ea typeface="Times New Roman"/>
            </a:endParaRPr>
          </a:p>
          <a:p>
            <a:pPr marL="914400" marR="146685" algn="l">
              <a:spcBef>
                <a:spcPts val="0"/>
              </a:spcBef>
              <a:spcAft>
                <a:spcPts val="0"/>
              </a:spcAft>
            </a:pPr>
            <a:r>
              <a:rPr lang="en-US" sz="1400" dirty="0">
                <a:solidFill>
                  <a:srgbClr val="FF0000"/>
                </a:solidFill>
                <a:latin typeface="Times New Roman"/>
                <a:ea typeface="Times New Roman"/>
              </a:rPr>
              <a:t>(This will happen even if auto close has not been selected).</a:t>
            </a:r>
            <a:endParaRPr lang="en-US" sz="1050" dirty="0">
              <a:latin typeface="Times New Roman"/>
              <a:ea typeface="Times New Roman"/>
            </a:endParaRPr>
          </a:p>
          <a:p>
            <a:pPr marL="914400" marR="146685" algn="l">
              <a:spcBef>
                <a:spcPts val="0"/>
              </a:spcBef>
              <a:spcAft>
                <a:spcPts val="0"/>
              </a:spcAft>
            </a:pPr>
            <a:r>
              <a:rPr lang="en-US" sz="1400" dirty="0">
                <a:solidFill>
                  <a:srgbClr val="FF0000"/>
                </a:solidFill>
                <a:latin typeface="Times New Roman"/>
                <a:ea typeface="Times New Roman"/>
              </a:rPr>
              <a:t>(Be aware of this factor should a trailer be in tow!!!!)  </a:t>
            </a:r>
            <a:endParaRPr lang="en-US" sz="1050" dirty="0">
              <a:latin typeface="Times New Roman"/>
              <a:ea typeface="Times New Roman"/>
            </a:endParaRPr>
          </a:p>
          <a:p>
            <a:pPr marL="285750" lvl="0" indent="-285750" algn="l">
              <a:buFontTx/>
              <a:buChar char="-"/>
            </a:pPr>
            <a:endParaRPr lang="en-US" sz="1400" b="0" dirty="0">
              <a:solidFill>
                <a:srgbClr val="000000"/>
              </a:solidFill>
            </a:endParaRPr>
          </a:p>
          <a:p>
            <a:pPr lvl="0" algn="l"/>
            <a:endParaRPr lang="en-US" sz="1400" b="0" dirty="0" smtClean="0">
              <a:solidFill>
                <a:srgbClr val="000000"/>
              </a:solidFill>
            </a:endParaRPr>
          </a:p>
          <a:p>
            <a:pPr marL="285750" lvl="0" indent="-285750" algn="l">
              <a:buFontTx/>
              <a:buChar char="-"/>
            </a:pPr>
            <a:endParaRPr lang="en-US" sz="1400" b="0" dirty="0">
              <a:solidFill>
                <a:srgbClr val="00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1406782"/>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bwMode="auto">
          <a:xfrm>
            <a:off x="5638800" y="2057400"/>
            <a:ext cx="1143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1417668"/>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1417668"/>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bwMode="auto">
          <a:xfrm>
            <a:off x="5638800" y="2133600"/>
            <a:ext cx="1143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3"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87886" y="1379883"/>
            <a:ext cx="204025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581524"/>
      </p:ext>
    </p:extLst>
  </p:cSld>
  <p:clrMapOvr>
    <a:masterClrMapping/>
  </p:clrMapOvr>
  <mc:AlternateContent xmlns:mc="http://schemas.openxmlformats.org/markup-compatibility/2006">
    <mc:Choice xmlns:p14="http://schemas.microsoft.com/office/powerpoint/2010/main" xmlns="" Requires="p14">
      <p:transition spd="slow" p14:dur="6000" advTm="59000"/>
    </mc:Choice>
    <mc:Fallback>
      <p:transition spd="slow" advTm="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 calcmode="lin" valueType="num">
                                      <p:cBhvr>
                                        <p:cTn id="1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2">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p:cTn id="2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2">
                                            <p:txEl>
                                              <p:pRg st="8" end="8"/>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barn(inVertical)">
                                      <p:cBhvr>
                                        <p:cTn id="38" dur="500"/>
                                        <p:tgtEl>
                                          <p:spTgt spid="409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barn(inVertical)">
                                      <p:cBhvr>
                                        <p:cTn id="43" dur="500"/>
                                        <p:tgtEl>
                                          <p:spTgt spid="410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p:cTn id="48"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50" dur="500"/>
                                        <p:tgtEl>
                                          <p:spTgt spid="2">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1" presetClass="exit" presetSubtype="0" fill="hold"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p:cTn id="67"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13" end="13"/>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anim calcmode="lin" valueType="num">
                                      <p:cBhvr>
                                        <p:cTn id="73"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4" end="14"/>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4" end="14"/>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4" end="14"/>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15" end="15"/>
                                            </p:txEl>
                                          </p:spTgt>
                                        </p:tgtEl>
                                        <p:attrNameLst>
                                          <p:attrName>style.visibility</p:attrName>
                                        </p:attrNameLst>
                                      </p:cBhvr>
                                      <p:to>
                                        <p:strVal val="visible"/>
                                      </p:to>
                                    </p:set>
                                    <p:anim calcmode="lin" valueType="num">
                                      <p:cBhvr>
                                        <p:cTn id="79" dur="10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15" end="15"/>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15" end="15"/>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15" end="15"/>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16" end="16"/>
                                            </p:txEl>
                                          </p:spTgt>
                                        </p:tgtEl>
                                        <p:attrNameLst>
                                          <p:attrName>style.visibility</p:attrName>
                                        </p:attrNameLst>
                                      </p:cBhvr>
                                      <p:to>
                                        <p:strVal val="visible"/>
                                      </p:to>
                                    </p:set>
                                    <p:anim calcmode="lin" valueType="num">
                                      <p:cBhvr>
                                        <p:cTn id="85" dur="1000" fill="hold"/>
                                        <p:tgtEl>
                                          <p:spTgt spid="2">
                                            <p:txEl>
                                              <p:pRg st="16" end="16"/>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16" end="16"/>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16" end="16"/>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16" end="1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6000"/>
                                  </p:stCondLst>
                                  <p:childTnLst>
                                    <p:animEffect transition="out" filter="fade">
                                      <p:cBhvr>
                                        <p:cTn id="92" dur="500"/>
                                        <p:tgtEl>
                                          <p:spTgt spid="2">
                                            <p:txEl>
                                              <p:pRg st="13" end="13"/>
                                            </p:txEl>
                                          </p:spTgt>
                                        </p:tgtEl>
                                      </p:cBhvr>
                                    </p:animEffect>
                                    <p:set>
                                      <p:cBhvr>
                                        <p:cTn id="93" dur="1" fill="hold">
                                          <p:stCondLst>
                                            <p:cond delay="499"/>
                                          </p:stCondLst>
                                        </p:cTn>
                                        <p:tgtEl>
                                          <p:spTgt spid="2">
                                            <p:txEl>
                                              <p:pRg st="13" end="13"/>
                                            </p:txEl>
                                          </p:spTgt>
                                        </p:tgtEl>
                                        <p:attrNameLst>
                                          <p:attrName>style.visibility</p:attrName>
                                        </p:attrNameLst>
                                      </p:cBhvr>
                                      <p:to>
                                        <p:strVal val="hidden"/>
                                      </p:to>
                                    </p:set>
                                  </p:childTnLst>
                                </p:cTn>
                              </p:par>
                              <p:par>
                                <p:cTn id="94" presetID="10" presetClass="exit" presetSubtype="0" fill="hold" nodeType="withEffect">
                                  <p:stCondLst>
                                    <p:cond delay="6000"/>
                                  </p:stCondLst>
                                  <p:childTnLst>
                                    <p:animEffect transition="out" filter="fade">
                                      <p:cBhvr>
                                        <p:cTn id="95" dur="500"/>
                                        <p:tgtEl>
                                          <p:spTgt spid="2">
                                            <p:txEl>
                                              <p:pRg st="14" end="14"/>
                                            </p:txEl>
                                          </p:spTgt>
                                        </p:tgtEl>
                                      </p:cBhvr>
                                    </p:animEffect>
                                    <p:set>
                                      <p:cBhvr>
                                        <p:cTn id="96" dur="1" fill="hold">
                                          <p:stCondLst>
                                            <p:cond delay="499"/>
                                          </p:stCondLst>
                                        </p:cTn>
                                        <p:tgtEl>
                                          <p:spTgt spid="2">
                                            <p:txEl>
                                              <p:pRg st="14" end="14"/>
                                            </p:txEl>
                                          </p:spTgt>
                                        </p:tgtEl>
                                        <p:attrNameLst>
                                          <p:attrName>style.visibility</p:attrName>
                                        </p:attrNameLst>
                                      </p:cBhvr>
                                      <p:to>
                                        <p:strVal val="hidden"/>
                                      </p:to>
                                    </p:set>
                                  </p:childTnLst>
                                </p:cTn>
                              </p:par>
                              <p:par>
                                <p:cTn id="97" presetID="10" presetClass="exit" presetSubtype="0" fill="hold" nodeType="withEffect">
                                  <p:stCondLst>
                                    <p:cond delay="5900"/>
                                  </p:stCondLst>
                                  <p:childTnLst>
                                    <p:animEffect transition="out" filter="fade">
                                      <p:cBhvr>
                                        <p:cTn id="98" dur="500"/>
                                        <p:tgtEl>
                                          <p:spTgt spid="2">
                                            <p:txEl>
                                              <p:pRg st="15" end="15"/>
                                            </p:txEl>
                                          </p:spTgt>
                                        </p:tgtEl>
                                      </p:cBhvr>
                                    </p:animEffect>
                                    <p:set>
                                      <p:cBhvr>
                                        <p:cTn id="99" dur="1" fill="hold">
                                          <p:stCondLst>
                                            <p:cond delay="499"/>
                                          </p:stCondLst>
                                        </p:cTn>
                                        <p:tgtEl>
                                          <p:spTgt spid="2">
                                            <p:txEl>
                                              <p:pRg st="15" end="15"/>
                                            </p:txEl>
                                          </p:spTgt>
                                        </p:tgtEl>
                                        <p:attrNameLst>
                                          <p:attrName>style.visibility</p:attrName>
                                        </p:attrNameLst>
                                      </p:cBhvr>
                                      <p:to>
                                        <p:strVal val="hidden"/>
                                      </p:to>
                                    </p:set>
                                  </p:childTnLst>
                                </p:cTn>
                              </p:par>
                              <p:par>
                                <p:cTn id="100" presetID="10" presetClass="exit" presetSubtype="0" fill="hold" nodeType="withEffect">
                                  <p:stCondLst>
                                    <p:cond delay="6000"/>
                                  </p:stCondLst>
                                  <p:childTnLst>
                                    <p:animEffect transition="out" filter="fade">
                                      <p:cBhvr>
                                        <p:cTn id="101" dur="500"/>
                                        <p:tgtEl>
                                          <p:spTgt spid="2">
                                            <p:txEl>
                                              <p:pRg st="16" end="16"/>
                                            </p:txEl>
                                          </p:spTgt>
                                        </p:tgtEl>
                                      </p:cBhvr>
                                    </p:animEffect>
                                    <p:set>
                                      <p:cBhvr>
                                        <p:cTn id="102" dur="1" fill="hold">
                                          <p:stCondLst>
                                            <p:cond delay="499"/>
                                          </p:stCondLst>
                                        </p:cTn>
                                        <p:tgtEl>
                                          <p:spTgt spid="2">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3859518"/>
          </a:xfrm>
          <a:prstGeom prst="rect">
            <a:avLst/>
          </a:prstGeom>
        </p:spPr>
        <p:txBody>
          <a:bodyPr wrap="square">
            <a:spAutoFit/>
          </a:bodyPr>
          <a:lstStyle/>
          <a:p>
            <a:r>
              <a:rPr lang="en-US" sz="2400" u="sng" dirty="0">
                <a:solidFill>
                  <a:schemeClr val="tx1"/>
                </a:solidFill>
              </a:rPr>
              <a:t>Auxiliary Relay</a:t>
            </a:r>
            <a:r>
              <a:rPr lang="en-US" sz="2400" dirty="0">
                <a:solidFill>
                  <a:schemeClr val="tx1"/>
                </a:solidFill>
              </a:rPr>
              <a:t> (Default, Gate light</a:t>
            </a:r>
            <a:r>
              <a:rPr lang="en-US" sz="2400" dirty="0" smtClean="0">
                <a:solidFill>
                  <a:schemeClr val="tx1"/>
                </a:solidFill>
              </a:rPr>
              <a:t>)</a:t>
            </a:r>
          </a:p>
          <a:p>
            <a:endParaRPr lang="en-US" sz="2400" u="sng" dirty="0">
              <a:solidFill>
                <a:schemeClr val="tx1"/>
              </a:solidFill>
            </a:endParaRPr>
          </a:p>
          <a:p>
            <a:r>
              <a:rPr lang="en-US" u="sng" dirty="0" smtClean="0">
                <a:solidFill>
                  <a:schemeClr val="tx1"/>
                </a:solidFill>
              </a:rPr>
              <a:t> </a:t>
            </a:r>
            <a:r>
              <a:rPr lang="en-US" dirty="0" smtClean="0">
                <a:solidFill>
                  <a:schemeClr val="tx1"/>
                </a:solidFill>
              </a:rPr>
              <a:t> </a:t>
            </a:r>
            <a:endParaRPr lang="en-US" dirty="0">
              <a:solidFill>
                <a:schemeClr val="tx1"/>
              </a:solidFill>
            </a:endParaRPr>
          </a:p>
          <a:p>
            <a:pPr lvl="0" algn="l"/>
            <a:r>
              <a:rPr lang="en-US" sz="1400" b="0" dirty="0">
                <a:solidFill>
                  <a:schemeClr val="tx1"/>
                </a:solidFill>
              </a:rPr>
              <a:t>From TEST MODE, scroll down to SETTINGS and press ENT</a:t>
            </a:r>
            <a:r>
              <a:rPr lang="en-US" sz="1400" b="0" dirty="0" smtClean="0">
                <a:solidFill>
                  <a:schemeClr val="tx1"/>
                </a:solidFill>
              </a:rPr>
              <a:t>.</a:t>
            </a:r>
          </a:p>
          <a:p>
            <a:pPr lvl="0" algn="l"/>
            <a:endParaRPr lang="en-US" sz="1400" b="0" dirty="0">
              <a:solidFill>
                <a:schemeClr val="tx1"/>
              </a:solidFill>
            </a:endParaRPr>
          </a:p>
          <a:p>
            <a:pPr lvl="0" algn="l"/>
            <a:r>
              <a:rPr lang="en-US" sz="1400" b="0" dirty="0">
                <a:solidFill>
                  <a:schemeClr val="tx1"/>
                </a:solidFill>
              </a:rPr>
              <a:t>Scroll down until you get to AUX RELAY and press ENT</a:t>
            </a:r>
            <a:r>
              <a:rPr lang="en-US" sz="1400" b="0" dirty="0" smtClean="0">
                <a:solidFill>
                  <a:schemeClr val="tx1"/>
                </a:solidFill>
              </a:rPr>
              <a:t>.</a:t>
            </a:r>
          </a:p>
          <a:p>
            <a:pPr lvl="0" algn="l"/>
            <a:endParaRPr lang="en-US" sz="1400" b="0" dirty="0">
              <a:solidFill>
                <a:schemeClr val="tx1"/>
              </a:solidFill>
            </a:endParaRPr>
          </a:p>
          <a:p>
            <a:pPr lvl="0" algn="l"/>
            <a:r>
              <a:rPr lang="en-US" sz="1400" b="0" dirty="0">
                <a:solidFill>
                  <a:schemeClr val="tx1"/>
                </a:solidFill>
              </a:rPr>
              <a:t>By pressing ENT button, select REMOTE </a:t>
            </a:r>
            <a:r>
              <a:rPr lang="en-US" sz="1400" b="0" dirty="0" smtClean="0">
                <a:solidFill>
                  <a:schemeClr val="tx1"/>
                </a:solidFill>
              </a:rPr>
              <a:t>RELAY,</a:t>
            </a:r>
          </a:p>
          <a:p>
            <a:pPr lvl="0" algn="l"/>
            <a:r>
              <a:rPr lang="en-US" sz="1400" b="0" dirty="0" smtClean="0">
                <a:solidFill>
                  <a:schemeClr val="tx1"/>
                </a:solidFill>
              </a:rPr>
              <a:t> </a:t>
            </a:r>
            <a:r>
              <a:rPr lang="en-US" sz="1400" b="0" dirty="0">
                <a:solidFill>
                  <a:schemeClr val="tx1"/>
                </a:solidFill>
              </a:rPr>
              <a:t>GATE LIGHT</a:t>
            </a:r>
            <a:r>
              <a:rPr lang="en-US" sz="1400" b="0" dirty="0" smtClean="0">
                <a:solidFill>
                  <a:schemeClr val="tx1"/>
                </a:solidFill>
              </a:rPr>
              <a:t>,</a:t>
            </a:r>
          </a:p>
          <a:p>
            <a:pPr lvl="0" algn="l"/>
            <a:r>
              <a:rPr lang="en-US" sz="1400" b="0" dirty="0" smtClean="0">
                <a:solidFill>
                  <a:schemeClr val="tx1"/>
                </a:solidFill>
              </a:rPr>
              <a:t> </a:t>
            </a:r>
            <a:r>
              <a:rPr lang="en-US" sz="1400" b="0" dirty="0">
                <a:solidFill>
                  <a:schemeClr val="tx1"/>
                </a:solidFill>
              </a:rPr>
              <a:t>GATE FLASH </a:t>
            </a:r>
            <a:endParaRPr lang="en-US" sz="1400" b="0" dirty="0" smtClean="0">
              <a:solidFill>
                <a:schemeClr val="tx1"/>
              </a:solidFill>
            </a:endParaRPr>
          </a:p>
          <a:p>
            <a:pPr lvl="0" algn="l"/>
            <a:r>
              <a:rPr lang="en-US" sz="1400" b="0" dirty="0" smtClean="0">
                <a:solidFill>
                  <a:schemeClr val="tx1"/>
                </a:solidFill>
              </a:rPr>
              <a:t>or ALARM </a:t>
            </a:r>
            <a:r>
              <a:rPr lang="en-US" sz="1400" b="0" dirty="0">
                <a:solidFill>
                  <a:schemeClr val="tx1"/>
                </a:solidFill>
              </a:rPr>
              <a:t>MODE</a:t>
            </a:r>
            <a:r>
              <a:rPr lang="en-US" sz="1400" b="0" dirty="0" smtClean="0">
                <a:solidFill>
                  <a:schemeClr val="tx1"/>
                </a:solidFill>
              </a:rPr>
              <a:t>.</a:t>
            </a:r>
          </a:p>
          <a:p>
            <a:pPr lvl="0" algn="l"/>
            <a:endParaRPr lang="en-US" sz="1400" b="0" dirty="0">
              <a:solidFill>
                <a:schemeClr val="tx1"/>
              </a:solidFill>
            </a:endParaRPr>
          </a:p>
          <a:p>
            <a:pPr lvl="0" algn="l"/>
            <a:r>
              <a:rPr lang="en-US" sz="1400" b="0" dirty="0" smtClean="0">
                <a:solidFill>
                  <a:schemeClr val="tx1"/>
                </a:solidFill>
              </a:rPr>
              <a:t>When on ALARM MODE you can press Enter on ALARM OFF to choose</a:t>
            </a:r>
            <a:endParaRPr lang="en-US" sz="1400" b="0"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5800" y="982255"/>
            <a:ext cx="2032000" cy="1165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a:off x="6248400" y="1447800"/>
            <a:ext cx="1143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5800" y="982255"/>
            <a:ext cx="2032000" cy="1165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5800" y="2402653"/>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35800" y="2402653"/>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35800" y="2402653"/>
            <a:ext cx="20320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35800" y="2415353"/>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52400" y="4191000"/>
            <a:ext cx="7696200" cy="1015663"/>
          </a:xfrm>
          <a:prstGeom prst="rect">
            <a:avLst/>
          </a:prstGeom>
        </p:spPr>
        <p:txBody>
          <a:bodyPr wrap="square">
            <a:spAutoFit/>
          </a:bodyPr>
          <a:lstStyle/>
          <a:p>
            <a:r>
              <a:rPr lang="en-US" dirty="0"/>
              <a:t>The remote/transmitter that is programmed into the Remote Relay will now trigger the unit that is connected to the PCB relay output.</a:t>
            </a:r>
          </a:p>
        </p:txBody>
      </p:sp>
      <p:sp>
        <p:nvSpPr>
          <p:cNvPr id="7" name="Rectangle 6"/>
          <p:cNvSpPr/>
          <p:nvPr/>
        </p:nvSpPr>
        <p:spPr>
          <a:xfrm>
            <a:off x="419100" y="4191000"/>
            <a:ext cx="8382000" cy="1323439"/>
          </a:xfrm>
          <a:prstGeom prst="rect">
            <a:avLst/>
          </a:prstGeom>
        </p:spPr>
        <p:txBody>
          <a:bodyPr wrap="square">
            <a:spAutoFit/>
          </a:bodyPr>
          <a:lstStyle/>
          <a:p>
            <a:r>
              <a:rPr lang="en-US" dirty="0"/>
              <a:t>The lights that are connected to the PCB relay output will go on for 3 minutes once the gate has been triggered to open. The lights will remain ON for 3 minutes after the last trigger even if the gate has closed or go OFF after 3 minutes even if the gate is still open.</a:t>
            </a:r>
          </a:p>
        </p:txBody>
      </p:sp>
      <p:sp>
        <p:nvSpPr>
          <p:cNvPr id="8" name="Rectangle 7"/>
          <p:cNvSpPr/>
          <p:nvPr/>
        </p:nvSpPr>
        <p:spPr>
          <a:xfrm>
            <a:off x="838200" y="4267200"/>
            <a:ext cx="7620000" cy="707886"/>
          </a:xfrm>
          <a:prstGeom prst="rect">
            <a:avLst/>
          </a:prstGeom>
        </p:spPr>
        <p:txBody>
          <a:bodyPr wrap="square">
            <a:spAutoFit/>
          </a:bodyPr>
          <a:lstStyle/>
          <a:p>
            <a:r>
              <a:rPr lang="en-US" dirty="0"/>
              <a:t>The same as </a:t>
            </a:r>
            <a:r>
              <a:rPr lang="en-US" dirty="0" smtClean="0"/>
              <a:t>GATE LIGHT will </a:t>
            </a:r>
            <a:r>
              <a:rPr lang="en-US" dirty="0"/>
              <a:t>happen except that the light will FLASH instead of staying ON</a:t>
            </a:r>
          </a:p>
        </p:txBody>
      </p:sp>
      <p:sp>
        <p:nvSpPr>
          <p:cNvPr id="9" name="Rectangle 8"/>
          <p:cNvSpPr/>
          <p:nvPr/>
        </p:nvSpPr>
        <p:spPr>
          <a:xfrm>
            <a:off x="24063" y="4094166"/>
            <a:ext cx="8865268" cy="2763834"/>
          </a:xfrm>
          <a:prstGeom prst="rect">
            <a:avLst/>
          </a:prstGeom>
        </p:spPr>
        <p:txBody>
          <a:bodyPr wrap="square">
            <a:spAutoFit/>
          </a:bodyPr>
          <a:lstStyle/>
          <a:p>
            <a:pPr lvl="0" algn="l"/>
            <a:r>
              <a:rPr lang="en-US" sz="1400" u="sng" dirty="0" smtClean="0">
                <a:solidFill>
                  <a:schemeClr val="tx1"/>
                </a:solidFill>
              </a:rPr>
              <a:t>Alarm OFF</a:t>
            </a:r>
            <a:endParaRPr lang="en-US" sz="1400" dirty="0" smtClean="0">
              <a:solidFill>
                <a:schemeClr val="tx1"/>
              </a:solidFill>
            </a:endParaRPr>
          </a:p>
          <a:p>
            <a:pPr algn="l"/>
            <a:r>
              <a:rPr lang="en-US" sz="1400" b="0" dirty="0" smtClean="0">
                <a:solidFill>
                  <a:schemeClr val="tx1"/>
                </a:solidFill>
              </a:rPr>
              <a:t>The alarm facility connected to the PCB relay output will not be active.</a:t>
            </a:r>
          </a:p>
          <a:p>
            <a:pPr lvl="0" algn="l"/>
            <a:r>
              <a:rPr lang="en-US" sz="1400" u="sng" dirty="0" smtClean="0">
                <a:solidFill>
                  <a:schemeClr val="tx1"/>
                </a:solidFill>
              </a:rPr>
              <a:t>Continuous</a:t>
            </a:r>
            <a:endParaRPr lang="en-US" sz="1400" dirty="0" smtClean="0">
              <a:solidFill>
                <a:schemeClr val="tx1"/>
              </a:solidFill>
            </a:endParaRPr>
          </a:p>
          <a:p>
            <a:pPr algn="l"/>
            <a:r>
              <a:rPr lang="en-US" sz="1400" b="0" dirty="0" smtClean="0">
                <a:solidFill>
                  <a:schemeClr val="tx1"/>
                </a:solidFill>
              </a:rPr>
              <a:t>The alarm facility connected to the PCB relay output will give a continuous alarm/siren output when the alarm is triggered.</a:t>
            </a:r>
          </a:p>
          <a:p>
            <a:pPr lvl="0" algn="l"/>
            <a:r>
              <a:rPr lang="en-US" sz="1400" u="sng" dirty="0" smtClean="0">
                <a:solidFill>
                  <a:schemeClr val="tx1"/>
                </a:solidFill>
              </a:rPr>
              <a:t>Timed mode</a:t>
            </a:r>
            <a:endParaRPr lang="en-US" sz="1400" dirty="0" smtClean="0">
              <a:solidFill>
                <a:schemeClr val="tx1"/>
              </a:solidFill>
            </a:endParaRPr>
          </a:p>
          <a:p>
            <a:pPr algn="l"/>
            <a:r>
              <a:rPr lang="en-US" sz="1400" b="0" dirty="0" smtClean="0">
                <a:solidFill>
                  <a:schemeClr val="tx1"/>
                </a:solidFill>
              </a:rPr>
              <a:t>The alarm facility connected to the PCB relay output will give a 3 minute alarm/siren output when the alarm is triggered.</a:t>
            </a:r>
          </a:p>
          <a:p>
            <a:pPr lvl="0" algn="l"/>
            <a:r>
              <a:rPr lang="en-US" sz="1400" u="sng" dirty="0" smtClean="0">
                <a:solidFill>
                  <a:schemeClr val="tx1"/>
                </a:solidFill>
              </a:rPr>
              <a:t>Pulse mode</a:t>
            </a:r>
            <a:endParaRPr lang="en-US" sz="1400" dirty="0" smtClean="0">
              <a:solidFill>
                <a:schemeClr val="tx1"/>
              </a:solidFill>
            </a:endParaRPr>
          </a:p>
          <a:p>
            <a:pPr algn="l"/>
            <a:r>
              <a:rPr lang="en-US" sz="1400" b="0" dirty="0" smtClean="0">
                <a:solidFill>
                  <a:schemeClr val="tx1"/>
                </a:solidFill>
              </a:rPr>
              <a:t>The alarm facility connected to the PCB relay output will give a 1 second pulse alarm/siren output when the alarm is triggered.</a:t>
            </a:r>
            <a:endParaRPr lang="en-US" sz="1400" b="0" dirty="0">
              <a:solidFill>
                <a:schemeClr val="tx1"/>
              </a:solidFill>
            </a:endParaRPr>
          </a:p>
        </p:txBody>
      </p:sp>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35800" y="2428053"/>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3495208"/>
      </p:ext>
    </p:extLst>
  </p:cSld>
  <p:clrMapOvr>
    <a:masterClrMapping/>
  </p:clrMapOvr>
  <mc:AlternateContent xmlns:mc="http://schemas.openxmlformats.org/markup-compatibility/2006">
    <mc:Choice xmlns:p14="http://schemas.microsoft.com/office/powerpoint/2010/main" xmlns="" Requires="p14">
      <p:transition spd="slow" p14:dur="2000" advTm="62000"/>
    </mc:Choice>
    <mc:Fallback>
      <p:transition spd="slow" advTm="6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barn(inVertical)">
                                      <p:cBhvr>
                                        <p:cTn id="25" dur="500"/>
                                        <p:tgtEl>
                                          <p:spTgt spid="7170"/>
                                        </p:tgtEl>
                                      </p:cBhvr>
                                    </p:animEffect>
                                  </p:childTnLst>
                                </p:cTn>
                              </p:par>
                              <p:par>
                                <p:cTn id="26" presetID="1" presetClass="exit" presetSubtype="0" fill="hold"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500"/>
                                        <p:tgtEl>
                                          <p:spTgt spid="2">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barn(inVertical)">
                                      <p:cBhvr>
                                        <p:cTn id="35" dur="500"/>
                                        <p:tgtEl>
                                          <p:spTgt spid="7171"/>
                                        </p:tgtEl>
                                      </p:cBhvr>
                                    </p:animEffect>
                                  </p:childTnLst>
                                </p:cTn>
                              </p:par>
                              <p:par>
                                <p:cTn id="36" presetID="2" presetClass="entr" presetSubtype="4" fill="hold"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additive="base">
                                        <p:cTn id="38"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4" dur="500"/>
                                        <p:tgtEl>
                                          <p:spTgt spid="2">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7172"/>
                                        </p:tgtEl>
                                        <p:attrNameLst>
                                          <p:attrName>style.visibility</p:attrName>
                                        </p:attrNameLst>
                                      </p:cBhvr>
                                      <p:to>
                                        <p:strVal val="visible"/>
                                      </p:to>
                                    </p:set>
                                    <p:animEffect transition="in" filter="barn(inVertical)">
                                      <p:cBhvr>
                                        <p:cTn id="47" dur="500"/>
                                        <p:tgtEl>
                                          <p:spTgt spid="7172"/>
                                        </p:tgtEl>
                                      </p:cBhvr>
                                    </p:animEffect>
                                  </p:childTnLst>
                                </p:cTn>
                              </p:par>
                              <p:par>
                                <p:cTn id="48" presetID="2" presetClass="entr" presetSubtype="4" fill="hold"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31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3100" fill="hold"/>
                                        <p:tgtEl>
                                          <p:spTgt spid="7">
                                            <p:txEl>
                                              <p:pRg st="0" end="0"/>
                                            </p:txEl>
                                          </p:spTgt>
                                        </p:tgtEl>
                                        <p:attrNameLst>
                                          <p:attrName>ppt_y</p:attrName>
                                        </p:attrNameLst>
                                      </p:cBhvr>
                                      <p:tavLst>
                                        <p:tav tm="0">
                                          <p:val>
                                            <p:strVal val="1+#ppt_h/2"/>
                                          </p:val>
                                        </p:tav>
                                        <p:tav tm="100000">
                                          <p:val>
                                            <p:strVal val="#ppt_y"/>
                                          </p:val>
                                        </p:tav>
                                      </p:tavLst>
                                    </p:anim>
                                  </p:childTnLst>
                                </p:cTn>
                              </p:par>
                              <p:par>
                                <p:cTn id="52" presetID="1" presetClass="exit" presetSubtype="0" fill="hold" grpId="0" nodeType="withEffect">
                                  <p:stCondLst>
                                    <p:cond delay="0"/>
                                  </p:stCondLst>
                                  <p:childTnLst>
                                    <p:set>
                                      <p:cBhvr>
                                        <p:cTn id="53"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randombar(horizontal)">
                                      <p:cBhvr>
                                        <p:cTn id="58" dur="500"/>
                                        <p:tgtEl>
                                          <p:spTgt spid="2">
                                            <p:txEl>
                                              <p:pRg st="9" end="9"/>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7173"/>
                                        </p:tgtEl>
                                        <p:attrNameLst>
                                          <p:attrName>style.visibility</p:attrName>
                                        </p:attrNameLst>
                                      </p:cBhvr>
                                      <p:to>
                                        <p:strVal val="visible"/>
                                      </p:to>
                                    </p:set>
                                    <p:animEffect transition="in" filter="barn(inVertical)">
                                      <p:cBhvr>
                                        <p:cTn id="61" dur="500"/>
                                        <p:tgtEl>
                                          <p:spTgt spid="7173"/>
                                        </p:tgtEl>
                                      </p:cBhvr>
                                    </p:animEffect>
                                  </p:childTnLst>
                                </p:cTn>
                              </p:par>
                              <p:par>
                                <p:cTn id="62" presetID="2" presetClass="entr" presetSubtype="4" fill="hold" nodeType="with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 calcmode="lin" valueType="num">
                                      <p:cBhvr additive="base">
                                        <p:cTn id="64" dur="32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5" dur="3200" fill="hold"/>
                                        <p:tgtEl>
                                          <p:spTgt spid="8">
                                            <p:txEl>
                                              <p:pRg st="0" end="0"/>
                                            </p:txEl>
                                          </p:spTgt>
                                        </p:tgtEl>
                                        <p:attrNameLst>
                                          <p:attrName>ppt_y</p:attrName>
                                        </p:attrNameLst>
                                      </p:cBhvr>
                                      <p:tavLst>
                                        <p:tav tm="0">
                                          <p:val>
                                            <p:strVal val="1+#ppt_h/2"/>
                                          </p:val>
                                        </p:tav>
                                        <p:tav tm="100000">
                                          <p:val>
                                            <p:strVal val="#ppt_y"/>
                                          </p:val>
                                        </p:tav>
                                      </p:tavLst>
                                    </p:anim>
                                  </p:childTnLst>
                                </p:cTn>
                              </p:par>
                              <p:par>
                                <p:cTn id="66" presetID="1" presetClass="exit" presetSubtype="0" fill="hold" grpId="0" nodeType="withEffect">
                                  <p:stCondLst>
                                    <p:cond delay="0"/>
                                  </p:stCondLst>
                                  <p:childTnLst>
                                    <p:set>
                                      <p:cBhvr>
                                        <p:cTn id="67"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72" dur="500"/>
                                        <p:tgtEl>
                                          <p:spTgt spid="2">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77" dur="3500"/>
                                        <p:tgtEl>
                                          <p:spTgt spid="2">
                                            <p:txEl>
                                              <p:pRg st="12" end="12"/>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7174"/>
                                        </p:tgtEl>
                                        <p:attrNameLst>
                                          <p:attrName>style.visibility</p:attrName>
                                        </p:attrNameLst>
                                      </p:cBhvr>
                                      <p:to>
                                        <p:strVal val="visible"/>
                                      </p:to>
                                    </p:set>
                                    <p:animEffect transition="in" filter="barn(inVertical)">
                                      <p:cBhvr>
                                        <p:cTn id="80" dur="500"/>
                                        <p:tgtEl>
                                          <p:spTgt spid="7174"/>
                                        </p:tgtEl>
                                      </p:cBhvr>
                                    </p:animEffect>
                                  </p:childTnLst>
                                </p:cTn>
                              </p:par>
                              <p:par>
                                <p:cTn id="81" presetID="1" presetClass="exit" presetSubtype="0" fill="hold" grpId="0" nodeType="withEffect">
                                  <p:stCondLst>
                                    <p:cond delay="0"/>
                                  </p:stCondLst>
                                  <p:childTnLst>
                                    <p:set>
                                      <p:cBhvr>
                                        <p:cTn id="82"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87" dur="500"/>
                                        <p:tgtEl>
                                          <p:spTgt spid="9">
                                            <p:txEl>
                                              <p:pRg st="0" end="0"/>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90" dur="500"/>
                                        <p:tgtEl>
                                          <p:spTgt spid="9">
                                            <p:txEl>
                                              <p:pRg st="1" end="1"/>
                                            </p:txEl>
                                          </p:spTgt>
                                        </p:tgtEl>
                                      </p:cBhvr>
                                    </p:animEffect>
                                  </p:childTnLst>
                                </p:cTn>
                              </p:par>
                              <p:par>
                                <p:cTn id="91" presetID="16" presetClass="entr" presetSubtype="21" fill="hold" nodeType="withEffect">
                                  <p:stCondLst>
                                    <p:cond delay="0"/>
                                  </p:stCondLst>
                                  <p:childTnLst>
                                    <p:set>
                                      <p:cBhvr>
                                        <p:cTn id="92" dur="1" fill="hold">
                                          <p:stCondLst>
                                            <p:cond delay="0"/>
                                          </p:stCondLst>
                                        </p:cTn>
                                        <p:tgtEl>
                                          <p:spTgt spid="7175"/>
                                        </p:tgtEl>
                                        <p:attrNameLst>
                                          <p:attrName>style.visibility</p:attrName>
                                        </p:attrNameLst>
                                      </p:cBhvr>
                                      <p:to>
                                        <p:strVal val="visible"/>
                                      </p:to>
                                    </p:set>
                                    <p:animEffect transition="in" filter="barn(inVertical)">
                                      <p:cBhvr>
                                        <p:cTn id="93" dur="500"/>
                                        <p:tgtEl>
                                          <p:spTgt spid="7175"/>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98" dur="500"/>
                                        <p:tgtEl>
                                          <p:spTgt spid="9">
                                            <p:txEl>
                                              <p:pRg st="2" end="2"/>
                                            </p:txEl>
                                          </p:spTgt>
                                        </p:tgtEl>
                                      </p:cBhvr>
                                    </p:animEffect>
                                  </p:childTnLst>
                                </p:cTn>
                              </p:par>
                              <p:par>
                                <p:cTn id="99" presetID="14" presetClass="entr" presetSubtype="10" fill="hold" nodeType="withEffect">
                                  <p:stCondLst>
                                    <p:cond delay="0"/>
                                  </p:stCondLst>
                                  <p:childTnLst>
                                    <p:set>
                                      <p:cBhvr>
                                        <p:cTn id="10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1" dur="500"/>
                                        <p:tgtEl>
                                          <p:spTgt spid="9">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06" dur="500"/>
                                        <p:tgtEl>
                                          <p:spTgt spid="9">
                                            <p:txEl>
                                              <p:pRg st="4" end="4"/>
                                            </p:txEl>
                                          </p:spTgt>
                                        </p:tgtEl>
                                      </p:cBhvr>
                                    </p:animEffect>
                                  </p:childTnLst>
                                </p:cTn>
                              </p:par>
                              <p:par>
                                <p:cTn id="107" presetID="14" presetClass="entr" presetSubtype="10" fill="hold" nodeType="withEffect">
                                  <p:stCondLst>
                                    <p:cond delay="0"/>
                                  </p:stCondLst>
                                  <p:childTnLst>
                                    <p:set>
                                      <p:cBhvr>
                                        <p:cTn id="108"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09" dur="500"/>
                                        <p:tgtEl>
                                          <p:spTgt spid="9">
                                            <p:txEl>
                                              <p:pRg st="5" end="5"/>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14" dur="500"/>
                                        <p:tgtEl>
                                          <p:spTgt spid="9">
                                            <p:txEl>
                                              <p:pRg st="6" end="6"/>
                                            </p:txEl>
                                          </p:spTgt>
                                        </p:tgtEl>
                                      </p:cBhvr>
                                    </p:animEffect>
                                  </p:childTnLst>
                                </p:cTn>
                              </p:par>
                              <p:par>
                                <p:cTn id="115" presetID="14" presetClass="entr" presetSubtype="10" fill="hold" nodeType="withEffect">
                                  <p:stCondLst>
                                    <p:cond delay="0"/>
                                  </p:stCondLst>
                                  <p:childTnLst>
                                    <p:set>
                                      <p:cBhvr>
                                        <p:cTn id="116" dur="1" fill="hold">
                                          <p:stCondLst>
                                            <p:cond delay="0"/>
                                          </p:stCondLst>
                                        </p:cTn>
                                        <p:tgtEl>
                                          <p:spTgt spid="9">
                                            <p:txEl>
                                              <p:pRg st="7" end="7"/>
                                            </p:txEl>
                                          </p:spTgt>
                                        </p:tgtEl>
                                        <p:attrNameLst>
                                          <p:attrName>style.visibility</p:attrName>
                                        </p:attrNameLst>
                                      </p:cBhvr>
                                      <p:to>
                                        <p:strVal val="visible"/>
                                      </p:to>
                                    </p:set>
                                    <p:animEffect transition="in" filter="randombar(horizontal)">
                                      <p:cBhvr>
                                        <p:cTn id="11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858000" cy="2634567"/>
          </a:xfrm>
          <a:prstGeom prst="rect">
            <a:avLst/>
          </a:prstGeom>
        </p:spPr>
        <p:txBody>
          <a:bodyPr wrap="square">
            <a:spAutoFit/>
          </a:bodyPr>
          <a:lstStyle/>
          <a:p>
            <a:r>
              <a:rPr lang="en-US" sz="1400" b="0" dirty="0">
                <a:solidFill>
                  <a:schemeClr val="tx1"/>
                </a:solidFill>
              </a:rPr>
              <a:t>From TEST MODE, scroll down to </a:t>
            </a:r>
            <a:r>
              <a:rPr lang="en-US" sz="1400" u="sng" dirty="0">
                <a:solidFill>
                  <a:schemeClr val="tx1"/>
                </a:solidFill>
              </a:rPr>
              <a:t>RUN STATUS</a:t>
            </a:r>
            <a:r>
              <a:rPr lang="en-US" sz="1400" dirty="0">
                <a:solidFill>
                  <a:schemeClr val="tx1"/>
                </a:solidFill>
              </a:rPr>
              <a:t> </a:t>
            </a:r>
            <a:r>
              <a:rPr lang="en-US" sz="1400" b="0" dirty="0">
                <a:solidFill>
                  <a:schemeClr val="tx1"/>
                </a:solidFill>
              </a:rPr>
              <a:t>and press </a:t>
            </a:r>
            <a:r>
              <a:rPr lang="en-US" sz="1400" b="0" dirty="0" smtClean="0">
                <a:solidFill>
                  <a:schemeClr val="tx1"/>
                </a:solidFill>
              </a:rPr>
              <a:t>Enter.</a:t>
            </a:r>
          </a:p>
          <a:p>
            <a:pPr algn="l"/>
            <a:r>
              <a:rPr lang="en-US" sz="1400" b="0" dirty="0" smtClean="0">
                <a:solidFill>
                  <a:schemeClr val="tx1"/>
                </a:solidFill>
              </a:rPr>
              <a:t> </a:t>
            </a:r>
            <a:r>
              <a:rPr lang="en-US" sz="1400" b="0" dirty="0">
                <a:solidFill>
                  <a:schemeClr val="tx1"/>
                </a:solidFill>
              </a:rPr>
              <a:t>Screen will display</a:t>
            </a:r>
            <a:r>
              <a:rPr lang="en-US" sz="1400" b="0" dirty="0" smtClean="0">
                <a:solidFill>
                  <a:schemeClr val="tx1"/>
                </a:solidFill>
              </a:rPr>
              <a:t>:-</a:t>
            </a:r>
          </a:p>
          <a:p>
            <a:pPr algn="l"/>
            <a:endParaRPr lang="en-US" sz="1400" b="0" dirty="0">
              <a:solidFill>
                <a:schemeClr val="tx1"/>
              </a:solidFill>
            </a:endParaRPr>
          </a:p>
          <a:p>
            <a:pPr algn="l"/>
            <a:r>
              <a:rPr lang="en-US" sz="1400" b="0" dirty="0">
                <a:solidFill>
                  <a:schemeClr val="tx1"/>
                </a:solidFill>
              </a:rPr>
              <a:t>TR (Triggered by EG. transmitter.)</a:t>
            </a:r>
          </a:p>
          <a:p>
            <a:pPr algn="l"/>
            <a:r>
              <a:rPr lang="en-US" sz="1400" b="0" dirty="0">
                <a:solidFill>
                  <a:schemeClr val="tx1"/>
                </a:solidFill>
              </a:rPr>
              <a:t>LS (Open or Close limit switch)</a:t>
            </a:r>
          </a:p>
          <a:p>
            <a:pPr algn="l"/>
            <a:r>
              <a:rPr lang="en-US" sz="1400" b="0" dirty="0">
                <a:solidFill>
                  <a:schemeClr val="tx1"/>
                </a:solidFill>
              </a:rPr>
              <a:t>MAINS ON or OFF</a:t>
            </a:r>
          </a:p>
          <a:p>
            <a:pPr algn="l"/>
            <a:r>
              <a:rPr lang="en-US" sz="1400" b="0" dirty="0">
                <a:solidFill>
                  <a:schemeClr val="tx1"/>
                </a:solidFill>
              </a:rPr>
              <a:t>BATT (Whatever the battery voltage is, </a:t>
            </a:r>
            <a:r>
              <a:rPr lang="en-US" sz="1400" b="0" dirty="0" smtClean="0">
                <a:solidFill>
                  <a:schemeClr val="tx1"/>
                </a:solidFill>
              </a:rPr>
              <a:t>(EG 13.5V)</a:t>
            </a:r>
          </a:p>
          <a:p>
            <a:pPr algn="l"/>
            <a:endParaRPr lang="en-US" sz="1400" b="0" dirty="0">
              <a:solidFill>
                <a:schemeClr val="tx1"/>
              </a:solidFill>
            </a:endParaRPr>
          </a:p>
          <a:p>
            <a:pPr algn="l"/>
            <a:endParaRPr lang="en-US" sz="1400" b="0" dirty="0">
              <a:solidFill>
                <a:schemeClr val="tx1"/>
              </a:solidFill>
            </a:endParaRPr>
          </a:p>
          <a:p>
            <a:pPr algn="l"/>
            <a:r>
              <a:rPr lang="en-US" sz="1400" b="0" dirty="0">
                <a:solidFill>
                  <a:schemeClr val="tx1"/>
                </a:solidFill>
              </a:rPr>
              <a:t>Press </a:t>
            </a:r>
            <a:r>
              <a:rPr lang="en-US" sz="1400" b="0" dirty="0" smtClean="0">
                <a:solidFill>
                  <a:schemeClr val="tx1"/>
                </a:solidFill>
              </a:rPr>
              <a:t>Enter </a:t>
            </a:r>
            <a:r>
              <a:rPr lang="en-US" sz="1400" b="0" dirty="0">
                <a:solidFill>
                  <a:schemeClr val="tx1"/>
                </a:solidFill>
              </a:rPr>
              <a:t>to exit.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957266"/>
            <a:ext cx="20320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p:nvPr/>
        </p:nvCxnSpPr>
        <p:spPr bwMode="auto">
          <a:xfrm>
            <a:off x="5943600" y="1600200"/>
            <a:ext cx="10668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2209800"/>
            <a:ext cx="203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04800" y="3352800"/>
            <a:ext cx="6858000" cy="2634567"/>
          </a:xfrm>
          <a:prstGeom prst="rect">
            <a:avLst/>
          </a:prstGeom>
        </p:spPr>
        <p:txBody>
          <a:bodyPr wrap="square">
            <a:spAutoFit/>
          </a:bodyPr>
          <a:lstStyle/>
          <a:p>
            <a:r>
              <a:rPr lang="en-US" sz="1400" b="0" dirty="0">
                <a:solidFill>
                  <a:schemeClr val="tx1"/>
                </a:solidFill>
              </a:rPr>
              <a:t>From TEST MODE, scroll down to </a:t>
            </a:r>
            <a:r>
              <a:rPr lang="en-US" sz="1400" u="sng" dirty="0">
                <a:solidFill>
                  <a:schemeClr val="tx1"/>
                </a:solidFill>
              </a:rPr>
              <a:t>GEN STATUS</a:t>
            </a:r>
            <a:r>
              <a:rPr lang="en-US" sz="1400" dirty="0">
                <a:solidFill>
                  <a:schemeClr val="tx1"/>
                </a:solidFill>
              </a:rPr>
              <a:t> </a:t>
            </a:r>
            <a:r>
              <a:rPr lang="en-US" sz="1400" b="0" dirty="0">
                <a:solidFill>
                  <a:schemeClr val="tx1"/>
                </a:solidFill>
              </a:rPr>
              <a:t>and press </a:t>
            </a:r>
            <a:r>
              <a:rPr lang="en-US" sz="1400" b="0" dirty="0" smtClean="0">
                <a:solidFill>
                  <a:schemeClr val="tx1"/>
                </a:solidFill>
              </a:rPr>
              <a:t>Enter. </a:t>
            </a:r>
          </a:p>
          <a:p>
            <a:pPr algn="l"/>
            <a:r>
              <a:rPr lang="en-US" sz="1400" b="0" dirty="0" smtClean="0">
                <a:solidFill>
                  <a:schemeClr val="tx1"/>
                </a:solidFill>
              </a:rPr>
              <a:t>Screen </a:t>
            </a:r>
            <a:r>
              <a:rPr lang="en-US" sz="1400" b="0" dirty="0">
                <a:solidFill>
                  <a:schemeClr val="tx1"/>
                </a:solidFill>
              </a:rPr>
              <a:t>will display</a:t>
            </a:r>
            <a:r>
              <a:rPr lang="en-US" sz="1400" b="0" dirty="0" smtClean="0">
                <a:solidFill>
                  <a:schemeClr val="tx1"/>
                </a:solidFill>
              </a:rPr>
              <a:t>:-</a:t>
            </a:r>
          </a:p>
          <a:p>
            <a:pPr algn="l"/>
            <a:endParaRPr lang="en-US" sz="1400" b="0" dirty="0">
              <a:solidFill>
                <a:schemeClr val="tx1"/>
              </a:solidFill>
            </a:endParaRPr>
          </a:p>
          <a:p>
            <a:pPr algn="l"/>
            <a:r>
              <a:rPr lang="en-US" sz="1400" b="0" dirty="0">
                <a:solidFill>
                  <a:schemeClr val="tx1"/>
                </a:solidFill>
              </a:rPr>
              <a:t>ER (Flashing Error number and Description of error)</a:t>
            </a:r>
          </a:p>
          <a:p>
            <a:pPr algn="l"/>
            <a:r>
              <a:rPr lang="en-US" sz="1400" b="0" dirty="0">
                <a:solidFill>
                  <a:schemeClr val="tx1"/>
                </a:solidFill>
              </a:rPr>
              <a:t>OP (Number of Operations)</a:t>
            </a:r>
          </a:p>
          <a:p>
            <a:pPr algn="l"/>
            <a:r>
              <a:rPr lang="en-US" sz="1400" b="0" dirty="0">
                <a:solidFill>
                  <a:schemeClr val="tx1"/>
                </a:solidFill>
              </a:rPr>
              <a:t>OL (Number of Overloads)</a:t>
            </a:r>
          </a:p>
          <a:p>
            <a:pPr algn="l"/>
            <a:r>
              <a:rPr lang="en-US" sz="1400" b="0" dirty="0">
                <a:solidFill>
                  <a:schemeClr val="tx1"/>
                </a:solidFill>
              </a:rPr>
              <a:t>PU (Number of times unit was powered up</a:t>
            </a:r>
            <a:r>
              <a:rPr lang="en-US" sz="1400" b="0" dirty="0" smtClean="0">
                <a:solidFill>
                  <a:schemeClr val="tx1"/>
                </a:solidFill>
              </a:rPr>
              <a:t>)</a:t>
            </a:r>
          </a:p>
          <a:p>
            <a:pPr algn="l"/>
            <a:endParaRPr lang="en-US" sz="1400" b="0" dirty="0">
              <a:solidFill>
                <a:schemeClr val="tx1"/>
              </a:solidFill>
            </a:endParaRPr>
          </a:p>
          <a:p>
            <a:pPr algn="l"/>
            <a:endParaRPr lang="en-US" sz="1400" b="0" dirty="0">
              <a:solidFill>
                <a:schemeClr val="tx1"/>
              </a:solidFill>
            </a:endParaRPr>
          </a:p>
          <a:p>
            <a:pPr algn="l"/>
            <a:r>
              <a:rPr lang="en-US" sz="1400" b="0" dirty="0">
                <a:solidFill>
                  <a:schemeClr val="tx1"/>
                </a:solidFill>
              </a:rPr>
              <a:t>Press </a:t>
            </a:r>
            <a:r>
              <a:rPr lang="en-US" sz="1400" b="0" dirty="0" smtClean="0">
                <a:solidFill>
                  <a:schemeClr val="tx1"/>
                </a:solidFill>
              </a:rPr>
              <a:t>Enter </a:t>
            </a:r>
            <a:r>
              <a:rPr lang="en-US" sz="1400" b="0" dirty="0">
                <a:solidFill>
                  <a:schemeClr val="tx1"/>
                </a:solidFill>
              </a:rPr>
              <a:t>to exit.</a:t>
            </a:r>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3577883"/>
            <a:ext cx="20320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bwMode="auto">
          <a:xfrm>
            <a:off x="5905500" y="4267200"/>
            <a:ext cx="1143000" cy="0"/>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4953000"/>
            <a:ext cx="20320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749375"/>
      </p:ext>
    </p:extLst>
  </p:cSld>
  <p:clrMapOvr>
    <a:masterClrMapping/>
  </p:clrMapOvr>
  <mc:AlternateContent xmlns:mc="http://schemas.openxmlformats.org/markup-compatibility/2006">
    <mc:Choice xmlns:p14="http://schemas.microsoft.com/office/powerpoint/2010/main" xmlns=""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0243"/>
                                        </p:tgtEl>
                                        <p:attrNameLst>
                                          <p:attrName>style.visibility</p:attrName>
                                        </p:attrNameLst>
                                      </p:cBhvr>
                                      <p:to>
                                        <p:strVal val="visible"/>
                                      </p:to>
                                    </p:set>
                                    <p:animEffect transition="in" filter="barn(inVertical)">
                                      <p:cBhvr>
                                        <p:cTn id="33" dur="500"/>
                                        <p:tgtEl>
                                          <p:spTgt spid="10243"/>
                                        </p:tgtEl>
                                      </p:cBhvr>
                                    </p:animEffect>
                                  </p:childTnLst>
                                </p:cTn>
                              </p:par>
                              <p:par>
                                <p:cTn id="34" presetID="1" presetClass="exit" presetSubtype="0" fill="hold"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 calcmode="lin" valueType="num">
                                      <p:cBhvr additive="base">
                                        <p:cTn id="4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 calcmode="lin" valueType="num">
                                      <p:cBhvr additive="base">
                                        <p:cTn id="5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2" presetID="16" presetClass="entr" presetSubtype="21" fill="hold" nodeType="withEffect">
                                  <p:stCondLst>
                                    <p:cond delay="0"/>
                                  </p:stCondLst>
                                  <p:childTnLst>
                                    <p:set>
                                      <p:cBhvr>
                                        <p:cTn id="53" dur="1" fill="hold">
                                          <p:stCondLst>
                                            <p:cond delay="0"/>
                                          </p:stCondLst>
                                        </p:cTn>
                                        <p:tgtEl>
                                          <p:spTgt spid="10244"/>
                                        </p:tgtEl>
                                        <p:attrNameLst>
                                          <p:attrName>style.visibility</p:attrName>
                                        </p:attrNameLst>
                                      </p:cBhvr>
                                      <p:to>
                                        <p:strVal val="visible"/>
                                      </p:to>
                                    </p:set>
                                    <p:animEffect transition="in" filter="barn(inVertical)">
                                      <p:cBhvr>
                                        <p:cTn id="54" dur="500"/>
                                        <p:tgtEl>
                                          <p:spTgt spid="102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 calcmode="lin" valueType="num">
                                      <p:cBhvr additive="base">
                                        <p:cTn id="6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 calcmode="lin" valueType="num">
                                      <p:cBhvr additive="base">
                                        <p:cTn id="6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 calcmode="lin" valueType="num">
                                      <p:cBhvr additive="base">
                                        <p:cTn id="7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8" presetID="1" presetClass="exit" presetSubtype="0" fill="hold" nodeType="withEffect">
                                  <p:stCondLst>
                                    <p:cond delay="0"/>
                                  </p:stCondLst>
                                  <p:childTnLst>
                                    <p:set>
                                      <p:cBhvr>
                                        <p:cTn id="79" dur="1" fill="hold">
                                          <p:stCondLst>
                                            <p:cond delay="0"/>
                                          </p:stCondLst>
                                        </p:cTn>
                                        <p:tgtEl>
                                          <p:spTgt spid="7"/>
                                        </p:tgtEl>
                                        <p:attrNameLst>
                                          <p:attrName>style.visibility</p:attrName>
                                        </p:attrNameLst>
                                      </p:cBhvr>
                                      <p:to>
                                        <p:strVal val="hidden"/>
                                      </p:to>
                                    </p:set>
                                  </p:childTnLst>
                                </p:cTn>
                              </p:par>
                              <p:par>
                                <p:cTn id="80" presetID="16" presetClass="entr" presetSubtype="21" fill="hold" nodeType="withEffect">
                                  <p:stCondLst>
                                    <p:cond delay="0"/>
                                  </p:stCondLst>
                                  <p:childTnLst>
                                    <p:set>
                                      <p:cBhvr>
                                        <p:cTn id="81" dur="1" fill="hold">
                                          <p:stCondLst>
                                            <p:cond delay="0"/>
                                          </p:stCondLst>
                                        </p:cTn>
                                        <p:tgtEl>
                                          <p:spTgt spid="10245"/>
                                        </p:tgtEl>
                                        <p:attrNameLst>
                                          <p:attrName>style.visibility</p:attrName>
                                        </p:attrNameLst>
                                      </p:cBhvr>
                                      <p:to>
                                        <p:strVal val="visible"/>
                                      </p:to>
                                    </p:set>
                                    <p:animEffect transition="in" filter="barn(inVertical)">
                                      <p:cBhvr>
                                        <p:cTn id="82" dur="500"/>
                                        <p:tgtEl>
                                          <p:spTgt spid="10245"/>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9" end="9"/>
                                            </p:txEl>
                                          </p:spTgt>
                                        </p:tgtEl>
                                        <p:attrNameLst>
                                          <p:attrName>style.visibility</p:attrName>
                                        </p:attrNameLst>
                                      </p:cBhvr>
                                      <p:to>
                                        <p:strVal val="visible"/>
                                      </p:to>
                                    </p:set>
                                    <p:anim calcmode="lin" valueType="num">
                                      <p:cBhvr additive="base">
                                        <p:cTn id="8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9343" y="3679371"/>
            <a:ext cx="3364760" cy="3118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76200"/>
            <a:ext cx="8991600" cy="3822585"/>
          </a:xfrm>
          <a:prstGeom prst="rect">
            <a:avLst/>
          </a:prstGeom>
        </p:spPr>
        <p:txBody>
          <a:bodyPr wrap="square">
            <a:spAutoFit/>
          </a:bodyPr>
          <a:lstStyle/>
          <a:p>
            <a:r>
              <a:rPr lang="en-US" sz="1400" b="0" dirty="0" smtClean="0">
                <a:solidFill>
                  <a:schemeClr val="tx1"/>
                </a:solidFill>
              </a:rPr>
              <a:t>   </a:t>
            </a:r>
            <a:r>
              <a:rPr lang="en-US" sz="2400" u="sng" dirty="0">
                <a:solidFill>
                  <a:schemeClr val="tx1"/>
                </a:solidFill>
              </a:rPr>
              <a:t>Tamper Alarm Facility</a:t>
            </a:r>
            <a:r>
              <a:rPr lang="en-US" sz="2400" dirty="0">
                <a:solidFill>
                  <a:schemeClr val="tx1"/>
                </a:solidFill>
              </a:rPr>
              <a:t>.</a:t>
            </a:r>
          </a:p>
          <a:p>
            <a:r>
              <a:rPr lang="en-US" sz="1400" b="0" dirty="0">
                <a:solidFill>
                  <a:schemeClr val="tx1"/>
                </a:solidFill>
              </a:rPr>
              <a:t>     </a:t>
            </a:r>
            <a:endParaRPr lang="en-US" sz="1400" b="0" dirty="0" smtClean="0">
              <a:solidFill>
                <a:schemeClr val="tx1"/>
              </a:solidFill>
            </a:endParaRPr>
          </a:p>
          <a:p>
            <a:pPr algn="l"/>
            <a:r>
              <a:rPr lang="en-US" sz="1400" b="0" dirty="0" smtClean="0">
                <a:solidFill>
                  <a:schemeClr val="tx1"/>
                </a:solidFill>
              </a:rPr>
              <a:t>1.The </a:t>
            </a:r>
            <a:r>
              <a:rPr lang="en-US" sz="1400" b="0" dirty="0">
                <a:solidFill>
                  <a:schemeClr val="tx1"/>
                </a:solidFill>
              </a:rPr>
              <a:t>tamper alarm will automatically arm itself when the gate is in the closed position and will trigger </a:t>
            </a:r>
          </a:p>
          <a:p>
            <a:pPr algn="l"/>
            <a:r>
              <a:rPr lang="en-US" sz="1400" b="0" dirty="0">
                <a:solidFill>
                  <a:schemeClr val="tx1"/>
                </a:solidFill>
              </a:rPr>
              <a:t>        the alarm relay if the gate is moved or forced off the closed limit switch without a valid trigger.</a:t>
            </a:r>
          </a:p>
          <a:p>
            <a:pPr algn="l"/>
            <a:r>
              <a:rPr lang="en-US" sz="1400" b="0" dirty="0">
                <a:solidFill>
                  <a:schemeClr val="tx1"/>
                </a:solidFill>
              </a:rPr>
              <a:t> </a:t>
            </a:r>
          </a:p>
          <a:p>
            <a:pPr algn="l"/>
            <a:r>
              <a:rPr lang="en-US" sz="1400" b="0" dirty="0" smtClean="0">
                <a:solidFill>
                  <a:schemeClr val="tx1"/>
                </a:solidFill>
              </a:rPr>
              <a:t>2.If </a:t>
            </a:r>
            <a:r>
              <a:rPr lang="en-US" sz="1400" b="0" dirty="0">
                <a:solidFill>
                  <a:schemeClr val="tx1"/>
                </a:solidFill>
              </a:rPr>
              <a:t>latch mode is configured, the relay will switch every 3 minutes until the alarm is restored.</a:t>
            </a:r>
          </a:p>
          <a:p>
            <a:pPr algn="l"/>
            <a:r>
              <a:rPr lang="en-US" sz="1400" b="0" dirty="0" smtClean="0">
                <a:solidFill>
                  <a:schemeClr val="tx1"/>
                </a:solidFill>
              </a:rPr>
              <a:t>3.If </a:t>
            </a:r>
            <a:r>
              <a:rPr lang="en-US" sz="1400" b="0" dirty="0">
                <a:solidFill>
                  <a:schemeClr val="tx1"/>
                </a:solidFill>
              </a:rPr>
              <a:t>impulse mode is configured, the relay will trigger only once.</a:t>
            </a:r>
          </a:p>
          <a:p>
            <a:pPr algn="l"/>
            <a:r>
              <a:rPr lang="en-US" sz="1400" b="0" dirty="0">
                <a:solidFill>
                  <a:schemeClr val="tx1"/>
                </a:solidFill>
              </a:rPr>
              <a:t> </a:t>
            </a:r>
          </a:p>
          <a:p>
            <a:pPr algn="l"/>
            <a:r>
              <a:rPr lang="en-US" sz="1400" b="0" dirty="0" smtClean="0">
                <a:solidFill>
                  <a:schemeClr val="tx1"/>
                </a:solidFill>
              </a:rPr>
              <a:t>Any </a:t>
            </a:r>
            <a:r>
              <a:rPr lang="en-US" sz="1400" b="0" dirty="0">
                <a:solidFill>
                  <a:schemeClr val="tx1"/>
                </a:solidFill>
              </a:rPr>
              <a:t>valid gate or pedestrian input trigger will cancel the tamper alarm which </a:t>
            </a:r>
            <a:r>
              <a:rPr lang="en-US" sz="1400" b="0" dirty="0" smtClean="0">
                <a:solidFill>
                  <a:schemeClr val="tx1"/>
                </a:solidFill>
              </a:rPr>
              <a:t>will </a:t>
            </a:r>
            <a:r>
              <a:rPr lang="en-US" sz="1400" b="0" dirty="0">
                <a:solidFill>
                  <a:schemeClr val="tx1"/>
                </a:solidFill>
              </a:rPr>
              <a:t>automatically re-</a:t>
            </a:r>
          </a:p>
          <a:p>
            <a:pPr algn="l"/>
            <a:r>
              <a:rPr lang="en-US" sz="1400" b="0" dirty="0" smtClean="0">
                <a:solidFill>
                  <a:schemeClr val="tx1"/>
                </a:solidFill>
              </a:rPr>
              <a:t>arm </a:t>
            </a:r>
            <a:r>
              <a:rPr lang="en-US" sz="1400" b="0" dirty="0">
                <a:solidFill>
                  <a:schemeClr val="tx1"/>
                </a:solidFill>
              </a:rPr>
              <a:t>once the gate is again in the close position.   </a:t>
            </a:r>
          </a:p>
          <a:p>
            <a:pPr algn="l"/>
            <a:r>
              <a:rPr lang="en-US" sz="1400" b="0" dirty="0" smtClean="0">
                <a:solidFill>
                  <a:schemeClr val="tx1"/>
                </a:solidFill>
              </a:rPr>
              <a:t> </a:t>
            </a:r>
          </a:p>
          <a:p>
            <a:pPr algn="l"/>
            <a:r>
              <a:rPr lang="en-US" sz="1400" b="0" dirty="0" smtClean="0">
                <a:solidFill>
                  <a:schemeClr val="tx1"/>
                </a:solidFill>
              </a:rPr>
              <a:t>The </a:t>
            </a:r>
            <a:r>
              <a:rPr lang="en-US" sz="1400" b="0" dirty="0">
                <a:solidFill>
                  <a:schemeClr val="tx1"/>
                </a:solidFill>
              </a:rPr>
              <a:t>alarm can also be disabled for maintenance by opening the gearbox release and pressing the </a:t>
            </a:r>
          </a:p>
          <a:p>
            <a:pPr algn="l"/>
            <a:r>
              <a:rPr lang="en-US" sz="1400" b="0" dirty="0" smtClean="0">
                <a:solidFill>
                  <a:schemeClr val="tx1"/>
                </a:solidFill>
              </a:rPr>
              <a:t>remote </a:t>
            </a:r>
            <a:r>
              <a:rPr lang="en-US" sz="1400" b="0" dirty="0">
                <a:solidFill>
                  <a:schemeClr val="tx1"/>
                </a:solidFill>
              </a:rPr>
              <a:t>control push button (confirmed by 3 short beeps). The alarm will remain disabled until the </a:t>
            </a:r>
          </a:p>
          <a:p>
            <a:pPr algn="l"/>
            <a:r>
              <a:rPr lang="en-US" sz="1400" b="0" dirty="0" smtClean="0">
                <a:solidFill>
                  <a:schemeClr val="tx1"/>
                </a:solidFill>
              </a:rPr>
              <a:t>gearbox </a:t>
            </a:r>
            <a:r>
              <a:rPr lang="en-US" sz="1400" b="0" dirty="0">
                <a:solidFill>
                  <a:schemeClr val="tx1"/>
                </a:solidFill>
              </a:rPr>
              <a:t>release is closed and the gate closed position re-confirmed.</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086" y="3898785"/>
            <a:ext cx="2887778" cy="2887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76200"/>
            <a:ext cx="8915400" cy="2991588"/>
          </a:xfrm>
          <a:prstGeom prst="rect">
            <a:avLst/>
          </a:prstGeom>
        </p:spPr>
        <p:txBody>
          <a:bodyPr wrap="square">
            <a:spAutoFit/>
          </a:bodyPr>
          <a:lstStyle/>
          <a:p>
            <a:r>
              <a:rPr lang="en-US" sz="1400" b="0" dirty="0">
                <a:solidFill>
                  <a:schemeClr val="tx1"/>
                </a:solidFill>
              </a:rPr>
              <a:t> </a:t>
            </a:r>
          </a:p>
          <a:p>
            <a:pPr lvl="0"/>
            <a:r>
              <a:rPr lang="en-US" sz="2400" u="sng" dirty="0">
                <a:solidFill>
                  <a:schemeClr val="tx1"/>
                </a:solidFill>
              </a:rPr>
              <a:t>Anti-hijack/Alarm</a:t>
            </a:r>
            <a:r>
              <a:rPr lang="en-US" sz="1400" b="0" u="sng" dirty="0">
                <a:solidFill>
                  <a:schemeClr val="tx1"/>
                </a:solidFill>
              </a:rPr>
              <a:t>.</a:t>
            </a:r>
            <a:r>
              <a:rPr lang="en-US" sz="1400" b="0" dirty="0">
                <a:solidFill>
                  <a:schemeClr val="tx1"/>
                </a:solidFill>
              </a:rPr>
              <a:t> </a:t>
            </a:r>
          </a:p>
          <a:p>
            <a:r>
              <a:rPr lang="en-US" sz="1400" b="0" dirty="0">
                <a:solidFill>
                  <a:schemeClr val="tx1"/>
                </a:solidFill>
              </a:rPr>
              <a:t> </a:t>
            </a:r>
          </a:p>
          <a:p>
            <a:pPr lvl="0" algn="l"/>
            <a:r>
              <a:rPr lang="en-US" sz="1400" b="0" dirty="0" smtClean="0">
                <a:solidFill>
                  <a:schemeClr val="tx1"/>
                </a:solidFill>
              </a:rPr>
              <a:t>1. When </a:t>
            </a:r>
            <a:r>
              <a:rPr lang="en-US" sz="1400" b="0" dirty="0">
                <a:solidFill>
                  <a:schemeClr val="tx1"/>
                </a:solidFill>
              </a:rPr>
              <a:t>the tamper alarm function is active and the gate receives a valid trigger but is</a:t>
            </a:r>
          </a:p>
          <a:p>
            <a:pPr algn="l"/>
            <a:r>
              <a:rPr lang="en-US" sz="1400" b="0" dirty="0">
                <a:solidFill>
                  <a:schemeClr val="tx1"/>
                </a:solidFill>
              </a:rPr>
              <a:t>obstructed and cannot move or did not move more than 150mm, the alarm or siren will activate</a:t>
            </a:r>
            <a:r>
              <a:rPr lang="en-US" sz="1400" b="0" dirty="0" smtClean="0">
                <a:solidFill>
                  <a:schemeClr val="tx1"/>
                </a:solidFill>
              </a:rPr>
              <a:t>.</a:t>
            </a:r>
            <a:endParaRPr lang="en-US" sz="1400" b="0" dirty="0">
              <a:solidFill>
                <a:schemeClr val="tx1"/>
              </a:solidFill>
            </a:endParaRPr>
          </a:p>
          <a:p>
            <a:pPr lvl="0" algn="l"/>
            <a:r>
              <a:rPr lang="en-US" sz="1400" b="0" dirty="0" smtClean="0">
                <a:solidFill>
                  <a:schemeClr val="tx1"/>
                </a:solidFill>
              </a:rPr>
              <a:t>2.If </a:t>
            </a:r>
            <a:r>
              <a:rPr lang="en-US" sz="1400" b="0" dirty="0">
                <a:solidFill>
                  <a:schemeClr val="tx1"/>
                </a:solidFill>
              </a:rPr>
              <a:t>the beams are obstructed or blocked when a trigger is received, the gate will open but will</a:t>
            </a:r>
          </a:p>
          <a:p>
            <a:pPr algn="l"/>
            <a:r>
              <a:rPr lang="en-US" sz="1400" b="0" dirty="0">
                <a:solidFill>
                  <a:schemeClr val="tx1"/>
                </a:solidFill>
              </a:rPr>
              <a:t> then also sound the alarm.</a:t>
            </a:r>
          </a:p>
          <a:p>
            <a:pPr lvl="0" algn="l"/>
            <a:r>
              <a:rPr lang="en-US" sz="1400" b="0" dirty="0" smtClean="0">
                <a:solidFill>
                  <a:schemeClr val="tx1"/>
                </a:solidFill>
              </a:rPr>
              <a:t>3.If </a:t>
            </a:r>
            <a:r>
              <a:rPr lang="en-US" sz="1400" b="0" dirty="0">
                <a:solidFill>
                  <a:schemeClr val="tx1"/>
                </a:solidFill>
              </a:rPr>
              <a:t>the gate should be forced or moved from the close limit in any way without receiving a valid trigger. The alarm will be activated.</a:t>
            </a:r>
          </a:p>
          <a:p>
            <a:pPr lvl="0" algn="l"/>
            <a:r>
              <a:rPr lang="en-US" sz="1400" b="0" dirty="0">
                <a:solidFill>
                  <a:schemeClr val="tx1"/>
                </a:solidFill>
              </a:rPr>
              <a:t>Should the gate be tightened up in any manner and therefore on trigger cannot move or cannot move more than 150mm. The alarm will be activated.</a:t>
            </a:r>
          </a:p>
        </p:txBody>
      </p:sp>
    </p:spTree>
    <p:extLst>
      <p:ext uri="{BB962C8B-B14F-4D97-AF65-F5344CB8AC3E}">
        <p14:creationId xmlns:p14="http://schemas.microsoft.com/office/powerpoint/2010/main" xmlns="" val="1758090027"/>
      </p:ext>
    </p:extLst>
  </p:cSld>
  <p:clrMapOvr>
    <a:masterClrMapping/>
  </p:clrMapOvr>
  <mc:AlternateContent xmlns:mc="http://schemas.openxmlformats.org/markup-compatibility/2006">
    <mc:Choice xmlns:p14="http://schemas.microsoft.com/office/powerpoint/2010/main" xmlns="" Requires="p14">
      <p:transition spd="slow" p14:dur="2000" advTm="72000"/>
    </mc:Choice>
    <mc:Fallback>
      <p:transition spd="slow" advTm="7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5" end="5"/>
                                            </p:txEl>
                                          </p:spTgt>
                                        </p:tgtEl>
                                      </p:cBhvr>
                                    </p:animEffect>
                                  </p:childTnLst>
                                </p:cTn>
                              </p:par>
                              <p:par>
                                <p:cTn id="25" presetID="2" presetClass="entr" presetSubtype="9" fill="hold" nodeType="withEffect">
                                  <p:stCondLst>
                                    <p:cond delay="0"/>
                                  </p:stCondLst>
                                  <p:childTnLst>
                                    <p:set>
                                      <p:cBhvr>
                                        <p:cTn id="26" dur="1" fill="hold">
                                          <p:stCondLst>
                                            <p:cond delay="0"/>
                                          </p:stCondLst>
                                        </p:cTn>
                                        <p:tgtEl>
                                          <p:spTgt spid="11266"/>
                                        </p:tgtEl>
                                        <p:attrNameLst>
                                          <p:attrName>style.visibility</p:attrName>
                                        </p:attrNameLst>
                                      </p:cBhvr>
                                      <p:to>
                                        <p:strVal val="visible"/>
                                      </p:to>
                                    </p:set>
                                    <p:anim calcmode="lin" valueType="num">
                                      <p:cBhvr additive="base">
                                        <p:cTn id="27" dur="500" fill="hold"/>
                                        <p:tgtEl>
                                          <p:spTgt spid="11266"/>
                                        </p:tgtEl>
                                        <p:attrNameLst>
                                          <p:attrName>ppt_x</p:attrName>
                                        </p:attrNameLst>
                                      </p:cBhvr>
                                      <p:tavLst>
                                        <p:tav tm="0">
                                          <p:val>
                                            <p:strVal val="0-#ppt_w/2"/>
                                          </p:val>
                                        </p:tav>
                                        <p:tav tm="100000">
                                          <p:val>
                                            <p:strVal val="#ppt_x"/>
                                          </p:val>
                                        </p:tav>
                                      </p:tavLst>
                                    </p:anim>
                                    <p:anim calcmode="lin" valueType="num">
                                      <p:cBhvr additive="base">
                                        <p:cTn id="2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6" end="6"/>
                                            </p:txEl>
                                          </p:spTgt>
                                        </p:tgtEl>
                                      </p:cBhvr>
                                    </p:animEffect>
                                  </p:childTnLst>
                                </p:cTn>
                              </p:par>
                              <p:par>
                                <p:cTn id="37" presetID="2" presetClass="entr" presetSubtype="3" fill="hold" nodeType="withEffect">
                                  <p:stCondLst>
                                    <p:cond delay="0"/>
                                  </p:stCondLst>
                                  <p:childTnLst>
                                    <p:set>
                                      <p:cBhvr>
                                        <p:cTn id="38" dur="1" fill="hold">
                                          <p:stCondLst>
                                            <p:cond delay="0"/>
                                          </p:stCondLst>
                                        </p:cTn>
                                        <p:tgtEl>
                                          <p:spTgt spid="11267"/>
                                        </p:tgtEl>
                                        <p:attrNameLst>
                                          <p:attrName>style.visibility</p:attrName>
                                        </p:attrNameLst>
                                      </p:cBhvr>
                                      <p:to>
                                        <p:strVal val="visible"/>
                                      </p:to>
                                    </p:set>
                                    <p:anim calcmode="lin" valueType="num">
                                      <p:cBhvr additive="base">
                                        <p:cTn id="39" dur="500" fill="hold"/>
                                        <p:tgtEl>
                                          <p:spTgt spid="11267"/>
                                        </p:tgtEl>
                                        <p:attrNameLst>
                                          <p:attrName>ppt_x</p:attrName>
                                        </p:attrNameLst>
                                      </p:cBhvr>
                                      <p:tavLst>
                                        <p:tav tm="0">
                                          <p:val>
                                            <p:strVal val="1+#ppt_w/2"/>
                                          </p:val>
                                        </p:tav>
                                        <p:tav tm="100000">
                                          <p:val>
                                            <p:strVal val="#ppt_x"/>
                                          </p:val>
                                        </p:tav>
                                      </p:tavLst>
                                    </p:anim>
                                    <p:anim calcmode="lin" valueType="num">
                                      <p:cBhvr additive="base">
                                        <p:cTn id="40"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p:cTn id="45"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8" end="8"/>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p:cTn id="5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 calcmode="lin" valueType="num">
                                      <p:cBhvr>
                                        <p:cTn id="59"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0"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1"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62" dur="1000"/>
                                        <p:tgtEl>
                                          <p:spTgt spid="2">
                                            <p:txEl>
                                              <p:pRg st="11" end="11"/>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anim calcmode="lin" valueType="num">
                                      <p:cBhvr>
                                        <p:cTn id="65"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12" end="12"/>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2">
                                            <p:txEl>
                                              <p:pRg st="13" end="13"/>
                                            </p:txEl>
                                          </p:spTgt>
                                        </p:tgtEl>
                                        <p:attrNameLst>
                                          <p:attrName>style.visibility</p:attrName>
                                        </p:attrNameLst>
                                      </p:cBhvr>
                                      <p:to>
                                        <p:strVal val="visible"/>
                                      </p:to>
                                    </p:set>
                                    <p:anim calcmode="lin" valueType="num">
                                      <p:cBhvr>
                                        <p:cTn id="71"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 end="1"/>
                                            </p:txEl>
                                          </p:spTgt>
                                        </p:tgtEl>
                                        <p:attrNameLst>
                                          <p:attrName>style.visibility</p:attrName>
                                        </p:attrNameLst>
                                      </p:cBhvr>
                                      <p:to>
                                        <p:strVal val="visible"/>
                                      </p:to>
                                    </p:set>
                                    <p:anim calcmode="lin" valueType="num">
                                      <p:cBhvr additive="base">
                                        <p:cTn id="7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81" presetID="1" presetClass="exit" presetSubtype="0" fill="hold" nodeType="withEffect">
                                  <p:stCondLst>
                                    <p:cond delay="0"/>
                                  </p:stCondLst>
                                  <p:childTnLst>
                                    <p:set>
                                      <p:cBhvr>
                                        <p:cTn id="82" dur="1" fill="hold">
                                          <p:stCondLst>
                                            <p:cond delay="0"/>
                                          </p:stCondLst>
                                        </p:cTn>
                                        <p:tgtEl>
                                          <p:spTgt spid="2">
                                            <p:txEl>
                                              <p:pRg st="0" end="0"/>
                                            </p:txEl>
                                          </p:spTgt>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
                                            <p:txEl>
                                              <p:pRg st="1" end="1"/>
                                            </p:txEl>
                                          </p:spTgt>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
                                            <p:txEl>
                                              <p:pRg st="2" end="2"/>
                                            </p:txEl>
                                          </p:spTgt>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
                                            <p:txEl>
                                              <p:pRg st="3" end="3"/>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
                                            <p:txEl>
                                              <p:pRg st="4" end="4"/>
                                            </p:txEl>
                                          </p:spTgt>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
                                            <p:txEl>
                                              <p:pRg st="5" end="5"/>
                                            </p:txEl>
                                          </p:spTgt>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
                                            <p:txEl>
                                              <p:pRg st="6" end="6"/>
                                            </p:txEl>
                                          </p:spTgt>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
                                            <p:txEl>
                                              <p:pRg st="7" end="7"/>
                                            </p:txEl>
                                          </p:spTgt>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
                                            <p:txEl>
                                              <p:pRg st="8" end="8"/>
                                            </p:txEl>
                                          </p:spTgt>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
                                            <p:txEl>
                                              <p:pRg st="9" end="9"/>
                                            </p:txEl>
                                          </p:spTgt>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
                                            <p:txEl>
                                              <p:pRg st="10" end="10"/>
                                            </p:txEl>
                                          </p:spTgt>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
                                            <p:txEl>
                                              <p:pRg st="11" end="11"/>
                                            </p:txEl>
                                          </p:spTgt>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
                                            <p:txEl>
                                              <p:pRg st="12" end="12"/>
                                            </p:txEl>
                                          </p:spTgt>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
                                            <p:txEl>
                                              <p:pRg st="13" end="13"/>
                                            </p:txEl>
                                          </p:spTgt>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3" dur="500"/>
                                        <p:tgtEl>
                                          <p:spTgt spid="3">
                                            <p:txEl>
                                              <p:pRg st="3" end="3"/>
                                            </p:txEl>
                                          </p:spTgt>
                                        </p:tgtEl>
                                      </p:cBhvr>
                                    </p:animEffect>
                                  </p:childTnLst>
                                </p:cTn>
                              </p:par>
                              <p:par>
                                <p:cTn id="114" presetID="14" presetClass="entr" presetSubtype="10" fill="hold" nodeType="withEffect">
                                  <p:stCondLst>
                                    <p:cond delay="0"/>
                                  </p:stCondLst>
                                  <p:childTnLst>
                                    <p:set>
                                      <p:cBhvr>
                                        <p:cTn id="1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16" dur="500"/>
                                        <p:tgtEl>
                                          <p:spTgt spid="3">
                                            <p:txEl>
                                              <p:pRg st="4" end="4"/>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1" dur="500"/>
                                        <p:tgtEl>
                                          <p:spTgt spid="3">
                                            <p:txEl>
                                              <p:pRg st="5" end="5"/>
                                            </p:txEl>
                                          </p:spTgt>
                                        </p:tgtEl>
                                      </p:cBhvr>
                                    </p:animEffect>
                                  </p:childTnLst>
                                </p:cTn>
                              </p:par>
                              <p:par>
                                <p:cTn id="122" presetID="14" presetClass="entr" presetSubtype="10" fill="hold" nodeType="withEffect">
                                  <p:stCondLst>
                                    <p:cond delay="0"/>
                                  </p:stCondLst>
                                  <p:childTnLst>
                                    <p:set>
                                      <p:cBhvr>
                                        <p:cTn id="1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24" dur="500"/>
                                        <p:tgtEl>
                                          <p:spTgt spid="3">
                                            <p:txEl>
                                              <p:pRg st="6" end="6"/>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29" dur="500"/>
                                        <p:tgtEl>
                                          <p:spTgt spid="3">
                                            <p:txEl>
                                              <p:pRg st="7" end="7"/>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3269" y="255731"/>
            <a:ext cx="4852611" cy="461665"/>
          </a:xfrm>
          <a:prstGeom prst="rect">
            <a:avLst/>
          </a:prstGeom>
        </p:spPr>
        <p:txBody>
          <a:bodyPr wrap="none">
            <a:spAutoFit/>
          </a:bodyPr>
          <a:lstStyle/>
          <a:p>
            <a:r>
              <a:rPr lang="en-US" sz="2400" u="sng" dirty="0">
                <a:solidFill>
                  <a:schemeClr val="tx1"/>
                </a:solidFill>
              </a:rPr>
              <a:t>Diagrams for gate open triggers</a:t>
            </a:r>
            <a:endParaRPr lang="en-US" sz="2400"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879" y="741459"/>
            <a:ext cx="3166905" cy="5607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4742" y="1066800"/>
            <a:ext cx="2857500" cy="13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4080" y="1076324"/>
            <a:ext cx="2562225"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8592" y="1104900"/>
            <a:ext cx="253365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358805" y="3437021"/>
            <a:ext cx="5715000" cy="1083374"/>
          </a:xfrm>
          <a:prstGeom prst="rect">
            <a:avLst/>
          </a:prstGeom>
        </p:spPr>
        <p:txBody>
          <a:bodyPr wrap="square">
            <a:spAutoFit/>
          </a:bodyPr>
          <a:lstStyle/>
          <a:p>
            <a:pPr algn="l"/>
            <a:r>
              <a:rPr lang="en-US" sz="1400" u="sng" dirty="0">
                <a:solidFill>
                  <a:schemeClr val="tx1"/>
                </a:solidFill>
              </a:rPr>
              <a:t>NB</a:t>
            </a:r>
            <a:r>
              <a:rPr lang="en-US" sz="1400" dirty="0">
                <a:solidFill>
                  <a:schemeClr val="tx1"/>
                </a:solidFill>
              </a:rPr>
              <a:t> – When connecting intercoms to the control card, </a:t>
            </a:r>
            <a:endParaRPr lang="en-US" sz="1400" dirty="0" smtClean="0">
              <a:solidFill>
                <a:schemeClr val="tx1"/>
              </a:solidFill>
            </a:endParaRPr>
          </a:p>
          <a:p>
            <a:pPr algn="l"/>
            <a:r>
              <a:rPr lang="en-US" sz="1400" dirty="0" smtClean="0">
                <a:solidFill>
                  <a:schemeClr val="tx1"/>
                </a:solidFill>
              </a:rPr>
              <a:t>(</a:t>
            </a:r>
            <a:r>
              <a:rPr lang="en-US" sz="1400" dirty="0">
                <a:solidFill>
                  <a:schemeClr val="tx1"/>
                </a:solidFill>
              </a:rPr>
              <a:t>TRG or PED) please ensure that your intercom</a:t>
            </a:r>
          </a:p>
          <a:p>
            <a:pPr algn="l"/>
            <a:r>
              <a:rPr lang="en-US" sz="1400" dirty="0" smtClean="0">
                <a:solidFill>
                  <a:schemeClr val="tx1"/>
                </a:solidFill>
              </a:rPr>
              <a:t>trigger </a:t>
            </a:r>
            <a:r>
              <a:rPr lang="en-US" sz="1400" dirty="0">
                <a:solidFill>
                  <a:schemeClr val="tx1"/>
                </a:solidFill>
              </a:rPr>
              <a:t>output is potential free (</a:t>
            </a:r>
            <a:r>
              <a:rPr lang="en-US" sz="1400" u="sng" dirty="0">
                <a:solidFill>
                  <a:schemeClr val="tx1"/>
                </a:solidFill>
              </a:rPr>
              <a:t>ZERO voltage</a:t>
            </a:r>
            <a:r>
              <a:rPr lang="en-US" sz="1400" dirty="0">
                <a:solidFill>
                  <a:schemeClr val="tx1"/>
                </a:solidFill>
              </a:rPr>
              <a:t>). </a:t>
            </a:r>
            <a:endParaRPr lang="en-US" sz="1400" dirty="0" smtClean="0">
              <a:solidFill>
                <a:schemeClr val="tx1"/>
              </a:solidFill>
            </a:endParaRPr>
          </a:p>
          <a:p>
            <a:pPr algn="l"/>
            <a:r>
              <a:rPr lang="en-US" sz="1400" dirty="0" smtClean="0">
                <a:solidFill>
                  <a:schemeClr val="tx1"/>
                </a:solidFill>
              </a:rPr>
              <a:t>If </a:t>
            </a:r>
            <a:r>
              <a:rPr lang="en-US" sz="1400" dirty="0">
                <a:solidFill>
                  <a:schemeClr val="tx1"/>
                </a:solidFill>
              </a:rPr>
              <a:t>not, a gate relay module </a:t>
            </a:r>
            <a:r>
              <a:rPr lang="en-US" sz="1400" u="sng" dirty="0">
                <a:solidFill>
                  <a:schemeClr val="tx1"/>
                </a:solidFill>
              </a:rPr>
              <a:t>must</a:t>
            </a:r>
            <a:r>
              <a:rPr lang="en-US" sz="1400" dirty="0">
                <a:solidFill>
                  <a:schemeClr val="tx1"/>
                </a:solidFill>
              </a:rPr>
              <a:t> be fitted.</a:t>
            </a:r>
          </a:p>
        </p:txBody>
      </p:sp>
      <p:pic>
        <p:nvPicPr>
          <p:cNvPr id="8199" name="Picture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69610" y="1057002"/>
            <a:ext cx="3767258" cy="1255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43400" y="655721"/>
            <a:ext cx="4229100" cy="27813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bwMode="auto">
          <a:xfrm flipH="1" flipV="1">
            <a:off x="3350784" y="2209800"/>
            <a:ext cx="992616" cy="122722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H="1">
            <a:off x="3350784" y="655721"/>
            <a:ext cx="992616" cy="79207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flipH="1" flipV="1">
            <a:off x="3350784" y="2209800"/>
            <a:ext cx="303296" cy="1523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flipH="1">
            <a:off x="3350784" y="1143000"/>
            <a:ext cx="303296"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Rectangle 15"/>
          <p:cNvSpPr/>
          <p:nvPr/>
        </p:nvSpPr>
        <p:spPr>
          <a:xfrm>
            <a:off x="3358804" y="4569023"/>
            <a:ext cx="5632795" cy="615553"/>
          </a:xfrm>
          <a:prstGeom prst="rect">
            <a:avLst/>
          </a:prstGeom>
        </p:spPr>
        <p:txBody>
          <a:bodyPr wrap="square">
            <a:spAutoFit/>
          </a:bodyPr>
          <a:lstStyle/>
          <a:p>
            <a:pPr algn="l"/>
            <a:r>
              <a:rPr lang="en-US" dirty="0"/>
              <a:t> </a:t>
            </a:r>
            <a:r>
              <a:rPr lang="en-US" sz="1400" u="sng" dirty="0"/>
              <a:t>Note: -</a:t>
            </a:r>
            <a:r>
              <a:rPr lang="en-US" sz="1400" dirty="0"/>
              <a:t> If no beams are connected, CL and TX CMN on the PCB by the Safety beams </a:t>
            </a:r>
            <a:r>
              <a:rPr lang="en-US" sz="1400" u="sng" dirty="0"/>
              <a:t>MUST</a:t>
            </a:r>
            <a:r>
              <a:rPr lang="en-US" sz="1400" dirty="0"/>
              <a:t> be bridged. </a:t>
            </a:r>
          </a:p>
        </p:txBody>
      </p:sp>
      <p:sp>
        <p:nvSpPr>
          <p:cNvPr id="17" name="Rectangle 16"/>
          <p:cNvSpPr/>
          <p:nvPr/>
        </p:nvSpPr>
        <p:spPr>
          <a:xfrm>
            <a:off x="3463324" y="5562600"/>
            <a:ext cx="4572000" cy="707886"/>
          </a:xfrm>
          <a:prstGeom prst="rect">
            <a:avLst/>
          </a:prstGeom>
        </p:spPr>
        <p:txBody>
          <a:bodyPr>
            <a:spAutoFit/>
          </a:bodyPr>
          <a:lstStyle/>
          <a:p>
            <a:r>
              <a:rPr lang="en-US" u="sng" dirty="0"/>
              <a:t>DO NOT CONNECT 220V DIRECTLY TO PCB</a:t>
            </a:r>
            <a:endParaRPr lang="en-US" dirty="0"/>
          </a:p>
        </p:txBody>
      </p:sp>
    </p:spTree>
    <p:extLst>
      <p:ext uri="{BB962C8B-B14F-4D97-AF65-F5344CB8AC3E}">
        <p14:creationId xmlns:p14="http://schemas.microsoft.com/office/powerpoint/2010/main" xmlns="" val="1200432498"/>
      </p:ext>
    </p:extLst>
  </p:cSld>
  <p:clrMapOvr>
    <a:masterClrMapping/>
  </p:clrMapOvr>
  <mc:AlternateContent xmlns:mc="http://schemas.openxmlformats.org/markup-compatibility/2006">
    <mc:Choice xmlns:p14="http://schemas.microsoft.com/office/powerpoint/2010/main" xmlns="" Requires="p14">
      <p:transition spd="slow" p14:dur="2000" advTm="74000"/>
    </mc:Choice>
    <mc:Fallback>
      <p:transition spd="slow" advTm="7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p:cTn id="15" dur="1000" fill="hold"/>
                                        <p:tgtEl>
                                          <p:spTgt spid="8197"/>
                                        </p:tgtEl>
                                        <p:attrNameLst>
                                          <p:attrName>ppt_w</p:attrName>
                                        </p:attrNameLst>
                                      </p:cBhvr>
                                      <p:tavLst>
                                        <p:tav tm="0">
                                          <p:val>
                                            <p:fltVal val="0"/>
                                          </p:val>
                                        </p:tav>
                                        <p:tav tm="100000">
                                          <p:val>
                                            <p:strVal val="#ppt_w"/>
                                          </p:val>
                                        </p:tav>
                                      </p:tavLst>
                                    </p:anim>
                                    <p:anim calcmode="lin" valueType="num">
                                      <p:cBhvr>
                                        <p:cTn id="16" dur="1000" fill="hold"/>
                                        <p:tgtEl>
                                          <p:spTgt spid="8197"/>
                                        </p:tgtEl>
                                        <p:attrNameLst>
                                          <p:attrName>ppt_h</p:attrName>
                                        </p:attrNameLst>
                                      </p:cBhvr>
                                      <p:tavLst>
                                        <p:tav tm="0">
                                          <p:val>
                                            <p:fltVal val="0"/>
                                          </p:val>
                                        </p:tav>
                                        <p:tav tm="100000">
                                          <p:val>
                                            <p:strVal val="#ppt_h"/>
                                          </p:val>
                                        </p:tav>
                                      </p:tavLst>
                                    </p:anim>
                                    <p:anim calcmode="lin" valueType="num">
                                      <p:cBhvr>
                                        <p:cTn id="17" dur="1000" fill="hold"/>
                                        <p:tgtEl>
                                          <p:spTgt spid="8197"/>
                                        </p:tgtEl>
                                        <p:attrNameLst>
                                          <p:attrName>style.rotation</p:attrName>
                                        </p:attrNameLst>
                                      </p:cBhvr>
                                      <p:tavLst>
                                        <p:tav tm="0">
                                          <p:val>
                                            <p:fltVal val="90"/>
                                          </p:val>
                                        </p:tav>
                                        <p:tav tm="100000">
                                          <p:val>
                                            <p:fltVal val="0"/>
                                          </p:val>
                                        </p:tav>
                                      </p:tavLst>
                                    </p:anim>
                                    <p:animEffect transition="in" filter="fade">
                                      <p:cBhvr>
                                        <p:cTn id="18" dur="1000"/>
                                        <p:tgtEl>
                                          <p:spTgt spid="8197"/>
                                        </p:tgtEl>
                                      </p:cBhvr>
                                    </p:animEffect>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819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198"/>
                                        </p:tgtEl>
                                        <p:attrNameLst>
                                          <p:attrName>style.visibility</p:attrName>
                                        </p:attrNameLst>
                                      </p:cBhvr>
                                      <p:to>
                                        <p:strVal val="visible"/>
                                      </p:to>
                                    </p:set>
                                    <p:anim calcmode="lin" valueType="num">
                                      <p:cBhvr>
                                        <p:cTn id="33" dur="1000" fill="hold"/>
                                        <p:tgtEl>
                                          <p:spTgt spid="8198"/>
                                        </p:tgtEl>
                                        <p:attrNameLst>
                                          <p:attrName>ppt_w</p:attrName>
                                        </p:attrNameLst>
                                      </p:cBhvr>
                                      <p:tavLst>
                                        <p:tav tm="0">
                                          <p:val>
                                            <p:fltVal val="0"/>
                                          </p:val>
                                        </p:tav>
                                        <p:tav tm="100000">
                                          <p:val>
                                            <p:strVal val="#ppt_w"/>
                                          </p:val>
                                        </p:tav>
                                      </p:tavLst>
                                    </p:anim>
                                    <p:anim calcmode="lin" valueType="num">
                                      <p:cBhvr>
                                        <p:cTn id="34" dur="1000" fill="hold"/>
                                        <p:tgtEl>
                                          <p:spTgt spid="8198"/>
                                        </p:tgtEl>
                                        <p:attrNameLst>
                                          <p:attrName>ppt_h</p:attrName>
                                        </p:attrNameLst>
                                      </p:cBhvr>
                                      <p:tavLst>
                                        <p:tav tm="0">
                                          <p:val>
                                            <p:fltVal val="0"/>
                                          </p:val>
                                        </p:tav>
                                        <p:tav tm="100000">
                                          <p:val>
                                            <p:strVal val="#ppt_h"/>
                                          </p:val>
                                        </p:tav>
                                      </p:tavLst>
                                    </p:anim>
                                    <p:anim calcmode="lin" valueType="num">
                                      <p:cBhvr>
                                        <p:cTn id="35" dur="1000" fill="hold"/>
                                        <p:tgtEl>
                                          <p:spTgt spid="8198"/>
                                        </p:tgtEl>
                                        <p:attrNameLst>
                                          <p:attrName>style.rotation</p:attrName>
                                        </p:attrNameLst>
                                      </p:cBhvr>
                                      <p:tavLst>
                                        <p:tav tm="0">
                                          <p:val>
                                            <p:fltVal val="90"/>
                                          </p:val>
                                        </p:tav>
                                        <p:tav tm="100000">
                                          <p:val>
                                            <p:fltVal val="0"/>
                                          </p:val>
                                        </p:tav>
                                      </p:tavLst>
                                    </p:anim>
                                    <p:animEffect transition="in" filter="fade">
                                      <p:cBhvr>
                                        <p:cTn id="36" dur="1000"/>
                                        <p:tgtEl>
                                          <p:spTgt spid="8198"/>
                                        </p:tgtEl>
                                      </p:cBhvr>
                                    </p:animEffect>
                                  </p:childTnLst>
                                </p:cTn>
                              </p:par>
                              <p:par>
                                <p:cTn id="37" presetID="1" presetClass="exit" presetSubtype="0" fill="hold" nodeType="withEffect">
                                  <p:stCondLst>
                                    <p:cond delay="0"/>
                                  </p:stCondLst>
                                  <p:childTnLst>
                                    <p:set>
                                      <p:cBhvr>
                                        <p:cTn id="38" dur="1" fill="hold">
                                          <p:stCondLst>
                                            <p:cond delay="0"/>
                                          </p:stCondLst>
                                        </p:cTn>
                                        <p:tgtEl>
                                          <p:spTgt spid="81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16" presetClass="entr" presetSubtype="21" fill="hold" nodeType="withEffect">
                                  <p:stCondLst>
                                    <p:cond delay="0"/>
                                  </p:stCondLst>
                                  <p:childTnLst>
                                    <p:set>
                                      <p:cBhvr>
                                        <p:cTn id="46" dur="1" fill="hold">
                                          <p:stCondLst>
                                            <p:cond delay="0"/>
                                          </p:stCondLst>
                                        </p:cTn>
                                        <p:tgtEl>
                                          <p:spTgt spid="8199"/>
                                        </p:tgtEl>
                                        <p:attrNameLst>
                                          <p:attrName>style.visibility</p:attrName>
                                        </p:attrNameLst>
                                      </p:cBhvr>
                                      <p:to>
                                        <p:strVal val="visible"/>
                                      </p:to>
                                    </p:set>
                                    <p:animEffect transition="in" filter="barn(inVertical)">
                                      <p:cBhvr>
                                        <p:cTn id="47" dur="500"/>
                                        <p:tgtEl>
                                          <p:spTgt spid="8199"/>
                                        </p:tgtEl>
                                      </p:cBhvr>
                                    </p:animEffect>
                                  </p:childTnLst>
                                </p:cTn>
                              </p:par>
                              <p:par>
                                <p:cTn id="48" presetID="1" presetClass="exit" presetSubtype="0" fill="hold" nodeType="withEffect">
                                  <p:stCondLst>
                                    <p:cond delay="0"/>
                                  </p:stCondLst>
                                  <p:childTnLst>
                                    <p:set>
                                      <p:cBhvr>
                                        <p:cTn id="49" dur="1" fill="hold">
                                          <p:stCondLst>
                                            <p:cond delay="0"/>
                                          </p:stCondLst>
                                        </p:cTn>
                                        <p:tgtEl>
                                          <p:spTgt spid="819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200"/>
                                        </p:tgtEl>
                                        <p:attrNameLst>
                                          <p:attrName>style.visibility</p:attrName>
                                        </p:attrNameLst>
                                      </p:cBhvr>
                                      <p:to>
                                        <p:strVal val="visible"/>
                                      </p:to>
                                    </p:set>
                                    <p:anim calcmode="lin" valueType="num">
                                      <p:cBhvr additive="base">
                                        <p:cTn id="54" dur="500" fill="hold"/>
                                        <p:tgtEl>
                                          <p:spTgt spid="8200"/>
                                        </p:tgtEl>
                                        <p:attrNameLst>
                                          <p:attrName>ppt_x</p:attrName>
                                        </p:attrNameLst>
                                      </p:cBhvr>
                                      <p:tavLst>
                                        <p:tav tm="0">
                                          <p:val>
                                            <p:strVal val="#ppt_x"/>
                                          </p:val>
                                        </p:tav>
                                        <p:tav tm="100000">
                                          <p:val>
                                            <p:strVal val="#ppt_x"/>
                                          </p:val>
                                        </p:tav>
                                      </p:tavLst>
                                    </p:anim>
                                    <p:anim calcmode="lin" valueType="num">
                                      <p:cBhvr additive="base">
                                        <p:cTn id="55" dur="500" fill="hold"/>
                                        <p:tgtEl>
                                          <p:spTgt spid="8200"/>
                                        </p:tgtEl>
                                        <p:attrNameLst>
                                          <p:attrName>ppt_y</p:attrName>
                                        </p:attrNameLst>
                                      </p:cBhvr>
                                      <p:tavLst>
                                        <p:tav tm="0">
                                          <p:val>
                                            <p:strVal val="1+#ppt_h/2"/>
                                          </p:val>
                                        </p:tav>
                                        <p:tav tm="100000">
                                          <p:val>
                                            <p:strVal val="#ppt_y"/>
                                          </p:val>
                                        </p:tav>
                                      </p:tavLst>
                                    </p:anim>
                                  </p:childTnLst>
                                </p:cTn>
                              </p:par>
                              <p:par>
                                <p:cTn id="56" presetID="1" presetClass="exit" presetSubtype="0" fill="hold" nodeType="withEffect">
                                  <p:stCondLst>
                                    <p:cond delay="0"/>
                                  </p:stCondLst>
                                  <p:childTnLst>
                                    <p:set>
                                      <p:cBhvr>
                                        <p:cTn id="57" dur="1" fill="hold">
                                          <p:stCondLst>
                                            <p:cond delay="0"/>
                                          </p:stCondLst>
                                        </p:cTn>
                                        <p:tgtEl>
                                          <p:spTgt spid="8199"/>
                                        </p:tgtEl>
                                        <p:attrNameLst>
                                          <p:attrName>style.visibility</p:attrName>
                                        </p:attrNameLst>
                                      </p:cBhvr>
                                      <p:to>
                                        <p:strVal val="hidden"/>
                                      </p:to>
                                    </p:set>
                                  </p:childTnLst>
                                </p:cTn>
                              </p:par>
                              <p:par>
                                <p:cTn id="58" presetID="2" presetClass="entr" presetSubtype="4"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par>
                                <p:cTn id="66" presetID="1" presetClass="exit" presetSubtype="0" fill="hold"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6" presetClass="emph" presetSubtype="0" fill="hold" grpId="1" nodeType="afterEffect">
                                  <p:stCondLst>
                                    <p:cond delay="0"/>
                                  </p:stCondLst>
                                  <p:childTnLst>
                                    <p:animEffect transition="out" filter="fade">
                                      <p:cBhvr>
                                        <p:cTn id="84" dur="500" tmFilter="0, 0; .2, .5; .8, .5; 1, 0"/>
                                        <p:tgtEl>
                                          <p:spTgt spid="17"/>
                                        </p:tgtEl>
                                      </p:cBhvr>
                                    </p:animEffect>
                                    <p:animScale>
                                      <p:cBhvr>
                                        <p:cTn id="85"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7"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274638"/>
            <a:ext cx="8229600" cy="487362"/>
          </a:xfrm>
        </p:spPr>
        <p:txBody>
          <a:bodyPr/>
          <a:lstStyle/>
          <a:p>
            <a:r>
              <a:rPr lang="en-US" altLang="en-US" sz="2800" b="1" u="sng" dirty="0"/>
              <a:t>Use of multi-meter.</a:t>
            </a:r>
          </a:p>
        </p:txBody>
      </p:sp>
      <p:sp>
        <p:nvSpPr>
          <p:cNvPr id="208899" name="Rectangle 3"/>
          <p:cNvSpPr>
            <a:spLocks noGrp="1" noChangeArrowheads="1"/>
          </p:cNvSpPr>
          <p:nvPr>
            <p:ph type="body" idx="1"/>
          </p:nvPr>
        </p:nvSpPr>
        <p:spPr>
          <a:xfrm>
            <a:off x="457200" y="914400"/>
            <a:ext cx="8229600" cy="5211763"/>
          </a:xfrm>
        </p:spPr>
        <p:txBody>
          <a:bodyPr/>
          <a:lstStyle/>
          <a:p>
            <a:pPr>
              <a:buFontTx/>
              <a:buNone/>
            </a:pPr>
            <a:endParaRPr lang="en-US" altLang="en-US" sz="2000" dirty="0"/>
          </a:p>
        </p:txBody>
      </p:sp>
      <p:pic>
        <p:nvPicPr>
          <p:cNvPr id="2089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2514600"/>
            <a:ext cx="2713038" cy="340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89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648200"/>
            <a:ext cx="847725" cy="130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8902" name="Line 6"/>
          <p:cNvSpPr>
            <a:spLocks noChangeShapeType="1"/>
          </p:cNvSpPr>
          <p:nvPr/>
        </p:nvSpPr>
        <p:spPr bwMode="auto">
          <a:xfrm flipH="1">
            <a:off x="5181600" y="4724400"/>
            <a:ext cx="1447800" cy="533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08903" name="Rectangle 7"/>
          <p:cNvSpPr>
            <a:spLocks noChangeArrowheads="1"/>
          </p:cNvSpPr>
          <p:nvPr/>
        </p:nvSpPr>
        <p:spPr bwMode="auto">
          <a:xfrm>
            <a:off x="609600" y="1295400"/>
            <a:ext cx="6061075" cy="277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u="sng" dirty="0">
                <a:solidFill>
                  <a:schemeClr val="tx1"/>
                </a:solidFill>
              </a:rPr>
              <a:t>Setting multi-meter on continuity to check fuses.</a:t>
            </a:r>
          </a:p>
          <a:p>
            <a:pPr algn="l">
              <a:spcBef>
                <a:spcPct val="30000"/>
              </a:spcBef>
            </a:pPr>
            <a:r>
              <a:rPr lang="en-US" altLang="en-US" b="0" dirty="0">
                <a:solidFill>
                  <a:schemeClr val="tx1"/>
                </a:solidFill>
              </a:rPr>
              <a:t>-2 Amp AC fuse.</a:t>
            </a:r>
          </a:p>
          <a:p>
            <a:pPr algn="l">
              <a:spcBef>
                <a:spcPct val="30000"/>
              </a:spcBef>
            </a:pPr>
            <a:r>
              <a:rPr lang="en-US" altLang="en-US" b="0" dirty="0">
                <a:solidFill>
                  <a:schemeClr val="tx1"/>
                </a:solidFill>
              </a:rPr>
              <a:t>-500 </a:t>
            </a:r>
            <a:r>
              <a:rPr lang="en-US" altLang="en-US" b="0" dirty="0" smtClean="0">
                <a:solidFill>
                  <a:schemeClr val="tx1"/>
                </a:solidFill>
              </a:rPr>
              <a:t>Amp </a:t>
            </a:r>
            <a:r>
              <a:rPr lang="en-US" altLang="en-US" b="0" dirty="0">
                <a:solidFill>
                  <a:schemeClr val="tx1"/>
                </a:solidFill>
              </a:rPr>
              <a:t>Auxiliary fuse.</a:t>
            </a:r>
          </a:p>
          <a:p>
            <a:pPr algn="l">
              <a:spcBef>
                <a:spcPct val="30000"/>
              </a:spcBef>
            </a:pPr>
            <a:r>
              <a:rPr lang="en-US" altLang="en-US" b="0" dirty="0">
                <a:solidFill>
                  <a:schemeClr val="tx1"/>
                </a:solidFill>
              </a:rPr>
              <a:t>-10 Amp 624 Motor/Load fuse.</a:t>
            </a:r>
          </a:p>
          <a:p>
            <a:pPr algn="l">
              <a:spcBef>
                <a:spcPct val="30000"/>
              </a:spcBef>
            </a:pPr>
            <a:r>
              <a:rPr lang="en-US" altLang="en-US" b="0" dirty="0">
                <a:solidFill>
                  <a:schemeClr val="tx1"/>
                </a:solidFill>
              </a:rPr>
              <a:t>-25 Amp 512 Motor/Load fuse.</a:t>
            </a:r>
          </a:p>
          <a:p>
            <a:pPr algn="l">
              <a:spcBef>
                <a:spcPct val="30000"/>
              </a:spcBef>
            </a:pPr>
            <a:r>
              <a:rPr lang="en-US" altLang="en-US" b="0" dirty="0">
                <a:solidFill>
                  <a:schemeClr val="tx1"/>
                </a:solidFill>
              </a:rPr>
              <a:t>-2 Amp H/A Transformer fuse. </a:t>
            </a:r>
          </a:p>
          <a:p>
            <a:pPr algn="l">
              <a:spcBef>
                <a:spcPct val="30000"/>
              </a:spcBef>
            </a:pPr>
            <a:r>
              <a:rPr lang="en-US" altLang="en-US" b="0" dirty="0">
                <a:solidFill>
                  <a:schemeClr val="tx1"/>
                </a:solidFill>
              </a:rPr>
              <a:t>(1.5 Amp for 624 motor)</a:t>
            </a:r>
          </a:p>
        </p:txBody>
      </p:sp>
      <p:pic>
        <p:nvPicPr>
          <p:cNvPr id="208904"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2514600"/>
            <a:ext cx="2714625" cy="340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8905"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38600" y="4648200"/>
            <a:ext cx="1343025"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8906" name="Line 10"/>
          <p:cNvSpPr>
            <a:spLocks noChangeShapeType="1"/>
          </p:cNvSpPr>
          <p:nvPr/>
        </p:nvSpPr>
        <p:spPr bwMode="auto">
          <a:xfrm flipH="1">
            <a:off x="5105400" y="3810000"/>
            <a:ext cx="1752600" cy="1143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08907" name="Rectangle 11"/>
          <p:cNvSpPr>
            <a:spLocks noChangeArrowheads="1"/>
          </p:cNvSpPr>
          <p:nvPr/>
        </p:nvSpPr>
        <p:spPr bwMode="auto">
          <a:xfrm>
            <a:off x="609600" y="1295400"/>
            <a:ext cx="50609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u="sng" dirty="0">
                <a:solidFill>
                  <a:schemeClr val="tx1"/>
                </a:solidFill>
              </a:rPr>
              <a:t>Setting multi-meter to check AC voltage.</a:t>
            </a:r>
          </a:p>
          <a:p>
            <a:pPr algn="l">
              <a:spcBef>
                <a:spcPct val="30000"/>
              </a:spcBef>
            </a:pPr>
            <a:r>
              <a:rPr lang="en-US" altLang="en-US" b="0" dirty="0">
                <a:solidFill>
                  <a:schemeClr val="tx1"/>
                </a:solidFill>
              </a:rPr>
              <a:t>- 220Volt from mains.</a:t>
            </a:r>
          </a:p>
          <a:p>
            <a:pPr algn="l">
              <a:spcBef>
                <a:spcPct val="30000"/>
              </a:spcBef>
            </a:pPr>
            <a:r>
              <a:rPr lang="en-US" altLang="en-US" b="0" dirty="0">
                <a:solidFill>
                  <a:schemeClr val="tx1"/>
                </a:solidFill>
              </a:rPr>
              <a:t>- 16/24 VAC to PCB from transformer.</a:t>
            </a:r>
          </a:p>
        </p:txBody>
      </p:sp>
      <p:pic>
        <p:nvPicPr>
          <p:cNvPr id="208908"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62600" y="2514600"/>
            <a:ext cx="272415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8909" name="Picture 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14800" y="4648200"/>
            <a:ext cx="1257300"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8910" name="Line 14"/>
          <p:cNvSpPr>
            <a:spLocks noChangeShapeType="1"/>
          </p:cNvSpPr>
          <p:nvPr/>
        </p:nvSpPr>
        <p:spPr bwMode="auto">
          <a:xfrm flipH="1">
            <a:off x="4876800" y="4038600"/>
            <a:ext cx="990600" cy="838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208911" name="Rectangle 15"/>
          <p:cNvSpPr>
            <a:spLocks noChangeArrowheads="1"/>
          </p:cNvSpPr>
          <p:nvPr/>
        </p:nvSpPr>
        <p:spPr bwMode="auto">
          <a:xfrm>
            <a:off x="577850" y="1295400"/>
            <a:ext cx="506095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u="sng" dirty="0">
                <a:solidFill>
                  <a:schemeClr val="tx1"/>
                </a:solidFill>
              </a:rPr>
              <a:t>Setting multi-meter to check DC voltage.</a:t>
            </a:r>
          </a:p>
          <a:p>
            <a:pPr algn="l">
              <a:spcBef>
                <a:spcPct val="30000"/>
              </a:spcBef>
              <a:buFontTx/>
              <a:buChar char="-"/>
            </a:pPr>
            <a:r>
              <a:rPr lang="en-US" altLang="en-US" b="0" dirty="0">
                <a:solidFill>
                  <a:schemeClr val="tx1"/>
                </a:solidFill>
              </a:rPr>
              <a:t>HA PSU on PCB from transformer.</a:t>
            </a:r>
          </a:p>
          <a:p>
            <a:pPr algn="l">
              <a:spcBef>
                <a:spcPct val="30000"/>
              </a:spcBef>
              <a:buFontTx/>
              <a:buChar char="-"/>
            </a:pPr>
            <a:r>
              <a:rPr lang="en-US" altLang="en-US" b="0" dirty="0">
                <a:solidFill>
                  <a:schemeClr val="tx1"/>
                </a:solidFill>
              </a:rPr>
              <a:t>Battery voltage, with &amp; without load.</a:t>
            </a:r>
          </a:p>
          <a:p>
            <a:pPr algn="l">
              <a:spcBef>
                <a:spcPct val="30000"/>
              </a:spcBef>
              <a:buFontTx/>
              <a:buChar char="-"/>
            </a:pPr>
            <a:r>
              <a:rPr lang="en-US" altLang="en-US" b="0" dirty="0">
                <a:solidFill>
                  <a:schemeClr val="tx1"/>
                </a:solidFill>
              </a:rPr>
              <a:t>Charge rate.</a:t>
            </a:r>
          </a:p>
          <a:p>
            <a:pPr algn="l">
              <a:spcBef>
                <a:spcPct val="30000"/>
              </a:spcBef>
              <a:buFontTx/>
              <a:buChar char="-"/>
            </a:pPr>
            <a:r>
              <a:rPr lang="en-US" altLang="en-US" b="0" dirty="0">
                <a:solidFill>
                  <a:schemeClr val="tx1"/>
                </a:solidFill>
              </a:rPr>
              <a:t>Auxiliary voltage.</a:t>
            </a:r>
          </a:p>
          <a:p>
            <a:pPr algn="l">
              <a:spcBef>
                <a:spcPct val="30000"/>
              </a:spcBef>
              <a:buFontTx/>
              <a:buChar char="-"/>
            </a:pPr>
            <a:r>
              <a:rPr lang="en-US" altLang="en-US" b="0" dirty="0">
                <a:solidFill>
                  <a:schemeClr val="tx1"/>
                </a:solidFill>
              </a:rPr>
              <a:t>Motor output voltage. </a:t>
            </a:r>
          </a:p>
        </p:txBody>
      </p:sp>
    </p:spTree>
  </p:cSld>
  <p:clrMapOvr>
    <a:masterClrMapping/>
  </p:clrMapOvr>
  <mc:AlternateContent xmlns:mc="http://schemas.openxmlformats.org/markup-compatibility/2006">
    <mc:Choice xmlns:p14="http://schemas.microsoft.com/office/powerpoint/2010/main" xmlns="" Requires="p14">
      <p:transition spd="slow" p14:dur="2000" advTm="72000"/>
    </mc:Choice>
    <mc:Fallback>
      <p:transition spd="slow" advTm="72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8903">
                                            <p:txEl>
                                              <p:pRg st="0" end="0"/>
                                            </p:txEl>
                                          </p:spTgt>
                                        </p:tgtEl>
                                        <p:attrNameLst>
                                          <p:attrName>style.visibility</p:attrName>
                                        </p:attrNameLst>
                                      </p:cBhvr>
                                      <p:to>
                                        <p:strVal val="visible"/>
                                      </p:to>
                                    </p:set>
                                    <p:animEffect transition="in" filter="slide(fromBottom)">
                                      <p:cBhvr>
                                        <p:cTn id="7" dur="500"/>
                                        <p:tgtEl>
                                          <p:spTgt spid="20890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8900"/>
                                        </p:tgtEl>
                                        <p:attrNameLst>
                                          <p:attrName>style.visibility</p:attrName>
                                        </p:attrNameLst>
                                      </p:cBhvr>
                                      <p:to>
                                        <p:strVal val="visible"/>
                                      </p:to>
                                    </p:set>
                                    <p:animEffect transition="in" filter="dissolve">
                                      <p:cBhvr>
                                        <p:cTn id="10" dur="500"/>
                                        <p:tgtEl>
                                          <p:spTgt spid="20890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8902"/>
                                        </p:tgtEl>
                                        <p:attrNameLst>
                                          <p:attrName>style.visibility</p:attrName>
                                        </p:attrNameLst>
                                      </p:cBhvr>
                                      <p:to>
                                        <p:strVal val="visible"/>
                                      </p:to>
                                    </p:set>
                                    <p:animEffect transition="in" filter="dissolve">
                                      <p:cBhvr>
                                        <p:cTn id="13" dur="500"/>
                                        <p:tgtEl>
                                          <p:spTgt spid="208902"/>
                                        </p:tgtEl>
                                      </p:cBhvr>
                                    </p:animEffect>
                                  </p:childTnLst>
                                </p:cTn>
                              </p:par>
                              <p:par>
                                <p:cTn id="14" presetID="9" presetClass="entr" presetSubtype="0" fill="hold" nodeType="withEffect">
                                  <p:stCondLst>
                                    <p:cond delay="0"/>
                                  </p:stCondLst>
                                  <p:childTnLst>
                                    <p:set>
                                      <p:cBhvr>
                                        <p:cTn id="15" dur="1" fill="hold">
                                          <p:stCondLst>
                                            <p:cond delay="0"/>
                                          </p:stCondLst>
                                        </p:cTn>
                                        <p:tgtEl>
                                          <p:spTgt spid="208901"/>
                                        </p:tgtEl>
                                        <p:attrNameLst>
                                          <p:attrName>style.visibility</p:attrName>
                                        </p:attrNameLst>
                                      </p:cBhvr>
                                      <p:to>
                                        <p:strVal val="visible"/>
                                      </p:to>
                                    </p:set>
                                    <p:animEffect transition="in" filter="dissolve">
                                      <p:cBhvr>
                                        <p:cTn id="16" dur="500"/>
                                        <p:tgtEl>
                                          <p:spTgt spid="2089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08903">
                                            <p:txEl>
                                              <p:pRg st="1" end="1"/>
                                            </p:txEl>
                                          </p:spTgt>
                                        </p:tgtEl>
                                        <p:attrNameLst>
                                          <p:attrName>style.visibility</p:attrName>
                                        </p:attrNameLst>
                                      </p:cBhvr>
                                      <p:to>
                                        <p:strVal val="visible"/>
                                      </p:to>
                                    </p:set>
                                    <p:animEffect transition="in" filter="slide(fromBottom)">
                                      <p:cBhvr>
                                        <p:cTn id="21" dur="500"/>
                                        <p:tgtEl>
                                          <p:spTgt spid="20890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08903">
                                            <p:txEl>
                                              <p:pRg st="2" end="2"/>
                                            </p:txEl>
                                          </p:spTgt>
                                        </p:tgtEl>
                                        <p:attrNameLst>
                                          <p:attrName>style.visibility</p:attrName>
                                        </p:attrNameLst>
                                      </p:cBhvr>
                                      <p:to>
                                        <p:strVal val="visible"/>
                                      </p:to>
                                    </p:set>
                                    <p:animEffect transition="in" filter="slide(fromBottom)">
                                      <p:cBhvr>
                                        <p:cTn id="26" dur="500"/>
                                        <p:tgtEl>
                                          <p:spTgt spid="20890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08903">
                                            <p:txEl>
                                              <p:pRg st="3" end="3"/>
                                            </p:txEl>
                                          </p:spTgt>
                                        </p:tgtEl>
                                        <p:attrNameLst>
                                          <p:attrName>style.visibility</p:attrName>
                                        </p:attrNameLst>
                                      </p:cBhvr>
                                      <p:to>
                                        <p:strVal val="visible"/>
                                      </p:to>
                                    </p:set>
                                    <p:animEffect transition="in" filter="slide(fromBottom)">
                                      <p:cBhvr>
                                        <p:cTn id="31" dur="500"/>
                                        <p:tgtEl>
                                          <p:spTgt spid="20890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208903">
                                            <p:txEl>
                                              <p:pRg st="4" end="4"/>
                                            </p:txEl>
                                          </p:spTgt>
                                        </p:tgtEl>
                                        <p:attrNameLst>
                                          <p:attrName>style.visibility</p:attrName>
                                        </p:attrNameLst>
                                      </p:cBhvr>
                                      <p:to>
                                        <p:strVal val="visible"/>
                                      </p:to>
                                    </p:set>
                                    <p:animEffect transition="in" filter="slide(fromBottom)">
                                      <p:cBhvr>
                                        <p:cTn id="36" dur="500"/>
                                        <p:tgtEl>
                                          <p:spTgt spid="20890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208903">
                                            <p:txEl>
                                              <p:pRg st="5" end="5"/>
                                            </p:txEl>
                                          </p:spTgt>
                                        </p:tgtEl>
                                        <p:attrNameLst>
                                          <p:attrName>style.visibility</p:attrName>
                                        </p:attrNameLst>
                                      </p:cBhvr>
                                      <p:to>
                                        <p:strVal val="visible"/>
                                      </p:to>
                                    </p:set>
                                    <p:animEffect transition="in" filter="slide(fromBottom)">
                                      <p:cBhvr>
                                        <p:cTn id="41" dur="500"/>
                                        <p:tgtEl>
                                          <p:spTgt spid="208903">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208903">
                                            <p:txEl>
                                              <p:pRg st="6" end="6"/>
                                            </p:txEl>
                                          </p:spTgt>
                                        </p:tgtEl>
                                        <p:attrNameLst>
                                          <p:attrName>style.visibility</p:attrName>
                                        </p:attrNameLst>
                                      </p:cBhvr>
                                      <p:to>
                                        <p:strVal val="visible"/>
                                      </p:to>
                                    </p:set>
                                    <p:animEffect transition="in" filter="slide(fromBottom)">
                                      <p:cBhvr>
                                        <p:cTn id="46" dur="500"/>
                                        <p:tgtEl>
                                          <p:spTgt spid="208903">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08907">
                                            <p:txEl>
                                              <p:pRg st="0" end="0"/>
                                            </p:txEl>
                                          </p:spTgt>
                                        </p:tgtEl>
                                        <p:attrNameLst>
                                          <p:attrName>style.visibility</p:attrName>
                                        </p:attrNameLst>
                                      </p:cBhvr>
                                      <p:to>
                                        <p:strVal val="visible"/>
                                      </p:to>
                                    </p:set>
                                    <p:animEffect transition="in" filter="slide(fromBottom)">
                                      <p:cBhvr>
                                        <p:cTn id="51" dur="500"/>
                                        <p:tgtEl>
                                          <p:spTgt spid="208907">
                                            <p:txEl>
                                              <p:pRg st="0" end="0"/>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208904"/>
                                        </p:tgtEl>
                                        <p:attrNameLst>
                                          <p:attrName>style.visibility</p:attrName>
                                        </p:attrNameLst>
                                      </p:cBhvr>
                                      <p:to>
                                        <p:strVal val="visible"/>
                                      </p:to>
                                    </p:set>
                                    <p:animEffect transition="in" filter="dissolve">
                                      <p:cBhvr>
                                        <p:cTn id="54" dur="500"/>
                                        <p:tgtEl>
                                          <p:spTgt spid="20890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8906"/>
                                        </p:tgtEl>
                                        <p:attrNameLst>
                                          <p:attrName>style.visibility</p:attrName>
                                        </p:attrNameLst>
                                      </p:cBhvr>
                                      <p:to>
                                        <p:strVal val="visible"/>
                                      </p:to>
                                    </p:set>
                                    <p:animEffect transition="in" filter="dissolve">
                                      <p:cBhvr>
                                        <p:cTn id="57" dur="500"/>
                                        <p:tgtEl>
                                          <p:spTgt spid="208906"/>
                                        </p:tgtEl>
                                      </p:cBhvr>
                                    </p:animEffect>
                                  </p:childTnLst>
                                </p:cTn>
                              </p:par>
                              <p:par>
                                <p:cTn id="58" presetID="9" presetClass="entr" presetSubtype="0" fill="hold" nodeType="withEffect">
                                  <p:stCondLst>
                                    <p:cond delay="0"/>
                                  </p:stCondLst>
                                  <p:childTnLst>
                                    <p:set>
                                      <p:cBhvr>
                                        <p:cTn id="59" dur="1" fill="hold">
                                          <p:stCondLst>
                                            <p:cond delay="0"/>
                                          </p:stCondLst>
                                        </p:cTn>
                                        <p:tgtEl>
                                          <p:spTgt spid="208905"/>
                                        </p:tgtEl>
                                        <p:attrNameLst>
                                          <p:attrName>style.visibility</p:attrName>
                                        </p:attrNameLst>
                                      </p:cBhvr>
                                      <p:to>
                                        <p:strVal val="visible"/>
                                      </p:to>
                                    </p:set>
                                    <p:animEffect transition="in" filter="dissolve">
                                      <p:cBhvr>
                                        <p:cTn id="60" dur="500"/>
                                        <p:tgtEl>
                                          <p:spTgt spid="208905"/>
                                        </p:tgtEl>
                                      </p:cBhvr>
                                    </p:animEffect>
                                  </p:childTnLst>
                                </p:cTn>
                              </p:par>
                              <p:par>
                                <p:cTn id="61" presetID="9" presetClass="exit" presetSubtype="0" fill="hold" nodeType="withEffect">
                                  <p:stCondLst>
                                    <p:cond delay="0"/>
                                  </p:stCondLst>
                                  <p:childTnLst>
                                    <p:animEffect transition="out" filter="dissolve">
                                      <p:cBhvr>
                                        <p:cTn id="62" dur="500"/>
                                        <p:tgtEl>
                                          <p:spTgt spid="208900"/>
                                        </p:tgtEl>
                                      </p:cBhvr>
                                    </p:animEffect>
                                    <p:set>
                                      <p:cBhvr>
                                        <p:cTn id="63" dur="1" fill="hold">
                                          <p:stCondLst>
                                            <p:cond delay="499"/>
                                          </p:stCondLst>
                                        </p:cTn>
                                        <p:tgtEl>
                                          <p:spTgt spid="208900"/>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208902"/>
                                        </p:tgtEl>
                                      </p:cBhvr>
                                    </p:animEffect>
                                    <p:set>
                                      <p:cBhvr>
                                        <p:cTn id="66" dur="1" fill="hold">
                                          <p:stCondLst>
                                            <p:cond delay="499"/>
                                          </p:stCondLst>
                                        </p:cTn>
                                        <p:tgtEl>
                                          <p:spTgt spid="208902"/>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208901"/>
                                        </p:tgtEl>
                                      </p:cBhvr>
                                    </p:animEffect>
                                    <p:set>
                                      <p:cBhvr>
                                        <p:cTn id="69" dur="1" fill="hold">
                                          <p:stCondLst>
                                            <p:cond delay="499"/>
                                          </p:stCondLst>
                                        </p:cTn>
                                        <p:tgtEl>
                                          <p:spTgt spid="208901"/>
                                        </p:tgtEl>
                                        <p:attrNameLst>
                                          <p:attrName>style.visibility</p:attrName>
                                        </p:attrNameLst>
                                      </p:cBhvr>
                                      <p:to>
                                        <p:strVal val="hidden"/>
                                      </p:to>
                                    </p:set>
                                  </p:childTnLst>
                                </p:cTn>
                              </p:par>
                              <p:par>
                                <p:cTn id="70" presetID="12" presetClass="exit" presetSubtype="4" fill="hold" grpId="1" nodeType="withEffect">
                                  <p:stCondLst>
                                    <p:cond delay="0"/>
                                  </p:stCondLst>
                                  <p:childTnLst>
                                    <p:animEffect transition="out" filter="slide(fromBottom)">
                                      <p:cBhvr>
                                        <p:cTn id="71" dur="500"/>
                                        <p:tgtEl>
                                          <p:spTgt spid="208903">
                                            <p:txEl>
                                              <p:pRg st="0" end="0"/>
                                            </p:txEl>
                                          </p:spTgt>
                                        </p:tgtEl>
                                      </p:cBhvr>
                                    </p:animEffect>
                                    <p:set>
                                      <p:cBhvr>
                                        <p:cTn id="72" dur="1" fill="hold">
                                          <p:stCondLst>
                                            <p:cond delay="499"/>
                                          </p:stCondLst>
                                        </p:cTn>
                                        <p:tgtEl>
                                          <p:spTgt spid="208903">
                                            <p:txEl>
                                              <p:pRg st="0" end="0"/>
                                            </p:txEl>
                                          </p:spTgt>
                                        </p:tgtEl>
                                        <p:attrNameLst>
                                          <p:attrName>style.visibility</p:attrName>
                                        </p:attrNameLst>
                                      </p:cBhvr>
                                      <p:to>
                                        <p:strVal val="hidden"/>
                                      </p:to>
                                    </p:set>
                                  </p:childTnLst>
                                </p:cTn>
                              </p:par>
                              <p:par>
                                <p:cTn id="73" presetID="12" presetClass="exit" presetSubtype="4" fill="hold" grpId="1" nodeType="withEffect">
                                  <p:stCondLst>
                                    <p:cond delay="0"/>
                                  </p:stCondLst>
                                  <p:childTnLst>
                                    <p:animEffect transition="out" filter="slide(fromBottom)">
                                      <p:cBhvr>
                                        <p:cTn id="74" dur="500"/>
                                        <p:tgtEl>
                                          <p:spTgt spid="208903">
                                            <p:txEl>
                                              <p:pRg st="1" end="1"/>
                                            </p:txEl>
                                          </p:spTgt>
                                        </p:tgtEl>
                                      </p:cBhvr>
                                    </p:animEffect>
                                    <p:set>
                                      <p:cBhvr>
                                        <p:cTn id="75" dur="1" fill="hold">
                                          <p:stCondLst>
                                            <p:cond delay="499"/>
                                          </p:stCondLst>
                                        </p:cTn>
                                        <p:tgtEl>
                                          <p:spTgt spid="208903">
                                            <p:txEl>
                                              <p:pRg st="1" end="1"/>
                                            </p:txEl>
                                          </p:spTgt>
                                        </p:tgtEl>
                                        <p:attrNameLst>
                                          <p:attrName>style.visibility</p:attrName>
                                        </p:attrNameLst>
                                      </p:cBhvr>
                                      <p:to>
                                        <p:strVal val="hidden"/>
                                      </p:to>
                                    </p:set>
                                  </p:childTnLst>
                                </p:cTn>
                              </p:par>
                              <p:par>
                                <p:cTn id="76" presetID="12" presetClass="exit" presetSubtype="4" fill="hold" grpId="1" nodeType="withEffect">
                                  <p:stCondLst>
                                    <p:cond delay="0"/>
                                  </p:stCondLst>
                                  <p:childTnLst>
                                    <p:animEffect transition="out" filter="slide(fromBottom)">
                                      <p:cBhvr>
                                        <p:cTn id="77" dur="500"/>
                                        <p:tgtEl>
                                          <p:spTgt spid="208903">
                                            <p:txEl>
                                              <p:pRg st="2" end="2"/>
                                            </p:txEl>
                                          </p:spTgt>
                                        </p:tgtEl>
                                      </p:cBhvr>
                                    </p:animEffect>
                                    <p:set>
                                      <p:cBhvr>
                                        <p:cTn id="78" dur="1" fill="hold">
                                          <p:stCondLst>
                                            <p:cond delay="499"/>
                                          </p:stCondLst>
                                        </p:cTn>
                                        <p:tgtEl>
                                          <p:spTgt spid="208903">
                                            <p:txEl>
                                              <p:pRg st="2" end="2"/>
                                            </p:txEl>
                                          </p:spTgt>
                                        </p:tgtEl>
                                        <p:attrNameLst>
                                          <p:attrName>style.visibility</p:attrName>
                                        </p:attrNameLst>
                                      </p:cBhvr>
                                      <p:to>
                                        <p:strVal val="hidden"/>
                                      </p:to>
                                    </p:set>
                                  </p:childTnLst>
                                </p:cTn>
                              </p:par>
                              <p:par>
                                <p:cTn id="79" presetID="12" presetClass="exit" presetSubtype="4" fill="hold" grpId="1" nodeType="withEffect">
                                  <p:stCondLst>
                                    <p:cond delay="0"/>
                                  </p:stCondLst>
                                  <p:childTnLst>
                                    <p:animEffect transition="out" filter="slide(fromBottom)">
                                      <p:cBhvr>
                                        <p:cTn id="80" dur="500"/>
                                        <p:tgtEl>
                                          <p:spTgt spid="208903">
                                            <p:txEl>
                                              <p:pRg st="3" end="3"/>
                                            </p:txEl>
                                          </p:spTgt>
                                        </p:tgtEl>
                                      </p:cBhvr>
                                    </p:animEffect>
                                    <p:set>
                                      <p:cBhvr>
                                        <p:cTn id="81" dur="1" fill="hold">
                                          <p:stCondLst>
                                            <p:cond delay="499"/>
                                          </p:stCondLst>
                                        </p:cTn>
                                        <p:tgtEl>
                                          <p:spTgt spid="208903">
                                            <p:txEl>
                                              <p:pRg st="3" end="3"/>
                                            </p:txEl>
                                          </p:spTgt>
                                        </p:tgtEl>
                                        <p:attrNameLst>
                                          <p:attrName>style.visibility</p:attrName>
                                        </p:attrNameLst>
                                      </p:cBhvr>
                                      <p:to>
                                        <p:strVal val="hidden"/>
                                      </p:to>
                                    </p:set>
                                  </p:childTnLst>
                                </p:cTn>
                              </p:par>
                              <p:par>
                                <p:cTn id="82" presetID="12" presetClass="exit" presetSubtype="4" fill="hold" grpId="1" nodeType="withEffect">
                                  <p:stCondLst>
                                    <p:cond delay="0"/>
                                  </p:stCondLst>
                                  <p:childTnLst>
                                    <p:animEffect transition="out" filter="slide(fromBottom)">
                                      <p:cBhvr>
                                        <p:cTn id="83" dur="500"/>
                                        <p:tgtEl>
                                          <p:spTgt spid="208903">
                                            <p:txEl>
                                              <p:pRg st="4" end="4"/>
                                            </p:txEl>
                                          </p:spTgt>
                                        </p:tgtEl>
                                      </p:cBhvr>
                                    </p:animEffect>
                                    <p:set>
                                      <p:cBhvr>
                                        <p:cTn id="84" dur="1" fill="hold">
                                          <p:stCondLst>
                                            <p:cond delay="499"/>
                                          </p:stCondLst>
                                        </p:cTn>
                                        <p:tgtEl>
                                          <p:spTgt spid="208903">
                                            <p:txEl>
                                              <p:pRg st="4" end="4"/>
                                            </p:txEl>
                                          </p:spTgt>
                                        </p:tgtEl>
                                        <p:attrNameLst>
                                          <p:attrName>style.visibility</p:attrName>
                                        </p:attrNameLst>
                                      </p:cBhvr>
                                      <p:to>
                                        <p:strVal val="hidden"/>
                                      </p:to>
                                    </p:set>
                                  </p:childTnLst>
                                </p:cTn>
                              </p:par>
                              <p:par>
                                <p:cTn id="85" presetID="12" presetClass="exit" presetSubtype="4" fill="hold" grpId="1" nodeType="withEffect">
                                  <p:stCondLst>
                                    <p:cond delay="0"/>
                                  </p:stCondLst>
                                  <p:childTnLst>
                                    <p:animEffect transition="out" filter="slide(fromBottom)">
                                      <p:cBhvr>
                                        <p:cTn id="86" dur="500"/>
                                        <p:tgtEl>
                                          <p:spTgt spid="208903">
                                            <p:txEl>
                                              <p:pRg st="5" end="5"/>
                                            </p:txEl>
                                          </p:spTgt>
                                        </p:tgtEl>
                                      </p:cBhvr>
                                    </p:animEffect>
                                    <p:set>
                                      <p:cBhvr>
                                        <p:cTn id="87" dur="1" fill="hold">
                                          <p:stCondLst>
                                            <p:cond delay="499"/>
                                          </p:stCondLst>
                                        </p:cTn>
                                        <p:tgtEl>
                                          <p:spTgt spid="208903">
                                            <p:txEl>
                                              <p:pRg st="5" end="5"/>
                                            </p:txEl>
                                          </p:spTgt>
                                        </p:tgtEl>
                                        <p:attrNameLst>
                                          <p:attrName>style.visibility</p:attrName>
                                        </p:attrNameLst>
                                      </p:cBhvr>
                                      <p:to>
                                        <p:strVal val="hidden"/>
                                      </p:to>
                                    </p:set>
                                  </p:childTnLst>
                                </p:cTn>
                              </p:par>
                              <p:par>
                                <p:cTn id="88" presetID="12" presetClass="exit" presetSubtype="4" fill="hold" grpId="1" nodeType="withEffect">
                                  <p:stCondLst>
                                    <p:cond delay="0"/>
                                  </p:stCondLst>
                                  <p:childTnLst>
                                    <p:animEffect transition="out" filter="slide(fromBottom)">
                                      <p:cBhvr>
                                        <p:cTn id="89" dur="500"/>
                                        <p:tgtEl>
                                          <p:spTgt spid="208903">
                                            <p:txEl>
                                              <p:pRg st="6" end="6"/>
                                            </p:txEl>
                                          </p:spTgt>
                                        </p:tgtEl>
                                      </p:cBhvr>
                                    </p:animEffect>
                                    <p:set>
                                      <p:cBhvr>
                                        <p:cTn id="90" dur="1" fill="hold">
                                          <p:stCondLst>
                                            <p:cond delay="499"/>
                                          </p:stCondLst>
                                        </p:cTn>
                                        <p:tgtEl>
                                          <p:spTgt spid="208903">
                                            <p:txEl>
                                              <p:pRg st="6" end="6"/>
                                            </p:txEl>
                                          </p:spTgt>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2" presetClass="entr" presetSubtype="4" fill="hold" nodeType="clickEffect">
                                  <p:stCondLst>
                                    <p:cond delay="0"/>
                                  </p:stCondLst>
                                  <p:childTnLst>
                                    <p:set>
                                      <p:cBhvr>
                                        <p:cTn id="94" dur="1" fill="hold">
                                          <p:stCondLst>
                                            <p:cond delay="0"/>
                                          </p:stCondLst>
                                        </p:cTn>
                                        <p:tgtEl>
                                          <p:spTgt spid="208907">
                                            <p:txEl>
                                              <p:pRg st="1" end="1"/>
                                            </p:txEl>
                                          </p:spTgt>
                                        </p:tgtEl>
                                        <p:attrNameLst>
                                          <p:attrName>style.visibility</p:attrName>
                                        </p:attrNameLst>
                                      </p:cBhvr>
                                      <p:to>
                                        <p:strVal val="visible"/>
                                      </p:to>
                                    </p:set>
                                    <p:animEffect transition="in" filter="slide(fromBottom)">
                                      <p:cBhvr>
                                        <p:cTn id="95" dur="500"/>
                                        <p:tgtEl>
                                          <p:spTgt spid="208907">
                                            <p:txEl>
                                              <p:pRg st="1" end="1"/>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2" presetClass="entr" presetSubtype="4" fill="hold" nodeType="clickEffect">
                                  <p:stCondLst>
                                    <p:cond delay="0"/>
                                  </p:stCondLst>
                                  <p:childTnLst>
                                    <p:set>
                                      <p:cBhvr>
                                        <p:cTn id="99" dur="1" fill="hold">
                                          <p:stCondLst>
                                            <p:cond delay="0"/>
                                          </p:stCondLst>
                                        </p:cTn>
                                        <p:tgtEl>
                                          <p:spTgt spid="208907">
                                            <p:txEl>
                                              <p:pRg st="2" end="2"/>
                                            </p:txEl>
                                          </p:spTgt>
                                        </p:tgtEl>
                                        <p:attrNameLst>
                                          <p:attrName>style.visibility</p:attrName>
                                        </p:attrNameLst>
                                      </p:cBhvr>
                                      <p:to>
                                        <p:strVal val="visible"/>
                                      </p:to>
                                    </p:set>
                                    <p:animEffect transition="in" filter="slide(fromBottom)">
                                      <p:cBhvr>
                                        <p:cTn id="100" dur="500"/>
                                        <p:tgtEl>
                                          <p:spTgt spid="208907">
                                            <p:txEl>
                                              <p:pRg st="2" end="2"/>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nodeType="clickEffect">
                                  <p:stCondLst>
                                    <p:cond delay="0"/>
                                  </p:stCondLst>
                                  <p:childTnLst>
                                    <p:set>
                                      <p:cBhvr>
                                        <p:cTn id="104" dur="1" fill="hold">
                                          <p:stCondLst>
                                            <p:cond delay="0"/>
                                          </p:stCondLst>
                                        </p:cTn>
                                        <p:tgtEl>
                                          <p:spTgt spid="208911">
                                            <p:txEl>
                                              <p:pRg st="0" end="0"/>
                                            </p:txEl>
                                          </p:spTgt>
                                        </p:tgtEl>
                                        <p:attrNameLst>
                                          <p:attrName>style.visibility</p:attrName>
                                        </p:attrNameLst>
                                      </p:cBhvr>
                                      <p:to>
                                        <p:strVal val="visible"/>
                                      </p:to>
                                    </p:set>
                                    <p:animEffect transition="in" filter="slide(fromBottom)">
                                      <p:cBhvr>
                                        <p:cTn id="105" dur="500"/>
                                        <p:tgtEl>
                                          <p:spTgt spid="208911">
                                            <p:txEl>
                                              <p:pRg st="0" end="0"/>
                                            </p:txEl>
                                          </p:spTgt>
                                        </p:tgtEl>
                                      </p:cBhvr>
                                    </p:animEffect>
                                  </p:childTnLst>
                                </p:cTn>
                              </p:par>
                              <p:par>
                                <p:cTn id="106" presetID="9" presetClass="exit" presetSubtype="0" fill="hold" nodeType="withEffect">
                                  <p:stCondLst>
                                    <p:cond delay="0"/>
                                  </p:stCondLst>
                                  <p:childTnLst>
                                    <p:animEffect transition="out" filter="dissolve">
                                      <p:cBhvr>
                                        <p:cTn id="107" dur="500"/>
                                        <p:tgtEl>
                                          <p:spTgt spid="208904"/>
                                        </p:tgtEl>
                                      </p:cBhvr>
                                    </p:animEffect>
                                    <p:set>
                                      <p:cBhvr>
                                        <p:cTn id="108" dur="1" fill="hold">
                                          <p:stCondLst>
                                            <p:cond delay="499"/>
                                          </p:stCondLst>
                                        </p:cTn>
                                        <p:tgtEl>
                                          <p:spTgt spid="208904"/>
                                        </p:tgtEl>
                                        <p:attrNameLst>
                                          <p:attrName>style.visibility</p:attrName>
                                        </p:attrNameLst>
                                      </p:cBhvr>
                                      <p:to>
                                        <p:strVal val="hidden"/>
                                      </p:to>
                                    </p:set>
                                  </p:childTnLst>
                                </p:cTn>
                              </p:par>
                              <p:par>
                                <p:cTn id="109" presetID="12" presetClass="exit" presetSubtype="4" fill="hold" grpId="0" nodeType="withEffect">
                                  <p:stCondLst>
                                    <p:cond delay="0"/>
                                  </p:stCondLst>
                                  <p:childTnLst>
                                    <p:animEffect transition="out" filter="slide(fromBottom)">
                                      <p:cBhvr>
                                        <p:cTn id="110" dur="500"/>
                                        <p:tgtEl>
                                          <p:spTgt spid="208907">
                                            <p:txEl>
                                              <p:pRg st="0" end="0"/>
                                            </p:txEl>
                                          </p:spTgt>
                                        </p:tgtEl>
                                      </p:cBhvr>
                                    </p:animEffect>
                                    <p:set>
                                      <p:cBhvr>
                                        <p:cTn id="111" dur="1" fill="hold">
                                          <p:stCondLst>
                                            <p:cond delay="499"/>
                                          </p:stCondLst>
                                        </p:cTn>
                                        <p:tgtEl>
                                          <p:spTgt spid="208907">
                                            <p:txEl>
                                              <p:pRg st="0" end="0"/>
                                            </p:txEl>
                                          </p:spTgt>
                                        </p:tgtEl>
                                        <p:attrNameLst>
                                          <p:attrName>style.visibility</p:attrName>
                                        </p:attrNameLst>
                                      </p:cBhvr>
                                      <p:to>
                                        <p:strVal val="hidden"/>
                                      </p:to>
                                    </p:set>
                                  </p:childTnLst>
                                </p:cTn>
                              </p:par>
                              <p:par>
                                <p:cTn id="112" presetID="12" presetClass="exit" presetSubtype="4" fill="hold" grpId="0" nodeType="withEffect">
                                  <p:stCondLst>
                                    <p:cond delay="0"/>
                                  </p:stCondLst>
                                  <p:childTnLst>
                                    <p:animEffect transition="out" filter="slide(fromBottom)">
                                      <p:cBhvr>
                                        <p:cTn id="113" dur="500"/>
                                        <p:tgtEl>
                                          <p:spTgt spid="208907">
                                            <p:txEl>
                                              <p:pRg st="1" end="1"/>
                                            </p:txEl>
                                          </p:spTgt>
                                        </p:tgtEl>
                                      </p:cBhvr>
                                    </p:animEffect>
                                    <p:set>
                                      <p:cBhvr>
                                        <p:cTn id="114" dur="1" fill="hold">
                                          <p:stCondLst>
                                            <p:cond delay="499"/>
                                          </p:stCondLst>
                                        </p:cTn>
                                        <p:tgtEl>
                                          <p:spTgt spid="208907">
                                            <p:txEl>
                                              <p:pRg st="1" end="1"/>
                                            </p:txEl>
                                          </p:spTgt>
                                        </p:tgtEl>
                                        <p:attrNameLst>
                                          <p:attrName>style.visibility</p:attrName>
                                        </p:attrNameLst>
                                      </p:cBhvr>
                                      <p:to>
                                        <p:strVal val="hidden"/>
                                      </p:to>
                                    </p:set>
                                  </p:childTnLst>
                                </p:cTn>
                              </p:par>
                              <p:par>
                                <p:cTn id="115" presetID="12" presetClass="exit" presetSubtype="4" fill="hold" grpId="0" nodeType="withEffect">
                                  <p:stCondLst>
                                    <p:cond delay="0"/>
                                  </p:stCondLst>
                                  <p:childTnLst>
                                    <p:animEffect transition="out" filter="slide(fromBottom)">
                                      <p:cBhvr>
                                        <p:cTn id="116" dur="500"/>
                                        <p:tgtEl>
                                          <p:spTgt spid="208907">
                                            <p:txEl>
                                              <p:pRg st="2" end="2"/>
                                            </p:txEl>
                                          </p:spTgt>
                                        </p:tgtEl>
                                      </p:cBhvr>
                                    </p:animEffect>
                                    <p:set>
                                      <p:cBhvr>
                                        <p:cTn id="117" dur="1" fill="hold">
                                          <p:stCondLst>
                                            <p:cond delay="499"/>
                                          </p:stCondLst>
                                        </p:cTn>
                                        <p:tgtEl>
                                          <p:spTgt spid="208907">
                                            <p:txEl>
                                              <p:pRg st="2" end="2"/>
                                            </p:txEl>
                                          </p:spTgt>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208906"/>
                                        </p:tgtEl>
                                      </p:cBhvr>
                                    </p:animEffect>
                                    <p:set>
                                      <p:cBhvr>
                                        <p:cTn id="120" dur="1" fill="hold">
                                          <p:stCondLst>
                                            <p:cond delay="499"/>
                                          </p:stCondLst>
                                        </p:cTn>
                                        <p:tgtEl>
                                          <p:spTgt spid="208906"/>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208905"/>
                                        </p:tgtEl>
                                      </p:cBhvr>
                                    </p:animEffect>
                                    <p:set>
                                      <p:cBhvr>
                                        <p:cTn id="123" dur="1" fill="hold">
                                          <p:stCondLst>
                                            <p:cond delay="499"/>
                                          </p:stCondLst>
                                        </p:cTn>
                                        <p:tgtEl>
                                          <p:spTgt spid="208905"/>
                                        </p:tgtEl>
                                        <p:attrNameLst>
                                          <p:attrName>style.visibility</p:attrName>
                                        </p:attrNameLst>
                                      </p:cBhvr>
                                      <p:to>
                                        <p:strVal val="hidden"/>
                                      </p:to>
                                    </p:set>
                                  </p:childTnLst>
                                </p:cTn>
                              </p:par>
                              <p:par>
                                <p:cTn id="124" presetID="9" presetClass="entr" presetSubtype="0" fill="hold" nodeType="withEffect">
                                  <p:stCondLst>
                                    <p:cond delay="0"/>
                                  </p:stCondLst>
                                  <p:childTnLst>
                                    <p:set>
                                      <p:cBhvr>
                                        <p:cTn id="125" dur="1" fill="hold">
                                          <p:stCondLst>
                                            <p:cond delay="0"/>
                                          </p:stCondLst>
                                        </p:cTn>
                                        <p:tgtEl>
                                          <p:spTgt spid="208909"/>
                                        </p:tgtEl>
                                        <p:attrNameLst>
                                          <p:attrName>style.visibility</p:attrName>
                                        </p:attrNameLst>
                                      </p:cBhvr>
                                      <p:to>
                                        <p:strVal val="visible"/>
                                      </p:to>
                                    </p:set>
                                    <p:animEffect transition="in" filter="dissolve">
                                      <p:cBhvr>
                                        <p:cTn id="126" dur="500"/>
                                        <p:tgtEl>
                                          <p:spTgt spid="208909"/>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208910"/>
                                        </p:tgtEl>
                                        <p:attrNameLst>
                                          <p:attrName>style.visibility</p:attrName>
                                        </p:attrNameLst>
                                      </p:cBhvr>
                                      <p:to>
                                        <p:strVal val="visible"/>
                                      </p:to>
                                    </p:set>
                                    <p:animEffect transition="in" filter="dissolve">
                                      <p:cBhvr>
                                        <p:cTn id="129" dur="500"/>
                                        <p:tgtEl>
                                          <p:spTgt spid="208910"/>
                                        </p:tgtEl>
                                      </p:cBhvr>
                                    </p:animEffect>
                                  </p:childTnLst>
                                </p:cTn>
                              </p:par>
                              <p:par>
                                <p:cTn id="130" presetID="9" presetClass="entr" presetSubtype="0" fill="hold" nodeType="withEffect">
                                  <p:stCondLst>
                                    <p:cond delay="0"/>
                                  </p:stCondLst>
                                  <p:childTnLst>
                                    <p:set>
                                      <p:cBhvr>
                                        <p:cTn id="131" dur="1" fill="hold">
                                          <p:stCondLst>
                                            <p:cond delay="0"/>
                                          </p:stCondLst>
                                        </p:cTn>
                                        <p:tgtEl>
                                          <p:spTgt spid="208908"/>
                                        </p:tgtEl>
                                        <p:attrNameLst>
                                          <p:attrName>style.visibility</p:attrName>
                                        </p:attrNameLst>
                                      </p:cBhvr>
                                      <p:to>
                                        <p:strVal val="visible"/>
                                      </p:to>
                                    </p:set>
                                    <p:animEffect transition="in" filter="dissolve">
                                      <p:cBhvr>
                                        <p:cTn id="132" dur="500"/>
                                        <p:tgtEl>
                                          <p:spTgt spid="208908"/>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2" presetClass="entr" presetSubtype="4" fill="hold" nodeType="clickEffect">
                                  <p:stCondLst>
                                    <p:cond delay="0"/>
                                  </p:stCondLst>
                                  <p:childTnLst>
                                    <p:set>
                                      <p:cBhvr>
                                        <p:cTn id="136" dur="1" fill="hold">
                                          <p:stCondLst>
                                            <p:cond delay="0"/>
                                          </p:stCondLst>
                                        </p:cTn>
                                        <p:tgtEl>
                                          <p:spTgt spid="208911">
                                            <p:txEl>
                                              <p:pRg st="1" end="1"/>
                                            </p:txEl>
                                          </p:spTgt>
                                        </p:tgtEl>
                                        <p:attrNameLst>
                                          <p:attrName>style.visibility</p:attrName>
                                        </p:attrNameLst>
                                      </p:cBhvr>
                                      <p:to>
                                        <p:strVal val="visible"/>
                                      </p:to>
                                    </p:set>
                                    <p:animEffect transition="in" filter="slide(fromBottom)">
                                      <p:cBhvr>
                                        <p:cTn id="137" dur="500"/>
                                        <p:tgtEl>
                                          <p:spTgt spid="208911">
                                            <p:txEl>
                                              <p:pRg st="1" end="1"/>
                                            </p:txEl>
                                          </p:spTgt>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2" presetClass="entr" presetSubtype="4" fill="hold" nodeType="clickEffect">
                                  <p:stCondLst>
                                    <p:cond delay="0"/>
                                  </p:stCondLst>
                                  <p:childTnLst>
                                    <p:set>
                                      <p:cBhvr>
                                        <p:cTn id="141" dur="1" fill="hold">
                                          <p:stCondLst>
                                            <p:cond delay="0"/>
                                          </p:stCondLst>
                                        </p:cTn>
                                        <p:tgtEl>
                                          <p:spTgt spid="208911">
                                            <p:txEl>
                                              <p:pRg st="2" end="2"/>
                                            </p:txEl>
                                          </p:spTgt>
                                        </p:tgtEl>
                                        <p:attrNameLst>
                                          <p:attrName>style.visibility</p:attrName>
                                        </p:attrNameLst>
                                      </p:cBhvr>
                                      <p:to>
                                        <p:strVal val="visible"/>
                                      </p:to>
                                    </p:set>
                                    <p:animEffect transition="in" filter="slide(fromBottom)">
                                      <p:cBhvr>
                                        <p:cTn id="142" dur="500"/>
                                        <p:tgtEl>
                                          <p:spTgt spid="208911">
                                            <p:txEl>
                                              <p:pRg st="2" end="2"/>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2" presetClass="entr" presetSubtype="4" fill="hold" nodeType="clickEffect">
                                  <p:stCondLst>
                                    <p:cond delay="0"/>
                                  </p:stCondLst>
                                  <p:childTnLst>
                                    <p:set>
                                      <p:cBhvr>
                                        <p:cTn id="146" dur="1" fill="hold">
                                          <p:stCondLst>
                                            <p:cond delay="0"/>
                                          </p:stCondLst>
                                        </p:cTn>
                                        <p:tgtEl>
                                          <p:spTgt spid="208911">
                                            <p:txEl>
                                              <p:pRg st="3" end="3"/>
                                            </p:txEl>
                                          </p:spTgt>
                                        </p:tgtEl>
                                        <p:attrNameLst>
                                          <p:attrName>style.visibility</p:attrName>
                                        </p:attrNameLst>
                                      </p:cBhvr>
                                      <p:to>
                                        <p:strVal val="visible"/>
                                      </p:to>
                                    </p:set>
                                    <p:animEffect transition="in" filter="slide(fromBottom)">
                                      <p:cBhvr>
                                        <p:cTn id="147" dur="500"/>
                                        <p:tgtEl>
                                          <p:spTgt spid="208911">
                                            <p:txEl>
                                              <p:pRg st="3" end="3"/>
                                            </p:txEl>
                                          </p:spTgt>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2" presetClass="entr" presetSubtype="4" fill="hold" nodeType="clickEffect">
                                  <p:stCondLst>
                                    <p:cond delay="0"/>
                                  </p:stCondLst>
                                  <p:childTnLst>
                                    <p:set>
                                      <p:cBhvr>
                                        <p:cTn id="151" dur="1" fill="hold">
                                          <p:stCondLst>
                                            <p:cond delay="0"/>
                                          </p:stCondLst>
                                        </p:cTn>
                                        <p:tgtEl>
                                          <p:spTgt spid="208911">
                                            <p:txEl>
                                              <p:pRg st="4" end="4"/>
                                            </p:txEl>
                                          </p:spTgt>
                                        </p:tgtEl>
                                        <p:attrNameLst>
                                          <p:attrName>style.visibility</p:attrName>
                                        </p:attrNameLst>
                                      </p:cBhvr>
                                      <p:to>
                                        <p:strVal val="visible"/>
                                      </p:to>
                                    </p:set>
                                    <p:animEffect transition="in" filter="slide(fromBottom)">
                                      <p:cBhvr>
                                        <p:cTn id="152" dur="500"/>
                                        <p:tgtEl>
                                          <p:spTgt spid="208911">
                                            <p:txEl>
                                              <p:pRg st="4" end="4"/>
                                            </p:txEl>
                                          </p:spTgt>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2" presetClass="entr" presetSubtype="4" fill="hold" nodeType="clickEffect">
                                  <p:stCondLst>
                                    <p:cond delay="0"/>
                                  </p:stCondLst>
                                  <p:childTnLst>
                                    <p:set>
                                      <p:cBhvr>
                                        <p:cTn id="156" dur="1" fill="hold">
                                          <p:stCondLst>
                                            <p:cond delay="0"/>
                                          </p:stCondLst>
                                        </p:cTn>
                                        <p:tgtEl>
                                          <p:spTgt spid="208911">
                                            <p:txEl>
                                              <p:pRg st="5" end="5"/>
                                            </p:txEl>
                                          </p:spTgt>
                                        </p:tgtEl>
                                        <p:attrNameLst>
                                          <p:attrName>style.visibility</p:attrName>
                                        </p:attrNameLst>
                                      </p:cBhvr>
                                      <p:to>
                                        <p:strVal val="visible"/>
                                      </p:to>
                                    </p:set>
                                    <p:animEffect transition="in" filter="slide(fromBottom)">
                                      <p:cBhvr>
                                        <p:cTn id="157" dur="500"/>
                                        <p:tgtEl>
                                          <p:spTgt spid="2089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animBg="1"/>
      <p:bldP spid="208902" grpId="1" animBg="1"/>
      <p:bldP spid="208903" grpId="1" build="allAtOnce"/>
      <p:bldP spid="208906" grpId="0" animBg="1"/>
      <p:bldP spid="208906" grpId="1" animBg="1"/>
      <p:bldP spid="208907" grpId="0" build="allAtOnce"/>
      <p:bldP spid="2089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74638"/>
            <a:ext cx="8229600" cy="563562"/>
          </a:xfrm>
        </p:spPr>
        <p:txBody>
          <a:bodyPr/>
          <a:lstStyle/>
          <a:p>
            <a:r>
              <a:rPr lang="en-US" altLang="en-US" sz="2800" b="1" u="sng" dirty="0"/>
              <a:t>How to factory default the PCB.</a:t>
            </a:r>
          </a:p>
        </p:txBody>
      </p:sp>
      <p:sp>
        <p:nvSpPr>
          <p:cNvPr id="244739" name="Rectangle 3"/>
          <p:cNvSpPr>
            <a:spLocks noGrp="1" noChangeArrowheads="1"/>
          </p:cNvSpPr>
          <p:nvPr>
            <p:ph type="body" idx="1"/>
          </p:nvPr>
        </p:nvSpPr>
        <p:spPr>
          <a:xfrm>
            <a:off x="457200" y="914400"/>
            <a:ext cx="8229600" cy="5211763"/>
          </a:xfrm>
        </p:spPr>
        <p:txBody>
          <a:bodyPr/>
          <a:lstStyle/>
          <a:p>
            <a:r>
              <a:rPr lang="en-US" altLang="en-US" sz="2000" dirty="0"/>
              <a:t>Remove all power from the PCB, AC and DC.</a:t>
            </a:r>
          </a:p>
          <a:p>
            <a:r>
              <a:rPr lang="en-US" altLang="en-US" sz="2000" dirty="0"/>
              <a:t>Push and hold the </a:t>
            </a:r>
            <a:r>
              <a:rPr lang="en-US" altLang="en-US" sz="2000" dirty="0" smtClean="0"/>
              <a:t>TEST/SET </a:t>
            </a:r>
            <a:r>
              <a:rPr lang="en-US" altLang="en-US" sz="2000" dirty="0"/>
              <a:t>button.</a:t>
            </a:r>
          </a:p>
          <a:p>
            <a:r>
              <a:rPr lang="en-US" altLang="en-US" sz="2000" dirty="0"/>
              <a:t>While holding the </a:t>
            </a:r>
            <a:r>
              <a:rPr lang="en-US" altLang="en-US" sz="2000" dirty="0" smtClean="0"/>
              <a:t>TEST/SET </a:t>
            </a:r>
            <a:r>
              <a:rPr lang="en-US" altLang="en-US" sz="2000" dirty="0"/>
              <a:t>button, apply AC power to the PCB.</a:t>
            </a:r>
          </a:p>
          <a:p>
            <a:r>
              <a:rPr lang="en-US" altLang="en-US" sz="2000" dirty="0"/>
              <a:t>Once power has been applied, release the </a:t>
            </a:r>
            <a:r>
              <a:rPr lang="en-US" altLang="en-US" sz="2000" dirty="0" smtClean="0"/>
              <a:t>TEST/SET </a:t>
            </a:r>
            <a:r>
              <a:rPr lang="en-US" altLang="en-US" sz="2000" dirty="0"/>
              <a:t>button.</a:t>
            </a:r>
          </a:p>
          <a:p>
            <a:r>
              <a:rPr lang="en-US" altLang="en-US" sz="2000" dirty="0"/>
              <a:t>PCB has now been set back to factory default.</a:t>
            </a:r>
          </a:p>
        </p:txBody>
      </p:sp>
    </p:spTree>
  </p:cSld>
  <p:clrMapOvr>
    <a:masterClrMapping/>
  </p:clrMapOvr>
  <p:transition advTm="3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5"/>
          <p:cNvSpPr>
            <a:spLocks noChangeShapeType="1"/>
          </p:cNvSpPr>
          <p:nvPr/>
        </p:nvSpPr>
        <p:spPr bwMode="auto">
          <a:xfrm>
            <a:off x="4572000" y="4038600"/>
            <a:ext cx="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78" name="Line 6"/>
          <p:cNvSpPr>
            <a:spLocks noChangeShapeType="1"/>
          </p:cNvSpPr>
          <p:nvPr/>
        </p:nvSpPr>
        <p:spPr bwMode="auto">
          <a:xfrm>
            <a:off x="5486400" y="4114800"/>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79" name="Line 7"/>
          <p:cNvSpPr>
            <a:spLocks noChangeShapeType="1"/>
          </p:cNvSpPr>
          <p:nvPr/>
        </p:nvSpPr>
        <p:spPr bwMode="auto">
          <a:xfrm flipH="1">
            <a:off x="4572000" y="4724400"/>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0" name="Line 8"/>
          <p:cNvSpPr>
            <a:spLocks noChangeShapeType="1"/>
          </p:cNvSpPr>
          <p:nvPr/>
        </p:nvSpPr>
        <p:spPr bwMode="auto">
          <a:xfrm flipH="1">
            <a:off x="3581400" y="4038600"/>
            <a:ext cx="990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1" name="Line 9"/>
          <p:cNvSpPr>
            <a:spLocks noChangeShapeType="1"/>
          </p:cNvSpPr>
          <p:nvPr/>
        </p:nvSpPr>
        <p:spPr bwMode="auto">
          <a:xfrm flipH="1">
            <a:off x="5486400" y="4038600"/>
            <a:ext cx="990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2" name="Line 10"/>
          <p:cNvSpPr>
            <a:spLocks noChangeShapeType="1"/>
          </p:cNvSpPr>
          <p:nvPr/>
        </p:nvSpPr>
        <p:spPr bwMode="auto">
          <a:xfrm>
            <a:off x="4876800" y="4038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3" name="Line 11"/>
          <p:cNvSpPr>
            <a:spLocks noChangeShapeType="1"/>
          </p:cNvSpPr>
          <p:nvPr/>
        </p:nvSpPr>
        <p:spPr bwMode="auto">
          <a:xfrm>
            <a:off x="48768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4" name="Line 12"/>
          <p:cNvSpPr>
            <a:spLocks noChangeShapeType="1"/>
          </p:cNvSpPr>
          <p:nvPr/>
        </p:nvSpPr>
        <p:spPr bwMode="auto">
          <a:xfrm>
            <a:off x="4876800" y="4038600"/>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6" name="Line 14"/>
          <p:cNvSpPr>
            <a:spLocks noChangeShapeType="1"/>
          </p:cNvSpPr>
          <p:nvPr/>
        </p:nvSpPr>
        <p:spPr bwMode="auto">
          <a:xfrm flipV="1">
            <a:off x="5410200" y="43434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7" name="Line 15"/>
          <p:cNvSpPr>
            <a:spLocks noChangeShapeType="1"/>
          </p:cNvSpPr>
          <p:nvPr/>
        </p:nvSpPr>
        <p:spPr bwMode="auto">
          <a:xfrm>
            <a:off x="4953000" y="40386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8" name="Line 16"/>
          <p:cNvSpPr>
            <a:spLocks noChangeShapeType="1"/>
          </p:cNvSpPr>
          <p:nvPr/>
        </p:nvSpPr>
        <p:spPr bwMode="auto">
          <a:xfrm>
            <a:off x="4953000" y="4343400"/>
            <a:ext cx="45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89" name="Line 17"/>
          <p:cNvSpPr>
            <a:spLocks noChangeShapeType="1"/>
          </p:cNvSpPr>
          <p:nvPr/>
        </p:nvSpPr>
        <p:spPr bwMode="auto">
          <a:xfrm flipH="1">
            <a:off x="4953000" y="4038600"/>
            <a:ext cx="685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0" name="Oval 18"/>
          <p:cNvSpPr>
            <a:spLocks noChangeArrowheads="1"/>
          </p:cNvSpPr>
          <p:nvPr/>
        </p:nvSpPr>
        <p:spPr bwMode="auto">
          <a:xfrm>
            <a:off x="4800600"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091" name="Line 19"/>
          <p:cNvSpPr>
            <a:spLocks noChangeShapeType="1"/>
          </p:cNvSpPr>
          <p:nvPr/>
        </p:nvSpPr>
        <p:spPr bwMode="auto">
          <a:xfrm>
            <a:off x="4953000" y="4114800"/>
            <a:ext cx="685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2" name="Line 20"/>
          <p:cNvSpPr>
            <a:spLocks noChangeShapeType="1"/>
          </p:cNvSpPr>
          <p:nvPr/>
        </p:nvSpPr>
        <p:spPr bwMode="auto">
          <a:xfrm flipV="1">
            <a:off x="5638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3" name="Line 21"/>
          <p:cNvSpPr>
            <a:spLocks noChangeShapeType="1"/>
          </p:cNvSpPr>
          <p:nvPr/>
        </p:nvSpPr>
        <p:spPr bwMode="auto">
          <a:xfrm flipV="1">
            <a:off x="54102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4" name="Line 22"/>
          <p:cNvSpPr>
            <a:spLocks noChangeShapeType="1"/>
          </p:cNvSpPr>
          <p:nvPr/>
        </p:nvSpPr>
        <p:spPr bwMode="auto">
          <a:xfrm flipV="1">
            <a:off x="54864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5" name="Line 23"/>
          <p:cNvSpPr>
            <a:spLocks noChangeShapeType="1"/>
          </p:cNvSpPr>
          <p:nvPr/>
        </p:nvSpPr>
        <p:spPr bwMode="auto">
          <a:xfrm flipH="1">
            <a:off x="5410200" y="38100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099" name="Rectangle 27"/>
          <p:cNvSpPr>
            <a:spLocks noChangeArrowheads="1"/>
          </p:cNvSpPr>
          <p:nvPr/>
        </p:nvSpPr>
        <p:spPr bwMode="auto">
          <a:xfrm>
            <a:off x="4724400" y="4495800"/>
            <a:ext cx="7683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u="sng" dirty="0"/>
              <a:t>Concrete</a:t>
            </a:r>
            <a:r>
              <a:rPr lang="en-US" altLang="en-US" sz="1000" u="sng" dirty="0">
                <a:solidFill>
                  <a:schemeClr val="tx1"/>
                </a:solidFill>
              </a:rPr>
              <a:t>.</a:t>
            </a:r>
          </a:p>
        </p:txBody>
      </p:sp>
      <p:sp>
        <p:nvSpPr>
          <p:cNvPr id="3100" name="Line 28"/>
          <p:cNvSpPr>
            <a:spLocks noChangeShapeType="1"/>
          </p:cNvSpPr>
          <p:nvPr/>
        </p:nvSpPr>
        <p:spPr bwMode="auto">
          <a:xfrm>
            <a:off x="4191000" y="41910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1" name="Line 29"/>
          <p:cNvSpPr>
            <a:spLocks noChangeShapeType="1"/>
          </p:cNvSpPr>
          <p:nvPr/>
        </p:nvSpPr>
        <p:spPr bwMode="auto">
          <a:xfrm>
            <a:off x="3886200" y="41910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2" name="Line 30"/>
          <p:cNvSpPr>
            <a:spLocks noChangeShapeType="1"/>
          </p:cNvSpPr>
          <p:nvPr/>
        </p:nvSpPr>
        <p:spPr bwMode="auto">
          <a:xfrm>
            <a:off x="3657600" y="42672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3" name="Line 31"/>
          <p:cNvSpPr>
            <a:spLocks noChangeShapeType="1"/>
          </p:cNvSpPr>
          <p:nvPr/>
        </p:nvSpPr>
        <p:spPr bwMode="auto">
          <a:xfrm>
            <a:off x="4648200" y="49530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4" name="Line 32"/>
          <p:cNvSpPr>
            <a:spLocks noChangeShapeType="1"/>
          </p:cNvSpPr>
          <p:nvPr/>
        </p:nvSpPr>
        <p:spPr bwMode="auto">
          <a:xfrm>
            <a:off x="4953000" y="48768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5" name="Line 33"/>
          <p:cNvSpPr>
            <a:spLocks noChangeShapeType="1"/>
          </p:cNvSpPr>
          <p:nvPr/>
        </p:nvSpPr>
        <p:spPr bwMode="auto">
          <a:xfrm>
            <a:off x="5257800" y="48006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6" name="Line 34"/>
          <p:cNvSpPr>
            <a:spLocks noChangeShapeType="1"/>
          </p:cNvSpPr>
          <p:nvPr/>
        </p:nvSpPr>
        <p:spPr bwMode="auto">
          <a:xfrm>
            <a:off x="5791200" y="4800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7" name="Line 35"/>
          <p:cNvSpPr>
            <a:spLocks noChangeShapeType="1"/>
          </p:cNvSpPr>
          <p:nvPr/>
        </p:nvSpPr>
        <p:spPr bwMode="auto">
          <a:xfrm>
            <a:off x="5867400" y="4495800"/>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8" name="Line 36"/>
          <p:cNvSpPr>
            <a:spLocks noChangeShapeType="1"/>
          </p:cNvSpPr>
          <p:nvPr/>
        </p:nvSpPr>
        <p:spPr bwMode="auto">
          <a:xfrm>
            <a:off x="5943600" y="4191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09" name="Line 37"/>
          <p:cNvSpPr>
            <a:spLocks noChangeShapeType="1"/>
          </p:cNvSpPr>
          <p:nvPr/>
        </p:nvSpPr>
        <p:spPr bwMode="auto">
          <a:xfrm>
            <a:off x="6248400" y="41910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10" name="Line 38"/>
          <p:cNvSpPr>
            <a:spLocks noChangeShapeType="1"/>
          </p:cNvSpPr>
          <p:nvPr/>
        </p:nvSpPr>
        <p:spPr bwMode="auto">
          <a:xfrm>
            <a:off x="3657600" y="4648200"/>
            <a:ext cx="45720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11" name="Rectangle 39"/>
          <p:cNvSpPr>
            <a:spLocks noChangeArrowheads="1"/>
          </p:cNvSpPr>
          <p:nvPr/>
        </p:nvSpPr>
        <p:spPr bwMode="auto">
          <a:xfrm>
            <a:off x="0" y="762000"/>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30000"/>
              </a:spcBef>
            </a:pPr>
            <a:r>
              <a:rPr lang="en-US" altLang="en-US" u="sng" dirty="0">
                <a:solidFill>
                  <a:schemeClr val="tx1"/>
                </a:solidFill>
              </a:rPr>
              <a:t>Recommended installation of gate track.</a:t>
            </a:r>
          </a:p>
        </p:txBody>
      </p:sp>
      <p:sp>
        <p:nvSpPr>
          <p:cNvPr id="3115" name="Line 43"/>
          <p:cNvSpPr>
            <a:spLocks noChangeShapeType="1"/>
          </p:cNvSpPr>
          <p:nvPr/>
        </p:nvSpPr>
        <p:spPr bwMode="auto">
          <a:xfrm>
            <a:off x="4114800" y="36576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16" name="Line 44"/>
          <p:cNvSpPr>
            <a:spLocks noChangeShapeType="1"/>
          </p:cNvSpPr>
          <p:nvPr/>
        </p:nvSpPr>
        <p:spPr bwMode="auto">
          <a:xfrm flipH="1">
            <a:off x="2133600" y="3657600"/>
            <a:ext cx="1981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17" name="Rectangle 45"/>
          <p:cNvSpPr>
            <a:spLocks noChangeArrowheads="1"/>
          </p:cNvSpPr>
          <p:nvPr/>
        </p:nvSpPr>
        <p:spPr bwMode="auto">
          <a:xfrm>
            <a:off x="2057400" y="3429000"/>
            <a:ext cx="1371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000" b="0" dirty="0">
                <a:solidFill>
                  <a:schemeClr val="tx1"/>
                </a:solidFill>
              </a:rPr>
              <a:t>50 x 50 Angle Iron.</a:t>
            </a:r>
          </a:p>
        </p:txBody>
      </p:sp>
      <p:sp>
        <p:nvSpPr>
          <p:cNvPr id="3118" name="Line 46"/>
          <p:cNvSpPr>
            <a:spLocks noChangeShapeType="1"/>
          </p:cNvSpPr>
          <p:nvPr/>
        </p:nvSpPr>
        <p:spPr bwMode="auto">
          <a:xfrm>
            <a:off x="4114800" y="2971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19" name="Line 47"/>
          <p:cNvSpPr>
            <a:spLocks noChangeShapeType="1"/>
          </p:cNvSpPr>
          <p:nvPr/>
        </p:nvSpPr>
        <p:spPr bwMode="auto">
          <a:xfrm flipH="1">
            <a:off x="2133600" y="2971800"/>
            <a:ext cx="1981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20" name="Rectangle 48"/>
          <p:cNvSpPr>
            <a:spLocks noChangeArrowheads="1"/>
          </p:cNvSpPr>
          <p:nvPr/>
        </p:nvSpPr>
        <p:spPr bwMode="auto">
          <a:xfrm>
            <a:off x="2057400" y="2743200"/>
            <a:ext cx="21161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1000" b="0" dirty="0">
                <a:solidFill>
                  <a:schemeClr val="tx1"/>
                </a:solidFill>
              </a:rPr>
              <a:t>Motor base plate with fixing screw.</a:t>
            </a:r>
          </a:p>
        </p:txBody>
      </p:sp>
      <p:sp>
        <p:nvSpPr>
          <p:cNvPr id="3121" name="Line 49"/>
          <p:cNvSpPr>
            <a:spLocks noChangeShapeType="1"/>
          </p:cNvSpPr>
          <p:nvPr/>
        </p:nvSpPr>
        <p:spPr bwMode="auto">
          <a:xfrm>
            <a:off x="4114800" y="32766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22" name="Line 50"/>
          <p:cNvSpPr>
            <a:spLocks noChangeShapeType="1"/>
          </p:cNvSpPr>
          <p:nvPr/>
        </p:nvSpPr>
        <p:spPr bwMode="auto">
          <a:xfrm flipH="1">
            <a:off x="2133600" y="3276600"/>
            <a:ext cx="1981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23" name="Rectangle 51"/>
          <p:cNvSpPr>
            <a:spLocks noChangeArrowheads="1"/>
          </p:cNvSpPr>
          <p:nvPr/>
        </p:nvSpPr>
        <p:spPr bwMode="auto">
          <a:xfrm>
            <a:off x="2057400" y="3048000"/>
            <a:ext cx="14906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Dia. 16 mm Round bar.</a:t>
            </a:r>
          </a:p>
        </p:txBody>
      </p:sp>
      <p:sp>
        <p:nvSpPr>
          <p:cNvPr id="3125" name="Oval 53"/>
          <p:cNvSpPr>
            <a:spLocks noChangeArrowheads="1"/>
          </p:cNvSpPr>
          <p:nvPr/>
        </p:nvSpPr>
        <p:spPr bwMode="auto">
          <a:xfrm>
            <a:off x="4648200" y="4495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26" name="Oval 54"/>
          <p:cNvSpPr>
            <a:spLocks noChangeArrowheads="1"/>
          </p:cNvSpPr>
          <p:nvPr/>
        </p:nvSpPr>
        <p:spPr bwMode="auto">
          <a:xfrm>
            <a:off x="46482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27" name="Oval 55"/>
          <p:cNvSpPr>
            <a:spLocks noChangeArrowheads="1"/>
          </p:cNvSpPr>
          <p:nvPr/>
        </p:nvSpPr>
        <p:spPr bwMode="auto">
          <a:xfrm>
            <a:off x="5181600" y="4495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28" name="Oval 56"/>
          <p:cNvSpPr>
            <a:spLocks noChangeArrowheads="1"/>
          </p:cNvSpPr>
          <p:nvPr/>
        </p:nvSpPr>
        <p:spPr bwMode="auto">
          <a:xfrm>
            <a:off x="4800600" y="4495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29" name="Oval 57"/>
          <p:cNvSpPr>
            <a:spLocks noChangeArrowheads="1"/>
          </p:cNvSpPr>
          <p:nvPr/>
        </p:nvSpPr>
        <p:spPr bwMode="auto">
          <a:xfrm>
            <a:off x="52578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30" name="Rectangle 58"/>
          <p:cNvSpPr>
            <a:spLocks noChangeArrowheads="1"/>
          </p:cNvSpPr>
          <p:nvPr/>
        </p:nvSpPr>
        <p:spPr bwMode="auto">
          <a:xfrm>
            <a:off x="4724400" y="43434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31" name="Rectangle 59"/>
          <p:cNvSpPr>
            <a:spLocks noChangeArrowheads="1"/>
          </p:cNvSpPr>
          <p:nvPr/>
        </p:nvSpPr>
        <p:spPr bwMode="auto">
          <a:xfrm>
            <a:off x="5029200" y="44196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32" name="Rectangle 60"/>
          <p:cNvSpPr>
            <a:spLocks noChangeArrowheads="1"/>
          </p:cNvSpPr>
          <p:nvPr/>
        </p:nvSpPr>
        <p:spPr bwMode="auto">
          <a:xfrm flipH="1">
            <a:off x="5181600" y="4495800"/>
            <a:ext cx="228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33" name="Rectangle 61"/>
          <p:cNvSpPr>
            <a:spLocks noChangeArrowheads="1"/>
          </p:cNvSpPr>
          <p:nvPr/>
        </p:nvSpPr>
        <p:spPr bwMode="auto">
          <a:xfrm>
            <a:off x="5257800" y="42672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3134" name="Line 62"/>
          <p:cNvSpPr>
            <a:spLocks noChangeShapeType="1"/>
          </p:cNvSpPr>
          <p:nvPr/>
        </p:nvSpPr>
        <p:spPr bwMode="auto">
          <a:xfrm flipV="1">
            <a:off x="4648200" y="4267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35" name="Line 63"/>
          <p:cNvSpPr>
            <a:spLocks noChangeShapeType="1"/>
          </p:cNvSpPr>
          <p:nvPr/>
        </p:nvSpPr>
        <p:spPr bwMode="auto">
          <a:xfrm>
            <a:off x="51054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36" name="Line 64"/>
          <p:cNvSpPr>
            <a:spLocks noChangeShapeType="1"/>
          </p:cNvSpPr>
          <p:nvPr/>
        </p:nvSpPr>
        <p:spPr bwMode="auto">
          <a:xfrm flipH="1">
            <a:off x="5334000" y="4419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43" name="Line 71"/>
          <p:cNvSpPr>
            <a:spLocks noChangeShapeType="1"/>
          </p:cNvSpPr>
          <p:nvPr/>
        </p:nvSpPr>
        <p:spPr bwMode="auto">
          <a:xfrm>
            <a:off x="4572000" y="4038600"/>
            <a:ext cx="1143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1" name="Line 79"/>
          <p:cNvSpPr>
            <a:spLocks noChangeShapeType="1"/>
          </p:cNvSpPr>
          <p:nvPr/>
        </p:nvSpPr>
        <p:spPr bwMode="auto">
          <a:xfrm flipH="1">
            <a:off x="4572000" y="44196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2" name="Line 80"/>
          <p:cNvSpPr>
            <a:spLocks noChangeShapeType="1"/>
          </p:cNvSpPr>
          <p:nvPr/>
        </p:nvSpPr>
        <p:spPr bwMode="auto">
          <a:xfrm flipV="1">
            <a:off x="45720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3" name="Line 81"/>
          <p:cNvSpPr>
            <a:spLocks noChangeShapeType="1"/>
          </p:cNvSpPr>
          <p:nvPr/>
        </p:nvSpPr>
        <p:spPr bwMode="auto">
          <a:xfrm flipV="1">
            <a:off x="4572000" y="49530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4" name="Line 82"/>
          <p:cNvSpPr>
            <a:spLocks noChangeShapeType="1"/>
          </p:cNvSpPr>
          <p:nvPr/>
        </p:nvSpPr>
        <p:spPr bwMode="auto">
          <a:xfrm>
            <a:off x="5257800" y="4419600"/>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5" name="Line 83"/>
          <p:cNvSpPr>
            <a:spLocks noChangeShapeType="1"/>
          </p:cNvSpPr>
          <p:nvPr/>
        </p:nvSpPr>
        <p:spPr bwMode="auto">
          <a:xfrm>
            <a:off x="53340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6" name="Line 84"/>
          <p:cNvSpPr>
            <a:spLocks noChangeShapeType="1"/>
          </p:cNvSpPr>
          <p:nvPr/>
        </p:nvSpPr>
        <p:spPr bwMode="auto">
          <a:xfrm flipH="1" flipV="1">
            <a:off x="5638800" y="49530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7" name="Line 85"/>
          <p:cNvSpPr>
            <a:spLocks noChangeShapeType="1"/>
          </p:cNvSpPr>
          <p:nvPr/>
        </p:nvSpPr>
        <p:spPr bwMode="auto">
          <a:xfrm flipV="1">
            <a:off x="5105400" y="47244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8" name="Line 86"/>
          <p:cNvSpPr>
            <a:spLocks noChangeShapeType="1"/>
          </p:cNvSpPr>
          <p:nvPr/>
        </p:nvSpPr>
        <p:spPr bwMode="auto">
          <a:xfrm flipH="1" flipV="1">
            <a:off x="4724400" y="48006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59" name="Rectangle 87"/>
          <p:cNvSpPr>
            <a:spLocks noChangeArrowheads="1"/>
          </p:cNvSpPr>
          <p:nvPr/>
        </p:nvSpPr>
        <p:spPr bwMode="auto">
          <a:xfrm>
            <a:off x="4648200" y="5410200"/>
            <a:ext cx="106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30000"/>
              </a:spcBef>
            </a:pPr>
            <a:r>
              <a:rPr lang="en-US" altLang="en-US" sz="1200" b="0" u="sng" dirty="0">
                <a:solidFill>
                  <a:schemeClr val="tx1"/>
                </a:solidFill>
              </a:rPr>
              <a:t>Stabilizing spikes</a:t>
            </a:r>
          </a:p>
        </p:txBody>
      </p:sp>
      <p:sp>
        <p:nvSpPr>
          <p:cNvPr id="3160" name="Line 88"/>
          <p:cNvSpPr>
            <a:spLocks noChangeShapeType="1"/>
          </p:cNvSpPr>
          <p:nvPr/>
        </p:nvSpPr>
        <p:spPr bwMode="auto">
          <a:xfrm>
            <a:off x="54864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61" name="Line 89"/>
          <p:cNvSpPr>
            <a:spLocks noChangeShapeType="1"/>
          </p:cNvSpPr>
          <p:nvPr/>
        </p:nvSpPr>
        <p:spPr bwMode="auto">
          <a:xfrm flipV="1">
            <a:off x="2209800" y="43434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3162" name="Rectangle 90"/>
          <p:cNvSpPr>
            <a:spLocks noChangeArrowheads="1"/>
          </p:cNvSpPr>
          <p:nvPr/>
        </p:nvSpPr>
        <p:spPr bwMode="auto">
          <a:xfrm>
            <a:off x="2133600" y="4114800"/>
            <a:ext cx="12811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000" b="0" dirty="0"/>
              <a:t>Trench in driveway.</a:t>
            </a:r>
          </a:p>
        </p:txBody>
      </p:sp>
      <p:sp>
        <p:nvSpPr>
          <p:cNvPr id="3164" name="Line 92"/>
          <p:cNvSpPr>
            <a:spLocks noChangeShapeType="1"/>
          </p:cNvSpPr>
          <p:nvPr/>
        </p:nvSpPr>
        <p:spPr bwMode="auto">
          <a:xfrm flipV="1">
            <a:off x="3810000" y="4648200"/>
            <a:ext cx="990600" cy="457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p:transition advTm="2000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8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5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8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2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9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1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9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9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94"/>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3160"/>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1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2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2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2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09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3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13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13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12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13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3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13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13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127"/>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3099"/>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3119"/>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311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9" grpId="0"/>
      <p:bldP spid="3099" grpId="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5" grpId="0" animBg="1"/>
      <p:bldP spid="3116" grpId="0" animBg="1"/>
      <p:bldP spid="3117" grpId="0"/>
      <p:bldP spid="3118" grpId="0" animBg="1"/>
      <p:bldP spid="3118" grpId="1" animBg="1"/>
      <p:bldP spid="3119" grpId="0" animBg="1"/>
      <p:bldP spid="3119" grpId="1" animBg="1"/>
      <p:bldP spid="3120" grpId="0"/>
      <p:bldP spid="3121" grpId="0" animBg="1"/>
      <p:bldP spid="3122"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43" grpId="0" animBg="1"/>
      <p:bldP spid="3151" grpId="0" animBg="1"/>
      <p:bldP spid="3152" grpId="0" animBg="1"/>
      <p:bldP spid="3153" grpId="0" animBg="1"/>
      <p:bldP spid="3154" grpId="0" animBg="1"/>
      <p:bldP spid="3155" grpId="0" animBg="1"/>
      <p:bldP spid="3156" grpId="0" animBg="1"/>
      <p:bldP spid="3157" grpId="0" animBg="1"/>
      <p:bldP spid="3158" grpId="0" animBg="1"/>
      <p:bldP spid="3160" grpId="0" animBg="1"/>
      <p:bldP spid="3160" grpId="1" animBg="1"/>
      <p:bldP spid="3161" grpId="0" animBg="1"/>
      <p:bldP spid="3162" grpId="0"/>
      <p:bldP spid="316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2209800" y="2819400"/>
            <a:ext cx="429895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n-US" altLang="en-US" sz="5400" u="sng" dirty="0">
                <a:solidFill>
                  <a:schemeClr val="tx1"/>
                </a:solidFill>
              </a:rPr>
              <a:t>Fault finding</a:t>
            </a:r>
          </a:p>
        </p:txBody>
      </p:sp>
    </p:spTree>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4638"/>
            <a:ext cx="9144000" cy="487362"/>
          </a:xfrm>
        </p:spPr>
        <p:txBody>
          <a:bodyPr/>
          <a:lstStyle/>
          <a:p>
            <a:r>
              <a:rPr lang="en-US" altLang="en-US" sz="3600" b="1" u="sng" dirty="0"/>
              <a:t>Fault finding.</a:t>
            </a:r>
          </a:p>
        </p:txBody>
      </p:sp>
      <p:sp>
        <p:nvSpPr>
          <p:cNvPr id="53251" name="Rectangle 3"/>
          <p:cNvSpPr>
            <a:spLocks noGrp="1" noChangeArrowheads="1"/>
          </p:cNvSpPr>
          <p:nvPr>
            <p:ph type="body" idx="1"/>
          </p:nvPr>
        </p:nvSpPr>
        <p:spPr>
          <a:xfrm>
            <a:off x="533400" y="838200"/>
            <a:ext cx="8610600" cy="6019800"/>
          </a:xfrm>
        </p:spPr>
        <p:txBody>
          <a:bodyPr/>
          <a:lstStyle/>
          <a:p>
            <a:pPr>
              <a:lnSpc>
                <a:spcPct val="90000"/>
              </a:lnSpc>
            </a:pPr>
            <a:r>
              <a:rPr lang="en-US" altLang="en-US" sz="2000" dirty="0"/>
              <a:t>Check all fuses with a </a:t>
            </a:r>
            <a:r>
              <a:rPr lang="en-US" altLang="en-US" sz="2000" b="1" dirty="0">
                <a:solidFill>
                  <a:srgbClr val="FF3300"/>
                </a:solidFill>
              </a:rPr>
              <a:t>multi-meter</a:t>
            </a:r>
            <a:r>
              <a:rPr lang="en-US" altLang="en-US" sz="2000" dirty="0"/>
              <a:t>, including the High access transformer fuse if no voltage is obtained from transformer.</a:t>
            </a:r>
          </a:p>
          <a:p>
            <a:pPr>
              <a:lnSpc>
                <a:spcPct val="90000"/>
              </a:lnSpc>
            </a:pPr>
            <a:r>
              <a:rPr lang="en-US" altLang="en-US" sz="2000" dirty="0"/>
              <a:t>Check incoming power source to transformer – 220 VAC at the:</a:t>
            </a:r>
          </a:p>
          <a:p>
            <a:pPr>
              <a:lnSpc>
                <a:spcPct val="90000"/>
              </a:lnSpc>
              <a:buFontTx/>
              <a:buNone/>
            </a:pPr>
            <a:r>
              <a:rPr lang="en-US" altLang="en-US" sz="2000" dirty="0"/>
              <a:t>     - loose connector for Low voltage transformer </a:t>
            </a:r>
          </a:p>
          <a:p>
            <a:pPr>
              <a:lnSpc>
                <a:spcPct val="90000"/>
              </a:lnSpc>
              <a:buFontTx/>
              <a:buNone/>
            </a:pPr>
            <a:r>
              <a:rPr lang="en-US" altLang="en-US" sz="2000" dirty="0"/>
              <a:t>     - and the green connector block at the bottom of the high access</a:t>
            </a:r>
          </a:p>
          <a:p>
            <a:pPr>
              <a:lnSpc>
                <a:spcPct val="90000"/>
              </a:lnSpc>
              <a:buFontTx/>
              <a:buNone/>
            </a:pPr>
            <a:r>
              <a:rPr lang="en-US" altLang="en-US" sz="2000" dirty="0"/>
              <a:t>       transformer.</a:t>
            </a:r>
          </a:p>
          <a:p>
            <a:pPr>
              <a:lnSpc>
                <a:spcPct val="90000"/>
              </a:lnSpc>
            </a:pPr>
            <a:r>
              <a:rPr lang="en-US" altLang="en-US" sz="2000" dirty="0"/>
              <a:t>Check power to the PCB:</a:t>
            </a:r>
          </a:p>
          <a:p>
            <a:pPr>
              <a:lnSpc>
                <a:spcPct val="90000"/>
              </a:lnSpc>
              <a:buFontTx/>
              <a:buNone/>
            </a:pPr>
            <a:r>
              <a:rPr lang="en-US" altLang="en-US" sz="2000" dirty="0"/>
              <a:t>     </a:t>
            </a:r>
            <a:r>
              <a:rPr lang="en-US" altLang="en-US" sz="2000" u="sng" dirty="0"/>
              <a:t>Low voltage transformer</a:t>
            </a:r>
            <a:r>
              <a:rPr lang="en-US" altLang="en-US" sz="2000" dirty="0"/>
              <a:t>      </a:t>
            </a:r>
          </a:p>
          <a:p>
            <a:pPr>
              <a:lnSpc>
                <a:spcPct val="90000"/>
              </a:lnSpc>
              <a:buFontTx/>
              <a:buNone/>
            </a:pPr>
            <a:r>
              <a:rPr lang="en-US" altLang="en-US" sz="2000" dirty="0"/>
              <a:t>     </a:t>
            </a:r>
            <a:r>
              <a:rPr lang="en-US" altLang="en-US" sz="2000" dirty="0" smtClean="0"/>
              <a:t>SL100     = </a:t>
            </a:r>
            <a:r>
              <a:rPr lang="en-US" altLang="en-US" sz="2000" dirty="0"/>
              <a:t>16VAC</a:t>
            </a:r>
          </a:p>
          <a:p>
            <a:pPr>
              <a:lnSpc>
                <a:spcPct val="90000"/>
              </a:lnSpc>
              <a:buFontTx/>
              <a:buNone/>
            </a:pPr>
            <a:r>
              <a:rPr lang="en-US" altLang="en-US" sz="2000" dirty="0"/>
              <a:t>     </a:t>
            </a:r>
          </a:p>
          <a:p>
            <a:pPr>
              <a:lnSpc>
                <a:spcPct val="90000"/>
              </a:lnSpc>
            </a:pPr>
            <a:r>
              <a:rPr lang="en-US" altLang="en-US" sz="2000" dirty="0"/>
              <a:t>Check battery power without load – </a:t>
            </a:r>
            <a:r>
              <a:rPr lang="en-US" altLang="en-US" sz="1600" dirty="0"/>
              <a:t>should be approximately </a:t>
            </a:r>
            <a:r>
              <a:rPr lang="en-US" altLang="en-US" sz="1600" dirty="0" smtClean="0"/>
              <a:t>13.4 </a:t>
            </a:r>
            <a:r>
              <a:rPr lang="en-US" altLang="en-US" sz="1600" dirty="0"/>
              <a:t>volt DC.</a:t>
            </a:r>
          </a:p>
          <a:p>
            <a:pPr>
              <a:lnSpc>
                <a:spcPct val="90000"/>
              </a:lnSpc>
            </a:pPr>
            <a:r>
              <a:rPr lang="en-US" altLang="en-US" sz="2000" dirty="0"/>
              <a:t>Check battery power with load - </a:t>
            </a:r>
            <a:r>
              <a:rPr lang="en-US" altLang="en-US" sz="1600" dirty="0"/>
              <a:t>the voltage should not drop more than 1/3 volt.</a:t>
            </a:r>
          </a:p>
          <a:p>
            <a:pPr>
              <a:lnSpc>
                <a:spcPct val="90000"/>
              </a:lnSpc>
            </a:pPr>
            <a:r>
              <a:rPr lang="en-US" altLang="en-US" sz="2000" dirty="0"/>
              <a:t>Check the charge rate voltage – </a:t>
            </a:r>
            <a:r>
              <a:rPr lang="en-US" altLang="en-US" sz="1600" dirty="0"/>
              <a:t>should be approximately </a:t>
            </a:r>
            <a:r>
              <a:rPr lang="en-US" altLang="en-US" sz="1600" dirty="0" smtClean="0"/>
              <a:t>13.8 </a:t>
            </a:r>
            <a:r>
              <a:rPr lang="en-US" altLang="en-US" sz="1600" dirty="0"/>
              <a:t>volt DC.</a:t>
            </a:r>
            <a:r>
              <a:rPr lang="en-US" altLang="en-US" sz="1800" dirty="0"/>
              <a:t> </a:t>
            </a:r>
          </a:p>
          <a:p>
            <a:pPr>
              <a:lnSpc>
                <a:spcPct val="90000"/>
              </a:lnSpc>
              <a:buFontTx/>
              <a:buNone/>
            </a:pPr>
            <a:r>
              <a:rPr lang="en-US" altLang="en-US" sz="2000" dirty="0"/>
              <a:t>     (Remember to disconnect the battery before measuring).</a:t>
            </a:r>
          </a:p>
          <a:p>
            <a:pPr>
              <a:lnSpc>
                <a:spcPct val="90000"/>
              </a:lnSpc>
            </a:pPr>
            <a:r>
              <a:rPr lang="en-US" altLang="en-US" sz="2000" dirty="0"/>
              <a:t>Check auxiliary output voltage – </a:t>
            </a:r>
            <a:r>
              <a:rPr lang="en-US" altLang="en-US" sz="1600" dirty="0"/>
              <a:t>should be </a:t>
            </a:r>
            <a:r>
              <a:rPr lang="en-US" altLang="en-US" sz="1600" dirty="0" smtClean="0"/>
              <a:t>12 volt </a:t>
            </a:r>
            <a:r>
              <a:rPr lang="en-US" altLang="en-US" sz="1600" dirty="0"/>
              <a:t>DC.</a:t>
            </a:r>
          </a:p>
          <a:p>
            <a:pPr>
              <a:lnSpc>
                <a:spcPct val="90000"/>
              </a:lnSpc>
              <a:buFontTx/>
              <a:buNone/>
            </a:pPr>
            <a:endParaRPr lang="en-US" altLang="en-US" sz="1600" dirty="0"/>
          </a:p>
        </p:txBody>
      </p:sp>
      <p:sp>
        <p:nvSpPr>
          <p:cNvPr id="53264" name="Rectangle 16"/>
          <p:cNvSpPr>
            <a:spLocks noChangeArrowheads="1"/>
          </p:cNvSpPr>
          <p:nvPr/>
        </p:nvSpPr>
        <p:spPr bwMode="auto">
          <a:xfrm>
            <a:off x="4953000" y="3048000"/>
            <a:ext cx="297575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b="0" u="sng" dirty="0"/>
              <a:t>High </a:t>
            </a:r>
            <a:r>
              <a:rPr lang="en-US" altLang="en-US" b="0" u="sng" dirty="0" smtClean="0"/>
              <a:t>Access </a:t>
            </a:r>
            <a:r>
              <a:rPr lang="en-US" altLang="en-US" b="0" u="sng" dirty="0"/>
              <a:t>transformer</a:t>
            </a:r>
            <a:endParaRPr lang="en-US" altLang="en-US" b="0" dirty="0"/>
          </a:p>
        </p:txBody>
      </p:sp>
      <p:sp>
        <p:nvSpPr>
          <p:cNvPr id="53265" name="Rectangle 17"/>
          <p:cNvSpPr>
            <a:spLocks noChangeArrowheads="1"/>
          </p:cNvSpPr>
          <p:nvPr/>
        </p:nvSpPr>
        <p:spPr bwMode="auto">
          <a:xfrm>
            <a:off x="5029200" y="3429000"/>
            <a:ext cx="232788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b="0" dirty="0" smtClean="0"/>
              <a:t>SL150     </a:t>
            </a:r>
            <a:r>
              <a:rPr lang="en-US" altLang="en-US" b="0" dirty="0"/>
              <a:t>= </a:t>
            </a:r>
            <a:r>
              <a:rPr lang="en-US" altLang="en-US" b="0" dirty="0" smtClean="0"/>
              <a:t>25VDC</a:t>
            </a:r>
            <a:endParaRPr lang="en-US" altLang="en-US" b="0" dirty="0"/>
          </a:p>
        </p:txBody>
      </p:sp>
      <p:pic>
        <p:nvPicPr>
          <p:cNvPr id="53267"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752600"/>
            <a:ext cx="5334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268" name="Picture 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2438400"/>
            <a:ext cx="685800"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273" name="Line 25"/>
          <p:cNvSpPr>
            <a:spLocks noChangeShapeType="1"/>
          </p:cNvSpPr>
          <p:nvPr/>
        </p:nvSpPr>
        <p:spPr bwMode="auto">
          <a:xfrm flipH="1">
            <a:off x="6629400" y="1905000"/>
            <a:ext cx="457200" cy="76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3274" name="Line 26"/>
          <p:cNvSpPr>
            <a:spLocks noChangeShapeType="1"/>
          </p:cNvSpPr>
          <p:nvPr/>
        </p:nvSpPr>
        <p:spPr bwMode="auto">
          <a:xfrm flipH="1">
            <a:off x="6553200" y="2057400"/>
            <a:ext cx="533400"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3275" name="Rectangle 27"/>
          <p:cNvSpPr>
            <a:spLocks noChangeArrowheads="1"/>
          </p:cNvSpPr>
          <p:nvPr/>
        </p:nvSpPr>
        <p:spPr bwMode="auto">
          <a:xfrm>
            <a:off x="7075488" y="1828800"/>
            <a:ext cx="13858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dirty="0"/>
              <a:t>220 VAC input</a:t>
            </a:r>
          </a:p>
        </p:txBody>
      </p:sp>
      <p:sp>
        <p:nvSpPr>
          <p:cNvPr id="53276" name="Line 28"/>
          <p:cNvSpPr>
            <a:spLocks noChangeShapeType="1"/>
          </p:cNvSpPr>
          <p:nvPr/>
        </p:nvSpPr>
        <p:spPr bwMode="auto">
          <a:xfrm flipH="1">
            <a:off x="4343400" y="2590800"/>
            <a:ext cx="685800" cy="76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3277" name="Line 29"/>
          <p:cNvSpPr>
            <a:spLocks noChangeShapeType="1"/>
          </p:cNvSpPr>
          <p:nvPr/>
        </p:nvSpPr>
        <p:spPr bwMode="auto">
          <a:xfrm flipH="1">
            <a:off x="4343400" y="2743200"/>
            <a:ext cx="68580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3278" name="Line 30"/>
          <p:cNvSpPr>
            <a:spLocks noChangeShapeType="1"/>
          </p:cNvSpPr>
          <p:nvPr/>
        </p:nvSpPr>
        <p:spPr bwMode="auto">
          <a:xfrm flipH="1" flipV="1">
            <a:off x="4343400" y="2819400"/>
            <a:ext cx="685800" cy="7620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3279" name="Rectangle 31"/>
          <p:cNvSpPr>
            <a:spLocks noChangeArrowheads="1"/>
          </p:cNvSpPr>
          <p:nvPr/>
        </p:nvSpPr>
        <p:spPr bwMode="auto">
          <a:xfrm>
            <a:off x="5029200" y="2590800"/>
            <a:ext cx="9048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dirty="0"/>
              <a:t>220 VAC</a:t>
            </a:r>
          </a:p>
        </p:txBody>
      </p:sp>
      <p:sp>
        <p:nvSpPr>
          <p:cNvPr id="53280" name="Rectangle 32"/>
          <p:cNvSpPr>
            <a:spLocks noChangeArrowheads="1"/>
          </p:cNvSpPr>
          <p:nvPr/>
        </p:nvSpPr>
        <p:spPr bwMode="auto">
          <a:xfrm>
            <a:off x="5638800" y="2438400"/>
            <a:ext cx="838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000" dirty="0" smtClean="0"/>
              <a:t>     Neutral</a:t>
            </a:r>
            <a:endParaRPr lang="en-US" altLang="en-US" sz="1000" dirty="0"/>
          </a:p>
          <a:p>
            <a:pPr algn="ctr">
              <a:spcBef>
                <a:spcPct val="30000"/>
              </a:spcBef>
            </a:pPr>
            <a:r>
              <a:rPr lang="en-US" altLang="en-US" sz="1000" dirty="0"/>
              <a:t> Earth</a:t>
            </a:r>
          </a:p>
          <a:p>
            <a:pPr algn="ctr">
              <a:spcBef>
                <a:spcPct val="30000"/>
              </a:spcBef>
            </a:pPr>
            <a:r>
              <a:rPr lang="en-US" altLang="en-US" sz="1000" dirty="0" smtClean="0"/>
              <a:t>Live</a:t>
            </a:r>
            <a:endParaRPr lang="en-US" altLang="en-US" sz="1000" dirty="0"/>
          </a:p>
        </p:txBody>
      </p:sp>
    </p:spTree>
  </p:cSld>
  <p:clrMapOvr>
    <a:masterClrMapping/>
  </p:clrMapOvr>
  <mc:AlternateContent xmlns:mc="http://schemas.openxmlformats.org/markup-compatibility/2006">
    <mc:Choice xmlns:p14="http://schemas.microsoft.com/office/powerpoint/2010/main" xmlns="" Requires="p14">
      <p:transition spd="slow" p14:dur="2000" advTm="86000"/>
    </mc:Choice>
    <mc:Fallback>
      <p:transition spd="slow" advTm="86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slide(fromBottom)">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slide(fromBottom)">
                                      <p:cBhvr>
                                        <p:cTn id="12" dur="500"/>
                                        <p:tgtEl>
                                          <p:spTgt spid="53251">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slide(fromBottom)">
                                      <p:cBhvr>
                                        <p:cTn id="15" dur="500"/>
                                        <p:tgtEl>
                                          <p:spTgt spid="53251">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3267"/>
                                        </p:tgtEl>
                                        <p:attrNameLst>
                                          <p:attrName>style.visibility</p:attrName>
                                        </p:attrNameLst>
                                      </p:cBhvr>
                                      <p:to>
                                        <p:strVal val="visible"/>
                                      </p:to>
                                    </p:set>
                                    <p:animEffect transition="in" filter="slide(fromBottom)">
                                      <p:cBhvr>
                                        <p:cTn id="18" dur="500"/>
                                        <p:tgtEl>
                                          <p:spTgt spid="5326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3275"/>
                                        </p:tgtEl>
                                        <p:attrNameLst>
                                          <p:attrName>style.visibility</p:attrName>
                                        </p:attrNameLst>
                                      </p:cBhvr>
                                      <p:to>
                                        <p:strVal val="visible"/>
                                      </p:to>
                                    </p:set>
                                    <p:animEffect transition="in" filter="slide(fromBottom)">
                                      <p:cBhvr>
                                        <p:cTn id="21" dur="500"/>
                                        <p:tgtEl>
                                          <p:spTgt spid="5327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53273"/>
                                        </p:tgtEl>
                                        <p:attrNameLst>
                                          <p:attrName>style.visibility</p:attrName>
                                        </p:attrNameLst>
                                      </p:cBhvr>
                                      <p:to>
                                        <p:strVal val="visible"/>
                                      </p:to>
                                    </p:set>
                                    <p:animEffect transition="in" filter="slide(fromBottom)">
                                      <p:cBhvr>
                                        <p:cTn id="24" dur="500"/>
                                        <p:tgtEl>
                                          <p:spTgt spid="5327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3274"/>
                                        </p:tgtEl>
                                        <p:attrNameLst>
                                          <p:attrName>style.visibility</p:attrName>
                                        </p:attrNameLst>
                                      </p:cBhvr>
                                      <p:to>
                                        <p:strVal val="visible"/>
                                      </p:to>
                                    </p:set>
                                    <p:animEffect transition="in" filter="slide(fromBottom)">
                                      <p:cBhvr>
                                        <p:cTn id="27" dur="500"/>
                                        <p:tgtEl>
                                          <p:spTgt spid="532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53251">
                                            <p:txEl>
                                              <p:pRg st="3" end="3"/>
                                            </p:txEl>
                                          </p:spTgt>
                                        </p:tgtEl>
                                        <p:attrNameLst>
                                          <p:attrName>style.visibility</p:attrName>
                                        </p:attrNameLst>
                                      </p:cBhvr>
                                      <p:to>
                                        <p:strVal val="visible"/>
                                      </p:to>
                                    </p:set>
                                    <p:animEffect transition="in" filter="slide(fromBottom)">
                                      <p:cBhvr>
                                        <p:cTn id="32" dur="500"/>
                                        <p:tgtEl>
                                          <p:spTgt spid="53251">
                                            <p:txEl>
                                              <p:pRg st="3" end="3"/>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53251">
                                            <p:txEl>
                                              <p:pRg st="4" end="4"/>
                                            </p:txEl>
                                          </p:spTgt>
                                        </p:tgtEl>
                                        <p:attrNameLst>
                                          <p:attrName>style.visibility</p:attrName>
                                        </p:attrNameLst>
                                      </p:cBhvr>
                                      <p:to>
                                        <p:strVal val="visible"/>
                                      </p:to>
                                    </p:set>
                                    <p:animEffect transition="in" filter="slide(fromBottom)">
                                      <p:cBhvr>
                                        <p:cTn id="35" dur="500"/>
                                        <p:tgtEl>
                                          <p:spTgt spid="53251">
                                            <p:txEl>
                                              <p:pRg st="4" end="4"/>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53268"/>
                                        </p:tgtEl>
                                        <p:attrNameLst>
                                          <p:attrName>style.visibility</p:attrName>
                                        </p:attrNameLst>
                                      </p:cBhvr>
                                      <p:to>
                                        <p:strVal val="visible"/>
                                      </p:to>
                                    </p:set>
                                    <p:animEffect transition="in" filter="slide(fromBottom)">
                                      <p:cBhvr>
                                        <p:cTn id="38" dur="500"/>
                                        <p:tgtEl>
                                          <p:spTgt spid="5326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3280"/>
                                        </p:tgtEl>
                                        <p:attrNameLst>
                                          <p:attrName>style.visibility</p:attrName>
                                        </p:attrNameLst>
                                      </p:cBhvr>
                                      <p:to>
                                        <p:strVal val="visible"/>
                                      </p:to>
                                    </p:set>
                                    <p:animEffect transition="in" filter="slide(fromBottom)">
                                      <p:cBhvr>
                                        <p:cTn id="41" dur="500"/>
                                        <p:tgtEl>
                                          <p:spTgt spid="53280"/>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53278"/>
                                        </p:tgtEl>
                                        <p:attrNameLst>
                                          <p:attrName>style.visibility</p:attrName>
                                        </p:attrNameLst>
                                      </p:cBhvr>
                                      <p:to>
                                        <p:strVal val="visible"/>
                                      </p:to>
                                    </p:set>
                                    <p:animEffect transition="in" filter="slide(fromBottom)">
                                      <p:cBhvr>
                                        <p:cTn id="44" dur="500"/>
                                        <p:tgtEl>
                                          <p:spTgt spid="5327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3277"/>
                                        </p:tgtEl>
                                        <p:attrNameLst>
                                          <p:attrName>style.visibility</p:attrName>
                                        </p:attrNameLst>
                                      </p:cBhvr>
                                      <p:to>
                                        <p:strVal val="visible"/>
                                      </p:to>
                                    </p:set>
                                    <p:animEffect transition="in" filter="slide(fromBottom)">
                                      <p:cBhvr>
                                        <p:cTn id="47" dur="500"/>
                                        <p:tgtEl>
                                          <p:spTgt spid="53277"/>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53276"/>
                                        </p:tgtEl>
                                        <p:attrNameLst>
                                          <p:attrName>style.visibility</p:attrName>
                                        </p:attrNameLst>
                                      </p:cBhvr>
                                      <p:to>
                                        <p:strVal val="visible"/>
                                      </p:to>
                                    </p:set>
                                    <p:animEffect transition="in" filter="slide(fromBottom)">
                                      <p:cBhvr>
                                        <p:cTn id="50" dur="500"/>
                                        <p:tgtEl>
                                          <p:spTgt spid="53276"/>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3279"/>
                                        </p:tgtEl>
                                        <p:attrNameLst>
                                          <p:attrName>style.visibility</p:attrName>
                                        </p:attrNameLst>
                                      </p:cBhvr>
                                      <p:to>
                                        <p:strVal val="visible"/>
                                      </p:to>
                                    </p:set>
                                    <p:animEffect transition="in" filter="slide(fromBottom)">
                                      <p:cBhvr>
                                        <p:cTn id="53" dur="500"/>
                                        <p:tgtEl>
                                          <p:spTgt spid="5327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nodeType="clickEffect">
                                  <p:stCondLst>
                                    <p:cond delay="0"/>
                                  </p:stCondLst>
                                  <p:childTnLst>
                                    <p:set>
                                      <p:cBhvr>
                                        <p:cTn id="57" dur="1" fill="hold">
                                          <p:stCondLst>
                                            <p:cond delay="0"/>
                                          </p:stCondLst>
                                        </p:cTn>
                                        <p:tgtEl>
                                          <p:spTgt spid="53251">
                                            <p:txEl>
                                              <p:pRg st="5" end="5"/>
                                            </p:txEl>
                                          </p:spTgt>
                                        </p:tgtEl>
                                        <p:attrNameLst>
                                          <p:attrName>style.visibility</p:attrName>
                                        </p:attrNameLst>
                                      </p:cBhvr>
                                      <p:to>
                                        <p:strVal val="visible"/>
                                      </p:to>
                                    </p:set>
                                    <p:animEffect transition="in" filter="slide(fromBottom)">
                                      <p:cBhvr>
                                        <p:cTn id="58" dur="500"/>
                                        <p:tgtEl>
                                          <p:spTgt spid="53251">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nodeType="clickEffect">
                                  <p:stCondLst>
                                    <p:cond delay="0"/>
                                  </p:stCondLst>
                                  <p:childTnLst>
                                    <p:set>
                                      <p:cBhvr>
                                        <p:cTn id="62" dur="1" fill="hold">
                                          <p:stCondLst>
                                            <p:cond delay="0"/>
                                          </p:stCondLst>
                                        </p:cTn>
                                        <p:tgtEl>
                                          <p:spTgt spid="53251">
                                            <p:txEl>
                                              <p:pRg st="6" end="6"/>
                                            </p:txEl>
                                          </p:spTgt>
                                        </p:tgtEl>
                                        <p:attrNameLst>
                                          <p:attrName>style.visibility</p:attrName>
                                        </p:attrNameLst>
                                      </p:cBhvr>
                                      <p:to>
                                        <p:strVal val="visible"/>
                                      </p:to>
                                    </p:set>
                                    <p:animEffect transition="in" filter="slide(fromBottom)">
                                      <p:cBhvr>
                                        <p:cTn id="63" dur="500"/>
                                        <p:tgtEl>
                                          <p:spTgt spid="53251">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nodeType="clickEffect">
                                  <p:stCondLst>
                                    <p:cond delay="0"/>
                                  </p:stCondLst>
                                  <p:childTnLst>
                                    <p:set>
                                      <p:cBhvr>
                                        <p:cTn id="67" dur="1" fill="hold">
                                          <p:stCondLst>
                                            <p:cond delay="0"/>
                                          </p:stCondLst>
                                        </p:cTn>
                                        <p:tgtEl>
                                          <p:spTgt spid="53251">
                                            <p:txEl>
                                              <p:pRg st="7" end="7"/>
                                            </p:txEl>
                                          </p:spTgt>
                                        </p:tgtEl>
                                        <p:attrNameLst>
                                          <p:attrName>style.visibility</p:attrName>
                                        </p:attrNameLst>
                                      </p:cBhvr>
                                      <p:to>
                                        <p:strVal val="visible"/>
                                      </p:to>
                                    </p:set>
                                    <p:animEffect transition="in" filter="slide(fromBottom)">
                                      <p:cBhvr>
                                        <p:cTn id="68" dur="500"/>
                                        <p:tgtEl>
                                          <p:spTgt spid="53251">
                                            <p:txEl>
                                              <p:pRg st="7" end="7"/>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4" fill="hold" nodeType="clickEffect">
                                  <p:stCondLst>
                                    <p:cond delay="0"/>
                                  </p:stCondLst>
                                  <p:childTnLst>
                                    <p:set>
                                      <p:cBhvr>
                                        <p:cTn id="72" dur="1" fill="hold">
                                          <p:stCondLst>
                                            <p:cond delay="0"/>
                                          </p:stCondLst>
                                        </p:cTn>
                                        <p:tgtEl>
                                          <p:spTgt spid="53251">
                                            <p:txEl>
                                              <p:pRg st="8" end="8"/>
                                            </p:txEl>
                                          </p:spTgt>
                                        </p:tgtEl>
                                        <p:attrNameLst>
                                          <p:attrName>style.visibility</p:attrName>
                                        </p:attrNameLst>
                                      </p:cBhvr>
                                      <p:to>
                                        <p:strVal val="visible"/>
                                      </p:to>
                                    </p:set>
                                    <p:animEffect transition="in" filter="slide(fromBottom)">
                                      <p:cBhvr>
                                        <p:cTn id="73" dur="500"/>
                                        <p:tgtEl>
                                          <p:spTgt spid="53251">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nodeType="clickEffect">
                                  <p:stCondLst>
                                    <p:cond delay="0"/>
                                  </p:stCondLst>
                                  <p:childTnLst>
                                    <p:set>
                                      <p:cBhvr>
                                        <p:cTn id="77" dur="1" fill="hold">
                                          <p:stCondLst>
                                            <p:cond delay="0"/>
                                          </p:stCondLst>
                                        </p:cTn>
                                        <p:tgtEl>
                                          <p:spTgt spid="53264">
                                            <p:txEl>
                                              <p:pRg st="0" end="0"/>
                                            </p:txEl>
                                          </p:spTgt>
                                        </p:tgtEl>
                                        <p:attrNameLst>
                                          <p:attrName>style.visibility</p:attrName>
                                        </p:attrNameLst>
                                      </p:cBhvr>
                                      <p:to>
                                        <p:strVal val="visible"/>
                                      </p:to>
                                    </p:set>
                                    <p:animEffect transition="in" filter="slide(fromBottom)">
                                      <p:cBhvr>
                                        <p:cTn id="78" dur="500"/>
                                        <p:tgtEl>
                                          <p:spTgt spid="53264">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53265"/>
                                        </p:tgtEl>
                                        <p:attrNameLst>
                                          <p:attrName>style.visibility</p:attrName>
                                        </p:attrNameLst>
                                      </p:cBhvr>
                                      <p:to>
                                        <p:strVal val="visible"/>
                                      </p:to>
                                    </p:set>
                                    <p:animEffect transition="in" filter="slide(fromBottom)">
                                      <p:cBhvr>
                                        <p:cTn id="83" dur="500"/>
                                        <p:tgtEl>
                                          <p:spTgt spid="5326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4" fill="hold" nodeType="clickEffect">
                                  <p:stCondLst>
                                    <p:cond delay="0"/>
                                  </p:stCondLst>
                                  <p:childTnLst>
                                    <p:set>
                                      <p:cBhvr>
                                        <p:cTn id="87" dur="1" fill="hold">
                                          <p:stCondLst>
                                            <p:cond delay="0"/>
                                          </p:stCondLst>
                                        </p:cTn>
                                        <p:tgtEl>
                                          <p:spTgt spid="53251">
                                            <p:txEl>
                                              <p:pRg st="9" end="9"/>
                                            </p:txEl>
                                          </p:spTgt>
                                        </p:tgtEl>
                                        <p:attrNameLst>
                                          <p:attrName>style.visibility</p:attrName>
                                        </p:attrNameLst>
                                      </p:cBhvr>
                                      <p:to>
                                        <p:strVal val="visible"/>
                                      </p:to>
                                    </p:set>
                                    <p:animEffect transition="in" filter="slide(fromBottom)">
                                      <p:cBhvr>
                                        <p:cTn id="88" dur="500"/>
                                        <p:tgtEl>
                                          <p:spTgt spid="53251">
                                            <p:txEl>
                                              <p:pRg st="9" end="9"/>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nodeType="clickEffect">
                                  <p:stCondLst>
                                    <p:cond delay="0"/>
                                  </p:stCondLst>
                                  <p:childTnLst>
                                    <p:set>
                                      <p:cBhvr>
                                        <p:cTn id="92" dur="1" fill="hold">
                                          <p:stCondLst>
                                            <p:cond delay="0"/>
                                          </p:stCondLst>
                                        </p:cTn>
                                        <p:tgtEl>
                                          <p:spTgt spid="53251">
                                            <p:txEl>
                                              <p:pRg st="10" end="10"/>
                                            </p:txEl>
                                          </p:spTgt>
                                        </p:tgtEl>
                                        <p:attrNameLst>
                                          <p:attrName>style.visibility</p:attrName>
                                        </p:attrNameLst>
                                      </p:cBhvr>
                                      <p:to>
                                        <p:strVal val="visible"/>
                                      </p:to>
                                    </p:set>
                                    <p:animEffect transition="in" filter="slide(fromBottom)">
                                      <p:cBhvr>
                                        <p:cTn id="93" dur="500"/>
                                        <p:tgtEl>
                                          <p:spTgt spid="53251">
                                            <p:txEl>
                                              <p:pRg st="10" end="1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nodeType="clickEffect">
                                  <p:stCondLst>
                                    <p:cond delay="0"/>
                                  </p:stCondLst>
                                  <p:childTnLst>
                                    <p:set>
                                      <p:cBhvr>
                                        <p:cTn id="97" dur="1" fill="hold">
                                          <p:stCondLst>
                                            <p:cond delay="0"/>
                                          </p:stCondLst>
                                        </p:cTn>
                                        <p:tgtEl>
                                          <p:spTgt spid="53251">
                                            <p:txEl>
                                              <p:pRg st="11" end="11"/>
                                            </p:txEl>
                                          </p:spTgt>
                                        </p:tgtEl>
                                        <p:attrNameLst>
                                          <p:attrName>style.visibility</p:attrName>
                                        </p:attrNameLst>
                                      </p:cBhvr>
                                      <p:to>
                                        <p:strVal val="visible"/>
                                      </p:to>
                                    </p:set>
                                    <p:animEffect transition="in" filter="slide(fromBottom)">
                                      <p:cBhvr>
                                        <p:cTn id="98" dur="500"/>
                                        <p:tgtEl>
                                          <p:spTgt spid="53251">
                                            <p:txEl>
                                              <p:pRg st="11" end="11"/>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4" fill="hold" nodeType="clickEffect">
                                  <p:stCondLst>
                                    <p:cond delay="0"/>
                                  </p:stCondLst>
                                  <p:childTnLst>
                                    <p:set>
                                      <p:cBhvr>
                                        <p:cTn id="102" dur="1" fill="hold">
                                          <p:stCondLst>
                                            <p:cond delay="0"/>
                                          </p:stCondLst>
                                        </p:cTn>
                                        <p:tgtEl>
                                          <p:spTgt spid="53251">
                                            <p:txEl>
                                              <p:pRg st="12" end="12"/>
                                            </p:txEl>
                                          </p:spTgt>
                                        </p:tgtEl>
                                        <p:attrNameLst>
                                          <p:attrName>style.visibility</p:attrName>
                                        </p:attrNameLst>
                                      </p:cBhvr>
                                      <p:to>
                                        <p:strVal val="visible"/>
                                      </p:to>
                                    </p:set>
                                    <p:animEffect transition="in" filter="slide(fromBottom)">
                                      <p:cBhvr>
                                        <p:cTn id="103" dur="500"/>
                                        <p:tgtEl>
                                          <p:spTgt spid="53251">
                                            <p:txEl>
                                              <p:pRg st="12" end="12"/>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2" presetClass="entr" presetSubtype="4" fill="hold" nodeType="clickEffect">
                                  <p:stCondLst>
                                    <p:cond delay="0"/>
                                  </p:stCondLst>
                                  <p:childTnLst>
                                    <p:set>
                                      <p:cBhvr>
                                        <p:cTn id="107" dur="1" fill="hold">
                                          <p:stCondLst>
                                            <p:cond delay="0"/>
                                          </p:stCondLst>
                                        </p:cTn>
                                        <p:tgtEl>
                                          <p:spTgt spid="53251">
                                            <p:txEl>
                                              <p:pRg st="13" end="13"/>
                                            </p:txEl>
                                          </p:spTgt>
                                        </p:tgtEl>
                                        <p:attrNameLst>
                                          <p:attrName>style.visibility</p:attrName>
                                        </p:attrNameLst>
                                      </p:cBhvr>
                                      <p:to>
                                        <p:strVal val="visible"/>
                                      </p:to>
                                    </p:set>
                                    <p:animEffect transition="in" filter="slide(fromBottom)">
                                      <p:cBhvr>
                                        <p:cTn id="108" dur="500"/>
                                        <p:tgtEl>
                                          <p:spTgt spid="532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5" grpId="0"/>
      <p:bldP spid="53273" grpId="0" animBg="1"/>
      <p:bldP spid="53274" grpId="0" animBg="1"/>
      <p:bldP spid="53275" grpId="0"/>
      <p:bldP spid="53276" grpId="0" animBg="1"/>
      <p:bldP spid="53277" grpId="0" animBg="1"/>
      <p:bldP spid="53278" grpId="0" animBg="1"/>
      <p:bldP spid="53279" grpId="0"/>
      <p:bldP spid="5328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457200" y="533400"/>
            <a:ext cx="8229600" cy="6324600"/>
          </a:xfrm>
        </p:spPr>
        <p:txBody>
          <a:bodyPr/>
          <a:lstStyle/>
          <a:p>
            <a:pPr>
              <a:lnSpc>
                <a:spcPct val="80000"/>
              </a:lnSpc>
            </a:pPr>
            <a:r>
              <a:rPr lang="en-US" altLang="en-US" sz="2000" dirty="0"/>
              <a:t>Disconnect all external connections (remove 8 connector block).</a:t>
            </a:r>
          </a:p>
          <a:p>
            <a:pPr>
              <a:lnSpc>
                <a:spcPct val="80000"/>
              </a:lnSpc>
            </a:pPr>
            <a:r>
              <a:rPr lang="en-US" altLang="en-US" sz="2000" dirty="0"/>
              <a:t>With the external connections disconnected, the motor now works indicates that the fault is within the externals.</a:t>
            </a:r>
          </a:p>
          <a:p>
            <a:pPr>
              <a:lnSpc>
                <a:spcPct val="80000"/>
              </a:lnSpc>
              <a:buFontTx/>
              <a:buNone/>
            </a:pPr>
            <a:endParaRPr lang="en-US" altLang="en-US" sz="2000" dirty="0"/>
          </a:p>
          <a:p>
            <a:pPr>
              <a:lnSpc>
                <a:spcPct val="80000"/>
              </a:lnSpc>
            </a:pPr>
            <a:endParaRPr lang="en-US" altLang="en-US" sz="2000" dirty="0"/>
          </a:p>
          <a:p>
            <a:pPr>
              <a:lnSpc>
                <a:spcPct val="80000"/>
              </a:lnSpc>
            </a:pPr>
            <a:r>
              <a:rPr lang="en-US" altLang="en-US" sz="2000" dirty="0"/>
              <a:t>Re-connect the externals one at a time until the fault re-occurs.</a:t>
            </a:r>
          </a:p>
          <a:p>
            <a:pPr>
              <a:lnSpc>
                <a:spcPct val="80000"/>
              </a:lnSpc>
            </a:pPr>
            <a:r>
              <a:rPr lang="en-US" altLang="en-US" sz="2000" dirty="0"/>
              <a:t>Ensure that all wiring is making good contact at the connector blocks.</a:t>
            </a:r>
          </a:p>
          <a:p>
            <a:pPr>
              <a:lnSpc>
                <a:spcPct val="80000"/>
              </a:lnSpc>
            </a:pPr>
            <a:r>
              <a:rPr lang="en-US" altLang="en-US" sz="2000" dirty="0"/>
              <a:t>By using a fish scale, check the pulling force in both directions.</a:t>
            </a:r>
          </a:p>
          <a:p>
            <a:pPr>
              <a:lnSpc>
                <a:spcPct val="80000"/>
              </a:lnSpc>
            </a:pPr>
            <a:endParaRPr lang="en-US" altLang="en-US" sz="2000" dirty="0"/>
          </a:p>
          <a:p>
            <a:pPr>
              <a:lnSpc>
                <a:spcPct val="80000"/>
              </a:lnSpc>
            </a:pPr>
            <a:endParaRPr lang="en-US" altLang="en-US" sz="2000" dirty="0"/>
          </a:p>
          <a:p>
            <a:pPr>
              <a:lnSpc>
                <a:spcPct val="80000"/>
              </a:lnSpc>
            </a:pPr>
            <a:r>
              <a:rPr lang="en-US" altLang="en-US" sz="2000" dirty="0"/>
              <a:t>Make sure that you have AC </a:t>
            </a:r>
          </a:p>
          <a:p>
            <a:pPr>
              <a:lnSpc>
                <a:spcPct val="80000"/>
              </a:lnSpc>
            </a:pPr>
            <a:r>
              <a:rPr lang="en-US" altLang="en-US" sz="2000" dirty="0"/>
              <a:t>and DC power on the PCB.</a:t>
            </a:r>
          </a:p>
          <a:p>
            <a:pPr>
              <a:lnSpc>
                <a:spcPct val="80000"/>
              </a:lnSpc>
            </a:pPr>
            <a:r>
              <a:rPr lang="en-US" altLang="en-US" sz="2000" dirty="0"/>
              <a:t>Check that the release/override door on the gearbox is close</a:t>
            </a:r>
          </a:p>
          <a:p>
            <a:pPr>
              <a:lnSpc>
                <a:spcPct val="80000"/>
              </a:lnSpc>
            </a:pPr>
            <a:endParaRPr lang="en-US" altLang="en-US" sz="2000" dirty="0"/>
          </a:p>
          <a:p>
            <a:pPr>
              <a:lnSpc>
                <a:spcPct val="80000"/>
              </a:lnSpc>
            </a:pPr>
            <a:endParaRPr lang="en-US" altLang="en-US" sz="2000" dirty="0"/>
          </a:p>
          <a:p>
            <a:pPr>
              <a:lnSpc>
                <a:spcPct val="80000"/>
              </a:lnSpc>
            </a:pPr>
            <a:r>
              <a:rPr lang="en-US" altLang="en-US" sz="2000" dirty="0"/>
              <a:t>That the double green wire is connected to the PCB.</a:t>
            </a:r>
          </a:p>
          <a:p>
            <a:pPr>
              <a:lnSpc>
                <a:spcPct val="80000"/>
              </a:lnSpc>
            </a:pPr>
            <a:endParaRPr lang="en-US" altLang="en-US" sz="2000" dirty="0"/>
          </a:p>
          <a:p>
            <a:pPr>
              <a:lnSpc>
                <a:spcPct val="80000"/>
              </a:lnSpc>
            </a:pPr>
            <a:r>
              <a:rPr lang="en-US" altLang="en-US" sz="2000" dirty="0"/>
              <a:t>Measure whether you have motor output power (12/24 VDC) on trigger.</a:t>
            </a:r>
          </a:p>
          <a:p>
            <a:pPr>
              <a:lnSpc>
                <a:spcPct val="80000"/>
              </a:lnSpc>
              <a:buFontTx/>
              <a:buNone/>
            </a:pPr>
            <a:endParaRPr lang="en-US" altLang="en-US" sz="2400" b="1" dirty="0"/>
          </a:p>
          <a:p>
            <a:pPr>
              <a:lnSpc>
                <a:spcPct val="80000"/>
              </a:lnSpc>
              <a:buFontTx/>
              <a:buNone/>
            </a:pPr>
            <a:endParaRPr lang="en-US" altLang="en-US" sz="2000" dirty="0"/>
          </a:p>
          <a:p>
            <a:pPr>
              <a:lnSpc>
                <a:spcPct val="80000"/>
              </a:lnSpc>
            </a:pPr>
            <a:endParaRPr lang="en-US" altLang="en-US" sz="2000" dirty="0"/>
          </a:p>
        </p:txBody>
      </p:sp>
      <p:pic>
        <p:nvPicPr>
          <p:cNvPr id="162840" name="Picture 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200400"/>
            <a:ext cx="1828800" cy="54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62856" name="Group 40"/>
          <p:cNvGrpSpPr>
            <a:grpSpLocks/>
          </p:cNvGrpSpPr>
          <p:nvPr/>
        </p:nvGrpSpPr>
        <p:grpSpPr bwMode="auto">
          <a:xfrm>
            <a:off x="6858000" y="5334000"/>
            <a:ext cx="1600200" cy="552450"/>
            <a:chOff x="4320" y="3360"/>
            <a:chExt cx="1008" cy="348"/>
          </a:xfrm>
        </p:grpSpPr>
        <p:pic>
          <p:nvPicPr>
            <p:cNvPr id="162847" name="Picture 3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0" y="3360"/>
              <a:ext cx="792" cy="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2848" name="Line 32"/>
            <p:cNvSpPr>
              <a:spLocks noChangeShapeType="1"/>
            </p:cNvSpPr>
            <p:nvPr/>
          </p:nvSpPr>
          <p:spPr bwMode="auto">
            <a:xfrm flipH="1">
              <a:off x="4800" y="3456"/>
              <a:ext cx="52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grpSp>
      <p:pic>
        <p:nvPicPr>
          <p:cNvPr id="162849" name="Picture 3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4724400"/>
            <a:ext cx="9906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2850" name="Picture 3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3000" y="4724400"/>
            <a:ext cx="99060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advTm="80000"/>
    </mc:Choice>
    <mc:Fallback>
      <p:transition spd="slow" advTm="8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Effect transition="in" filter="slide(fromBottom)">
                                      <p:cBhvr>
                                        <p:cTn id="7" dur="500"/>
                                        <p:tgtEl>
                                          <p:spTgt spid="162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2819">
                                            <p:txEl>
                                              <p:pRg st="4" end="4"/>
                                            </p:txEl>
                                          </p:spTgt>
                                        </p:tgtEl>
                                        <p:attrNameLst>
                                          <p:attrName>style.visibility</p:attrName>
                                        </p:attrNameLst>
                                      </p:cBhvr>
                                      <p:to>
                                        <p:strVal val="visible"/>
                                      </p:to>
                                    </p:set>
                                    <p:animEffect transition="in" filter="slide(fromBottom)">
                                      <p:cBhvr>
                                        <p:cTn id="12" dur="500"/>
                                        <p:tgtEl>
                                          <p:spTgt spid="16281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2819">
                                            <p:txEl>
                                              <p:pRg st="5" end="5"/>
                                            </p:txEl>
                                          </p:spTgt>
                                        </p:tgtEl>
                                        <p:attrNameLst>
                                          <p:attrName>style.visibility</p:attrName>
                                        </p:attrNameLst>
                                      </p:cBhvr>
                                      <p:to>
                                        <p:strVal val="visible"/>
                                      </p:to>
                                    </p:set>
                                    <p:animEffect transition="in" filter="slide(fromBottom)">
                                      <p:cBhvr>
                                        <p:cTn id="17" dur="500"/>
                                        <p:tgtEl>
                                          <p:spTgt spid="16281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62819">
                                            <p:txEl>
                                              <p:pRg st="6" end="6"/>
                                            </p:txEl>
                                          </p:spTgt>
                                        </p:tgtEl>
                                        <p:attrNameLst>
                                          <p:attrName>style.visibility</p:attrName>
                                        </p:attrNameLst>
                                      </p:cBhvr>
                                      <p:to>
                                        <p:strVal val="visible"/>
                                      </p:to>
                                    </p:set>
                                    <p:animEffect transition="in" filter="slide(fromBottom)">
                                      <p:cBhvr>
                                        <p:cTn id="22" dur="500"/>
                                        <p:tgtEl>
                                          <p:spTgt spid="162819">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62840"/>
                                        </p:tgtEl>
                                        <p:attrNameLst>
                                          <p:attrName>style.visibility</p:attrName>
                                        </p:attrNameLst>
                                      </p:cBhvr>
                                      <p:to>
                                        <p:strVal val="visible"/>
                                      </p:to>
                                    </p:set>
                                    <p:animEffect transition="in" filter="dissolve">
                                      <p:cBhvr>
                                        <p:cTn id="25" dur="500"/>
                                        <p:tgtEl>
                                          <p:spTgt spid="1628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62819">
                                            <p:txEl>
                                              <p:pRg st="9" end="9"/>
                                            </p:txEl>
                                          </p:spTgt>
                                        </p:tgtEl>
                                        <p:attrNameLst>
                                          <p:attrName>style.visibility</p:attrName>
                                        </p:attrNameLst>
                                      </p:cBhvr>
                                      <p:to>
                                        <p:strVal val="visible"/>
                                      </p:to>
                                    </p:set>
                                    <p:animEffect transition="in" filter="slide(fromBottom)">
                                      <p:cBhvr>
                                        <p:cTn id="30" dur="500"/>
                                        <p:tgtEl>
                                          <p:spTgt spid="162819">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62819">
                                            <p:txEl>
                                              <p:pRg st="10" end="10"/>
                                            </p:txEl>
                                          </p:spTgt>
                                        </p:tgtEl>
                                        <p:attrNameLst>
                                          <p:attrName>style.visibility</p:attrName>
                                        </p:attrNameLst>
                                      </p:cBhvr>
                                      <p:to>
                                        <p:strVal val="visible"/>
                                      </p:to>
                                    </p:set>
                                    <p:animEffect transition="in" filter="slide(fromBottom)">
                                      <p:cBhvr>
                                        <p:cTn id="35" dur="500"/>
                                        <p:tgtEl>
                                          <p:spTgt spid="162819">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162819">
                                            <p:txEl>
                                              <p:pRg st="11" end="11"/>
                                            </p:txEl>
                                          </p:spTgt>
                                        </p:tgtEl>
                                        <p:attrNameLst>
                                          <p:attrName>style.visibility</p:attrName>
                                        </p:attrNameLst>
                                      </p:cBhvr>
                                      <p:to>
                                        <p:strVal val="visible"/>
                                      </p:to>
                                    </p:set>
                                    <p:animEffect transition="in" filter="slide(fromBottom)">
                                      <p:cBhvr>
                                        <p:cTn id="40" dur="500"/>
                                        <p:tgtEl>
                                          <p:spTgt spid="162819">
                                            <p:txEl>
                                              <p:pRg st="11" end="1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62849"/>
                                        </p:tgtEl>
                                        <p:attrNameLst>
                                          <p:attrName>style.visibility</p:attrName>
                                        </p:attrNameLst>
                                      </p:cBhvr>
                                      <p:to>
                                        <p:strVal val="visible"/>
                                      </p:to>
                                    </p:set>
                                    <p:animEffect transition="in" filter="dissolve">
                                      <p:cBhvr>
                                        <p:cTn id="43" dur="500"/>
                                        <p:tgtEl>
                                          <p:spTgt spid="1628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62850"/>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62849"/>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162819">
                                            <p:txEl>
                                              <p:pRg st="14" end="14"/>
                                            </p:txEl>
                                          </p:spTgt>
                                        </p:tgtEl>
                                        <p:attrNameLst>
                                          <p:attrName>style.visibility</p:attrName>
                                        </p:attrNameLst>
                                      </p:cBhvr>
                                      <p:to>
                                        <p:strVal val="visible"/>
                                      </p:to>
                                    </p:set>
                                    <p:animEffect transition="in" filter="slide(fromBottom)">
                                      <p:cBhvr>
                                        <p:cTn id="54" dur="500"/>
                                        <p:tgtEl>
                                          <p:spTgt spid="162819">
                                            <p:txEl>
                                              <p:pRg st="14" end="14"/>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162856"/>
                                        </p:tgtEl>
                                        <p:attrNameLst>
                                          <p:attrName>style.visibility</p:attrName>
                                        </p:attrNameLst>
                                      </p:cBhvr>
                                      <p:to>
                                        <p:strVal val="visible"/>
                                      </p:to>
                                    </p:set>
                                    <p:animEffect transition="in" filter="slide(fromBottom)">
                                      <p:cBhvr>
                                        <p:cTn id="57" dur="500"/>
                                        <p:tgtEl>
                                          <p:spTgt spid="1628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162819">
                                            <p:txEl>
                                              <p:pRg st="16" end="16"/>
                                            </p:txEl>
                                          </p:spTgt>
                                        </p:tgtEl>
                                        <p:attrNameLst>
                                          <p:attrName>style.visibility</p:attrName>
                                        </p:attrNameLst>
                                      </p:cBhvr>
                                      <p:to>
                                        <p:strVal val="visible"/>
                                      </p:to>
                                    </p:set>
                                    <p:animEffect transition="in" filter="slide(fromBottom)">
                                      <p:cBhvr>
                                        <p:cTn id="62" dur="500"/>
                                        <p:tgtEl>
                                          <p:spTgt spid="1628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4294967295"/>
          </p:nvPr>
        </p:nvSpPr>
        <p:spPr>
          <a:xfrm>
            <a:off x="685800" y="685800"/>
            <a:ext cx="8458200" cy="5440363"/>
          </a:xfrm>
        </p:spPr>
        <p:txBody>
          <a:bodyPr/>
          <a:lstStyle/>
          <a:p>
            <a:pPr>
              <a:lnSpc>
                <a:spcPct val="80000"/>
              </a:lnSpc>
            </a:pPr>
            <a:r>
              <a:rPr lang="en-US" altLang="en-US" sz="2000" dirty="0"/>
              <a:t>Turn magnet on top of motor.</a:t>
            </a:r>
          </a:p>
          <a:p>
            <a:pPr>
              <a:lnSpc>
                <a:spcPct val="80000"/>
              </a:lnSpc>
            </a:pPr>
            <a:r>
              <a:rPr lang="en-US" altLang="en-US" sz="2000" dirty="0"/>
              <a:t>Check if the red pulse LED goes on and off</a:t>
            </a:r>
          </a:p>
          <a:p>
            <a:pPr>
              <a:lnSpc>
                <a:spcPct val="80000"/>
              </a:lnSpc>
              <a:buFontTx/>
              <a:buNone/>
            </a:pPr>
            <a:r>
              <a:rPr lang="en-US" altLang="en-US" sz="2000" dirty="0"/>
              <a:t>     when magnet is turned.</a:t>
            </a:r>
          </a:p>
          <a:p>
            <a:pPr>
              <a:lnSpc>
                <a:spcPct val="80000"/>
              </a:lnSpc>
            </a:pPr>
            <a:r>
              <a:rPr lang="en-US" altLang="en-US" sz="2000" dirty="0"/>
              <a:t>If not, check that the reader on the PCB is upright and as close as possible to the PCB cover. </a:t>
            </a:r>
          </a:p>
          <a:p>
            <a:pPr>
              <a:lnSpc>
                <a:spcPct val="80000"/>
              </a:lnSpc>
            </a:pPr>
            <a:endParaRPr lang="en-US" altLang="en-US" sz="2000" dirty="0"/>
          </a:p>
          <a:p>
            <a:pPr>
              <a:lnSpc>
                <a:spcPct val="80000"/>
              </a:lnSpc>
            </a:pPr>
            <a:endParaRPr lang="en-US" altLang="en-US" sz="2000" dirty="0"/>
          </a:p>
          <a:p>
            <a:pPr>
              <a:lnSpc>
                <a:spcPct val="80000"/>
              </a:lnSpc>
            </a:pPr>
            <a:r>
              <a:rPr lang="en-US" altLang="en-US" sz="2000" dirty="0"/>
              <a:t>Check both brushes on the motor (if shorter than 7mm, replace).</a:t>
            </a:r>
          </a:p>
          <a:p>
            <a:pPr>
              <a:lnSpc>
                <a:spcPct val="80000"/>
              </a:lnSpc>
            </a:pPr>
            <a:r>
              <a:rPr lang="en-US" altLang="en-US" sz="2000" dirty="0"/>
              <a:t>Also check that the brushes are wearing off evenly and are free of carbon.</a:t>
            </a:r>
          </a:p>
          <a:p>
            <a:pPr>
              <a:lnSpc>
                <a:spcPct val="80000"/>
              </a:lnSpc>
            </a:pPr>
            <a:r>
              <a:rPr lang="en-US" altLang="en-US" sz="2000" dirty="0"/>
              <a:t>Check the back of the PCB for any blown or burned tracks.</a:t>
            </a:r>
          </a:p>
          <a:p>
            <a:pPr>
              <a:lnSpc>
                <a:spcPct val="80000"/>
              </a:lnSpc>
            </a:pPr>
            <a:r>
              <a:rPr lang="en-US" altLang="en-US" sz="2000" dirty="0"/>
              <a:t>Look at the overall picture of the installation.</a:t>
            </a:r>
          </a:p>
          <a:p>
            <a:pPr>
              <a:lnSpc>
                <a:spcPct val="80000"/>
              </a:lnSpc>
              <a:buFontTx/>
              <a:buNone/>
            </a:pPr>
            <a:r>
              <a:rPr lang="en-US" altLang="en-US" sz="2000" dirty="0"/>
              <a:t>     </a:t>
            </a:r>
            <a:r>
              <a:rPr lang="en-US" altLang="en-US" sz="2400" b="1" dirty="0"/>
              <a:t>MOTOR</a:t>
            </a:r>
          </a:p>
          <a:p>
            <a:pPr>
              <a:lnSpc>
                <a:spcPct val="80000"/>
              </a:lnSpc>
              <a:buFontTx/>
              <a:buNone/>
            </a:pPr>
            <a:r>
              <a:rPr lang="en-US" altLang="en-US" sz="2400" dirty="0"/>
              <a:t>    </a:t>
            </a:r>
            <a:r>
              <a:rPr lang="en-US" altLang="en-US" sz="2400" b="1" dirty="0"/>
              <a:t>GATE</a:t>
            </a:r>
            <a:endParaRPr lang="en-US" altLang="en-US" sz="2400" dirty="0"/>
          </a:p>
          <a:p>
            <a:pPr>
              <a:lnSpc>
                <a:spcPct val="80000"/>
              </a:lnSpc>
              <a:buFontTx/>
              <a:buNone/>
            </a:pPr>
            <a:r>
              <a:rPr lang="en-US" altLang="en-US" sz="2000" dirty="0"/>
              <a:t>     </a:t>
            </a:r>
            <a:r>
              <a:rPr lang="en-US" altLang="en-US" sz="2400" b="1" dirty="0"/>
              <a:t>and the whole INSTALLATION.</a:t>
            </a:r>
            <a:endParaRPr lang="en-US" altLang="en-US" sz="2400" dirty="0"/>
          </a:p>
          <a:p>
            <a:pPr>
              <a:lnSpc>
                <a:spcPct val="80000"/>
              </a:lnSpc>
            </a:pPr>
            <a:endParaRPr lang="en-US" altLang="en-US" sz="2000" dirty="0"/>
          </a:p>
          <a:p>
            <a:pPr>
              <a:lnSpc>
                <a:spcPct val="80000"/>
              </a:lnSpc>
            </a:pPr>
            <a:endParaRPr lang="en-US" altLang="en-US" sz="2000" dirty="0"/>
          </a:p>
        </p:txBody>
      </p:sp>
      <p:pic>
        <p:nvPicPr>
          <p:cNvPr id="1945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381000"/>
            <a:ext cx="121126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566" name="AutoShape 6"/>
          <p:cNvSpPr>
            <a:spLocks noChangeArrowheads="1"/>
          </p:cNvSpPr>
          <p:nvPr/>
        </p:nvSpPr>
        <p:spPr bwMode="auto">
          <a:xfrm>
            <a:off x="6553200" y="609600"/>
            <a:ext cx="228600" cy="457200"/>
          </a:xfrm>
          <a:prstGeom prst="curvedRightArrow">
            <a:avLst>
              <a:gd name="adj1" fmla="val 40000"/>
              <a:gd name="adj2" fmla="val 80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94567" name="AutoShape 7"/>
          <p:cNvSpPr>
            <a:spLocks noChangeArrowheads="1"/>
          </p:cNvSpPr>
          <p:nvPr/>
        </p:nvSpPr>
        <p:spPr bwMode="auto">
          <a:xfrm>
            <a:off x="6858000" y="609600"/>
            <a:ext cx="304800" cy="457200"/>
          </a:xfrm>
          <a:prstGeom prst="curvedLeftArrow">
            <a:avLst>
              <a:gd name="adj1" fmla="val 30000"/>
              <a:gd name="adj2" fmla="val 60000"/>
              <a:gd name="adj3" fmla="val 33333"/>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194568" name="Line 8"/>
          <p:cNvSpPr>
            <a:spLocks noChangeShapeType="1"/>
          </p:cNvSpPr>
          <p:nvPr/>
        </p:nvSpPr>
        <p:spPr bwMode="auto">
          <a:xfrm flipH="1">
            <a:off x="7315200" y="838200"/>
            <a:ext cx="5334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94569" name="Rectangle 9"/>
          <p:cNvSpPr>
            <a:spLocks noChangeArrowheads="1"/>
          </p:cNvSpPr>
          <p:nvPr/>
        </p:nvSpPr>
        <p:spPr bwMode="auto">
          <a:xfrm>
            <a:off x="7772400" y="685800"/>
            <a:ext cx="10239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Pulse LED</a:t>
            </a:r>
          </a:p>
        </p:txBody>
      </p:sp>
      <p:sp>
        <p:nvSpPr>
          <p:cNvPr id="194570" name="Line 10"/>
          <p:cNvSpPr>
            <a:spLocks noChangeShapeType="1"/>
          </p:cNvSpPr>
          <p:nvPr/>
        </p:nvSpPr>
        <p:spPr bwMode="auto">
          <a:xfrm>
            <a:off x="6781800" y="228600"/>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94571" name="Line 11"/>
          <p:cNvSpPr>
            <a:spLocks noChangeShapeType="1"/>
          </p:cNvSpPr>
          <p:nvPr/>
        </p:nvSpPr>
        <p:spPr bwMode="auto">
          <a:xfrm flipV="1">
            <a:off x="6781800" y="1447800"/>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pic>
        <p:nvPicPr>
          <p:cNvPr id="194572"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905000"/>
            <a:ext cx="838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573" name="Line 13"/>
          <p:cNvSpPr>
            <a:spLocks noChangeShapeType="1"/>
          </p:cNvSpPr>
          <p:nvPr/>
        </p:nvSpPr>
        <p:spPr bwMode="auto">
          <a:xfrm>
            <a:off x="4114800" y="1905000"/>
            <a:ext cx="12954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194574" name="Line 14"/>
          <p:cNvSpPr>
            <a:spLocks noChangeShapeType="1"/>
          </p:cNvSpPr>
          <p:nvPr/>
        </p:nvSpPr>
        <p:spPr bwMode="auto">
          <a:xfrm flipV="1">
            <a:off x="4114800" y="838200"/>
            <a:ext cx="30480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2000" advTm="64000"/>
    </mc:Choice>
    <mc:Fallback>
      <p:transition spd="slow" advTm="6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94565"/>
                                        </p:tgtEl>
                                        <p:attrNameLst>
                                          <p:attrName>style.visibility</p:attrName>
                                        </p:attrNameLst>
                                      </p:cBhvr>
                                      <p:to>
                                        <p:strVal val="visible"/>
                                      </p:to>
                                    </p:set>
                                    <p:animEffect transition="in" filter="dissolve">
                                      <p:cBhvr>
                                        <p:cTn id="7" dur="500"/>
                                        <p:tgtEl>
                                          <p:spTgt spid="194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66"/>
                                        </p:tgtEl>
                                        <p:attrNameLst>
                                          <p:attrName>style.visibility</p:attrName>
                                        </p:attrNameLst>
                                      </p:cBhvr>
                                      <p:to>
                                        <p:strVal val="visible"/>
                                      </p:to>
                                    </p:set>
                                    <p:animEffect transition="in" filter="dissolve">
                                      <p:cBhvr>
                                        <p:cTn id="12" dur="500"/>
                                        <p:tgtEl>
                                          <p:spTgt spid="194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4566"/>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94567"/>
                                        </p:tgtEl>
                                        <p:attrNameLst>
                                          <p:attrName>style.visibility</p:attrName>
                                        </p:attrNameLst>
                                      </p:cBhvr>
                                      <p:to>
                                        <p:strVal val="visible"/>
                                      </p:to>
                                    </p:set>
                                    <p:animEffect transition="in" filter="dissolve">
                                      <p:cBhvr>
                                        <p:cTn id="19" dur="500"/>
                                        <p:tgtEl>
                                          <p:spTgt spid="1945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2" nodeType="clickEffect">
                                  <p:stCondLst>
                                    <p:cond delay="0"/>
                                  </p:stCondLst>
                                  <p:childTnLst>
                                    <p:set>
                                      <p:cBhvr>
                                        <p:cTn id="23" dur="1" fill="hold">
                                          <p:stCondLst>
                                            <p:cond delay="0"/>
                                          </p:stCondLst>
                                        </p:cTn>
                                        <p:tgtEl>
                                          <p:spTgt spid="194566"/>
                                        </p:tgtEl>
                                        <p:attrNameLst>
                                          <p:attrName>style.visibility</p:attrName>
                                        </p:attrNameLst>
                                      </p:cBhvr>
                                      <p:to>
                                        <p:strVal val="visible"/>
                                      </p:to>
                                    </p:set>
                                    <p:animEffect transition="in" filter="dissolve">
                                      <p:cBhvr>
                                        <p:cTn id="24" dur="500"/>
                                        <p:tgtEl>
                                          <p:spTgt spid="194566"/>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9456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2" nodeType="clickEffect">
                                  <p:stCondLst>
                                    <p:cond delay="0"/>
                                  </p:stCondLst>
                                  <p:childTnLst>
                                    <p:set>
                                      <p:cBhvr>
                                        <p:cTn id="30" dur="1" fill="hold">
                                          <p:stCondLst>
                                            <p:cond delay="0"/>
                                          </p:stCondLst>
                                        </p:cTn>
                                        <p:tgtEl>
                                          <p:spTgt spid="194567"/>
                                        </p:tgtEl>
                                        <p:attrNameLst>
                                          <p:attrName>style.visibility</p:attrName>
                                        </p:attrNameLst>
                                      </p:cBhvr>
                                      <p:to>
                                        <p:strVal val="visible"/>
                                      </p:to>
                                    </p:set>
                                    <p:animEffect transition="in" filter="dissolve">
                                      <p:cBhvr>
                                        <p:cTn id="31" dur="500"/>
                                        <p:tgtEl>
                                          <p:spTgt spid="194567"/>
                                        </p:tgtEl>
                                      </p:cBhvr>
                                    </p:animEffect>
                                  </p:childTnLst>
                                </p:cTn>
                              </p:par>
                              <p:par>
                                <p:cTn id="32" presetID="1" presetClass="exit" presetSubtype="0" fill="hold" grpId="3" nodeType="withEffect">
                                  <p:stCondLst>
                                    <p:cond delay="0"/>
                                  </p:stCondLst>
                                  <p:childTnLst>
                                    <p:set>
                                      <p:cBhvr>
                                        <p:cTn id="33" dur="1" fill="hold">
                                          <p:stCondLst>
                                            <p:cond delay="0"/>
                                          </p:stCondLst>
                                        </p:cTn>
                                        <p:tgtEl>
                                          <p:spTgt spid="19456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94563">
                                            <p:txEl>
                                              <p:pRg st="1" end="1"/>
                                            </p:txEl>
                                          </p:spTgt>
                                        </p:tgtEl>
                                        <p:attrNameLst>
                                          <p:attrName>style.visibility</p:attrName>
                                        </p:attrNameLst>
                                      </p:cBhvr>
                                      <p:to>
                                        <p:strVal val="visible"/>
                                      </p:to>
                                    </p:set>
                                    <p:anim calcmode="lin" valueType="num">
                                      <p:cBhvr additive="base">
                                        <p:cTn id="38"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4563">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4563">
                                            <p:txEl>
                                              <p:pRg st="2" end="2"/>
                                            </p:txEl>
                                          </p:spTgt>
                                        </p:tgtEl>
                                        <p:attrNameLst>
                                          <p:attrName>style.visibility</p:attrName>
                                        </p:attrNameLst>
                                      </p:cBhvr>
                                      <p:to>
                                        <p:strVal val="visible"/>
                                      </p:to>
                                    </p:set>
                                    <p:anim calcmode="lin" valueType="num">
                                      <p:cBhvr additive="base">
                                        <p:cTn id="42"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4563">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94569"/>
                                        </p:tgtEl>
                                        <p:attrNameLst>
                                          <p:attrName>style.visibility</p:attrName>
                                        </p:attrNameLst>
                                      </p:cBhvr>
                                      <p:to>
                                        <p:strVal val="visible"/>
                                      </p:to>
                                    </p:set>
                                    <p:anim calcmode="lin" valueType="num">
                                      <p:cBhvr additive="base">
                                        <p:cTn id="46" dur="500" fill="hold"/>
                                        <p:tgtEl>
                                          <p:spTgt spid="194569"/>
                                        </p:tgtEl>
                                        <p:attrNameLst>
                                          <p:attrName>ppt_x</p:attrName>
                                        </p:attrNameLst>
                                      </p:cBhvr>
                                      <p:tavLst>
                                        <p:tav tm="0">
                                          <p:val>
                                            <p:strVal val="#ppt_x"/>
                                          </p:val>
                                        </p:tav>
                                        <p:tav tm="100000">
                                          <p:val>
                                            <p:strVal val="#ppt_x"/>
                                          </p:val>
                                        </p:tav>
                                      </p:tavLst>
                                    </p:anim>
                                    <p:anim calcmode="lin" valueType="num">
                                      <p:cBhvr additive="base">
                                        <p:cTn id="47" dur="500" fill="hold"/>
                                        <p:tgtEl>
                                          <p:spTgt spid="194569"/>
                                        </p:tgtEl>
                                        <p:attrNameLst>
                                          <p:attrName>ppt_y</p:attrName>
                                        </p:attrNameLst>
                                      </p:cBhvr>
                                      <p:tavLst>
                                        <p:tav tm="0">
                                          <p:val>
                                            <p:strVal val="1+#ppt_h/2"/>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94568"/>
                                        </p:tgtEl>
                                        <p:attrNameLst>
                                          <p:attrName>style.visibility</p:attrName>
                                        </p:attrNameLst>
                                      </p:cBhvr>
                                      <p:to>
                                        <p:strVal val="visible"/>
                                      </p:to>
                                    </p:set>
                                    <p:animEffect transition="in" filter="dissolve">
                                      <p:cBhvr>
                                        <p:cTn id="50" dur="500"/>
                                        <p:tgtEl>
                                          <p:spTgt spid="194568"/>
                                        </p:tgtEl>
                                      </p:cBhvr>
                                    </p:animEffect>
                                  </p:childTnLst>
                                </p:cTn>
                              </p:par>
                              <p:par>
                                <p:cTn id="51" presetID="1" presetClass="exit" presetSubtype="0" fill="hold" grpId="3" nodeType="withEffect">
                                  <p:stCondLst>
                                    <p:cond delay="0"/>
                                  </p:stCondLst>
                                  <p:childTnLst>
                                    <p:set>
                                      <p:cBhvr>
                                        <p:cTn id="52" dur="1" fill="hold">
                                          <p:stCondLst>
                                            <p:cond delay="0"/>
                                          </p:stCondLst>
                                        </p:cTn>
                                        <p:tgtEl>
                                          <p:spTgt spid="19456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94563">
                                            <p:txEl>
                                              <p:pRg st="3" end="3"/>
                                            </p:txEl>
                                          </p:spTgt>
                                        </p:tgtEl>
                                        <p:attrNameLst>
                                          <p:attrName>style.visibility</p:attrName>
                                        </p:attrNameLst>
                                      </p:cBhvr>
                                      <p:to>
                                        <p:strVal val="visible"/>
                                      </p:to>
                                    </p:set>
                                    <p:anim calcmode="lin" valueType="num">
                                      <p:cBhvr additive="base">
                                        <p:cTn id="57"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4563">
                                            <p:txEl>
                                              <p:pRg st="3" end="3"/>
                                            </p:txEl>
                                          </p:spTgt>
                                        </p:tgtEl>
                                        <p:attrNameLst>
                                          <p:attrName>ppt_y</p:attrName>
                                        </p:attrNameLst>
                                      </p:cBhvr>
                                      <p:tavLst>
                                        <p:tav tm="0">
                                          <p:val>
                                            <p:strVal val="1+#ppt_h/2"/>
                                          </p:val>
                                        </p:tav>
                                        <p:tav tm="100000">
                                          <p:val>
                                            <p:strVal val="#ppt_y"/>
                                          </p:val>
                                        </p:tav>
                                      </p:tavLst>
                                    </p:anim>
                                  </p:childTnLst>
                                </p:cTn>
                              </p:par>
                              <p:par>
                                <p:cTn id="59" presetID="9" presetClass="entr" presetSubtype="0" fill="hold" nodeType="withEffect">
                                  <p:stCondLst>
                                    <p:cond delay="0"/>
                                  </p:stCondLst>
                                  <p:childTnLst>
                                    <p:set>
                                      <p:cBhvr>
                                        <p:cTn id="60" dur="1" fill="hold">
                                          <p:stCondLst>
                                            <p:cond delay="0"/>
                                          </p:stCondLst>
                                        </p:cTn>
                                        <p:tgtEl>
                                          <p:spTgt spid="194572"/>
                                        </p:tgtEl>
                                        <p:attrNameLst>
                                          <p:attrName>style.visibility</p:attrName>
                                        </p:attrNameLst>
                                      </p:cBhvr>
                                      <p:to>
                                        <p:strVal val="visible"/>
                                      </p:to>
                                    </p:set>
                                    <p:animEffect transition="in" filter="dissolve">
                                      <p:cBhvr>
                                        <p:cTn id="61" dur="500"/>
                                        <p:tgtEl>
                                          <p:spTgt spid="19457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4573"/>
                                        </p:tgtEl>
                                        <p:attrNameLst>
                                          <p:attrName>style.visibility</p:attrName>
                                        </p:attrNameLst>
                                      </p:cBhvr>
                                      <p:to>
                                        <p:strVal val="visible"/>
                                      </p:to>
                                    </p:set>
                                    <p:animEffect transition="in" filter="dissolve">
                                      <p:cBhvr>
                                        <p:cTn id="64" dur="500"/>
                                        <p:tgtEl>
                                          <p:spTgt spid="19457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94574"/>
                                        </p:tgtEl>
                                        <p:attrNameLst>
                                          <p:attrName>style.visibility</p:attrName>
                                        </p:attrNameLst>
                                      </p:cBhvr>
                                      <p:to>
                                        <p:strVal val="visible"/>
                                      </p:to>
                                    </p:set>
                                    <p:animEffect transition="in" filter="dissolve">
                                      <p:cBhvr>
                                        <p:cTn id="67" dur="500"/>
                                        <p:tgtEl>
                                          <p:spTgt spid="194574"/>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9456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94569"/>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94563">
                                            <p:txEl>
                                              <p:pRg st="6" end="6"/>
                                            </p:txEl>
                                          </p:spTgt>
                                        </p:tgtEl>
                                        <p:attrNameLst>
                                          <p:attrName>style.visibility</p:attrName>
                                        </p:attrNameLst>
                                      </p:cBhvr>
                                      <p:to>
                                        <p:strVal val="visible"/>
                                      </p:to>
                                    </p:set>
                                    <p:anim calcmode="lin" valueType="num">
                                      <p:cBhvr additive="base">
                                        <p:cTn id="76" dur="500" fill="hold"/>
                                        <p:tgtEl>
                                          <p:spTgt spid="194563">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94563">
                                            <p:txEl>
                                              <p:pRg st="6" end="6"/>
                                            </p:txEl>
                                          </p:spTgt>
                                        </p:tgtEl>
                                        <p:attrNameLst>
                                          <p:attrName>ppt_y</p:attrName>
                                        </p:attrNameLst>
                                      </p:cBhvr>
                                      <p:tavLst>
                                        <p:tav tm="0">
                                          <p:val>
                                            <p:strVal val="1+#ppt_h/2"/>
                                          </p:val>
                                        </p:tav>
                                        <p:tav tm="100000">
                                          <p:val>
                                            <p:strVal val="#ppt_y"/>
                                          </p:val>
                                        </p:tav>
                                      </p:tavLst>
                                    </p:anim>
                                  </p:childTnLst>
                                </p:cTn>
                              </p:par>
                              <p:par>
                                <p:cTn id="78" presetID="9" presetClass="entr" presetSubtype="0" fill="hold" grpId="0" nodeType="withEffect">
                                  <p:stCondLst>
                                    <p:cond delay="0"/>
                                  </p:stCondLst>
                                  <p:childTnLst>
                                    <p:set>
                                      <p:cBhvr>
                                        <p:cTn id="79" dur="1" fill="hold">
                                          <p:stCondLst>
                                            <p:cond delay="0"/>
                                          </p:stCondLst>
                                        </p:cTn>
                                        <p:tgtEl>
                                          <p:spTgt spid="194570"/>
                                        </p:tgtEl>
                                        <p:attrNameLst>
                                          <p:attrName>style.visibility</p:attrName>
                                        </p:attrNameLst>
                                      </p:cBhvr>
                                      <p:to>
                                        <p:strVal val="visible"/>
                                      </p:to>
                                    </p:set>
                                    <p:animEffect transition="in" filter="dissolve">
                                      <p:cBhvr>
                                        <p:cTn id="80" dur="500"/>
                                        <p:tgtEl>
                                          <p:spTgt spid="194570"/>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94571"/>
                                        </p:tgtEl>
                                        <p:attrNameLst>
                                          <p:attrName>style.visibility</p:attrName>
                                        </p:attrNameLst>
                                      </p:cBhvr>
                                      <p:to>
                                        <p:strVal val="visible"/>
                                      </p:to>
                                    </p:set>
                                    <p:animEffect transition="in" filter="dissolve">
                                      <p:cBhvr>
                                        <p:cTn id="83" dur="500"/>
                                        <p:tgtEl>
                                          <p:spTgt spid="194571"/>
                                        </p:tgtEl>
                                      </p:cBhvr>
                                    </p:animEffect>
                                  </p:childTnLst>
                                </p:cTn>
                              </p:par>
                              <p:par>
                                <p:cTn id="84" presetID="9" presetClass="exit" presetSubtype="0" fill="hold" grpId="1" nodeType="withEffect">
                                  <p:stCondLst>
                                    <p:cond delay="0"/>
                                  </p:stCondLst>
                                  <p:childTnLst>
                                    <p:animEffect transition="out" filter="dissolve">
                                      <p:cBhvr>
                                        <p:cTn id="85" dur="500"/>
                                        <p:tgtEl>
                                          <p:spTgt spid="194574"/>
                                        </p:tgtEl>
                                      </p:cBhvr>
                                    </p:animEffect>
                                    <p:set>
                                      <p:cBhvr>
                                        <p:cTn id="86" dur="1" fill="hold">
                                          <p:stCondLst>
                                            <p:cond delay="499"/>
                                          </p:stCondLst>
                                        </p:cTn>
                                        <p:tgtEl>
                                          <p:spTgt spid="194574"/>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500"/>
                                        <p:tgtEl>
                                          <p:spTgt spid="194573"/>
                                        </p:tgtEl>
                                      </p:cBhvr>
                                    </p:animEffect>
                                    <p:set>
                                      <p:cBhvr>
                                        <p:cTn id="89" dur="1" fill="hold">
                                          <p:stCondLst>
                                            <p:cond delay="499"/>
                                          </p:stCondLst>
                                        </p:cTn>
                                        <p:tgtEl>
                                          <p:spTgt spid="194573"/>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94563">
                                            <p:txEl>
                                              <p:pRg st="7" end="7"/>
                                            </p:txEl>
                                          </p:spTgt>
                                        </p:tgtEl>
                                        <p:attrNameLst>
                                          <p:attrName>style.visibility</p:attrName>
                                        </p:attrNameLst>
                                      </p:cBhvr>
                                      <p:to>
                                        <p:strVal val="visible"/>
                                      </p:to>
                                    </p:set>
                                    <p:anim calcmode="lin" valueType="num">
                                      <p:cBhvr additive="base">
                                        <p:cTn id="94" dur="500" fill="hold"/>
                                        <p:tgtEl>
                                          <p:spTgt spid="194563">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945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94563">
                                            <p:txEl>
                                              <p:pRg st="8" end="8"/>
                                            </p:txEl>
                                          </p:spTgt>
                                        </p:tgtEl>
                                        <p:attrNameLst>
                                          <p:attrName>style.visibility</p:attrName>
                                        </p:attrNameLst>
                                      </p:cBhvr>
                                      <p:to>
                                        <p:strVal val="visible"/>
                                      </p:to>
                                    </p:set>
                                    <p:anim calcmode="lin" valueType="num">
                                      <p:cBhvr additive="base">
                                        <p:cTn id="100" dur="500" fill="hold"/>
                                        <p:tgtEl>
                                          <p:spTgt spid="194563">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945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nodeType="clickEffect">
                                  <p:stCondLst>
                                    <p:cond delay="0"/>
                                  </p:stCondLst>
                                  <p:childTnLst>
                                    <p:set>
                                      <p:cBhvr>
                                        <p:cTn id="105" dur="1" fill="hold">
                                          <p:stCondLst>
                                            <p:cond delay="0"/>
                                          </p:stCondLst>
                                        </p:cTn>
                                        <p:tgtEl>
                                          <p:spTgt spid="194563">
                                            <p:txEl>
                                              <p:pRg st="9" end="9"/>
                                            </p:txEl>
                                          </p:spTgt>
                                        </p:tgtEl>
                                        <p:attrNameLst>
                                          <p:attrName>style.visibility</p:attrName>
                                        </p:attrNameLst>
                                      </p:cBhvr>
                                      <p:to>
                                        <p:strVal val="visible"/>
                                      </p:to>
                                    </p:set>
                                    <p:anim calcmode="lin" valueType="num">
                                      <p:cBhvr additive="base">
                                        <p:cTn id="106" dur="500" fill="hold"/>
                                        <p:tgtEl>
                                          <p:spTgt spid="194563">
                                            <p:txEl>
                                              <p:pRg st="9" end="9"/>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945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194563">
                                            <p:txEl>
                                              <p:pRg st="10" end="10"/>
                                            </p:txEl>
                                          </p:spTgt>
                                        </p:tgtEl>
                                        <p:attrNameLst>
                                          <p:attrName>style.visibility</p:attrName>
                                        </p:attrNameLst>
                                      </p:cBhvr>
                                      <p:to>
                                        <p:strVal val="visible"/>
                                      </p:to>
                                    </p:set>
                                    <p:anim calcmode="lin" valueType="num">
                                      <p:cBhvr additive="base">
                                        <p:cTn id="112" dur="500" fill="hold"/>
                                        <p:tgtEl>
                                          <p:spTgt spid="194563">
                                            <p:txEl>
                                              <p:pRg st="10" end="1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945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nodeType="clickEffect">
                                  <p:stCondLst>
                                    <p:cond delay="0"/>
                                  </p:stCondLst>
                                  <p:childTnLst>
                                    <p:set>
                                      <p:cBhvr>
                                        <p:cTn id="117" dur="1" fill="hold">
                                          <p:stCondLst>
                                            <p:cond delay="0"/>
                                          </p:stCondLst>
                                        </p:cTn>
                                        <p:tgtEl>
                                          <p:spTgt spid="194563">
                                            <p:txEl>
                                              <p:pRg st="11" end="11"/>
                                            </p:txEl>
                                          </p:spTgt>
                                        </p:tgtEl>
                                        <p:attrNameLst>
                                          <p:attrName>style.visibility</p:attrName>
                                        </p:attrNameLst>
                                      </p:cBhvr>
                                      <p:to>
                                        <p:strVal val="visible"/>
                                      </p:to>
                                    </p:set>
                                    <p:anim calcmode="lin" valueType="num">
                                      <p:cBhvr additive="base">
                                        <p:cTn id="118" dur="500" fill="hold"/>
                                        <p:tgtEl>
                                          <p:spTgt spid="194563">
                                            <p:txEl>
                                              <p:pRg st="11" end="11"/>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9456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94563">
                                            <p:txEl>
                                              <p:pRg st="12" end="12"/>
                                            </p:txEl>
                                          </p:spTgt>
                                        </p:tgtEl>
                                        <p:attrNameLst>
                                          <p:attrName>style.visibility</p:attrName>
                                        </p:attrNameLst>
                                      </p:cBhvr>
                                      <p:to>
                                        <p:strVal val="visible"/>
                                      </p:to>
                                    </p:set>
                                    <p:anim calcmode="lin" valueType="num">
                                      <p:cBhvr additive="base">
                                        <p:cTn id="124" dur="500" fill="hold"/>
                                        <p:tgtEl>
                                          <p:spTgt spid="194563">
                                            <p:txEl>
                                              <p:pRg st="12" end="12"/>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945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animBg="1"/>
      <p:bldP spid="194566" grpId="1" animBg="1"/>
      <p:bldP spid="194566" grpId="2" animBg="1"/>
      <p:bldP spid="194566" grpId="3" animBg="1"/>
      <p:bldP spid="194567" grpId="0" animBg="1"/>
      <p:bldP spid="194567" grpId="1" animBg="1"/>
      <p:bldP spid="194567" grpId="2" animBg="1"/>
      <p:bldP spid="194567" grpId="3" animBg="1"/>
      <p:bldP spid="194568" grpId="0" animBg="1"/>
      <p:bldP spid="194568" grpId="1" animBg="1"/>
      <p:bldP spid="194570" grpId="0" animBg="1"/>
      <p:bldP spid="194571" grpId="0" animBg="1"/>
      <p:bldP spid="194573" grpId="0" animBg="1"/>
      <p:bldP spid="194573" grpId="1" animBg="1"/>
      <p:bldP spid="194574" grpId="0" animBg="1"/>
      <p:bldP spid="194574"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0"/>
            <a:ext cx="8229600" cy="609600"/>
          </a:xfrm>
        </p:spPr>
        <p:txBody>
          <a:bodyPr/>
          <a:lstStyle/>
          <a:p>
            <a:r>
              <a:rPr lang="en-US" altLang="en-US" sz="2000" b="1" u="sng" dirty="0" smtClean="0"/>
              <a:t>SL100 &amp; SL150 </a:t>
            </a:r>
            <a:r>
              <a:rPr lang="en-US" altLang="en-US" sz="2000" b="1" u="sng" dirty="0"/>
              <a:t>List of audio indications and warnings.</a:t>
            </a:r>
          </a:p>
        </p:txBody>
      </p:sp>
      <p:sp>
        <p:nvSpPr>
          <p:cNvPr id="272387" name="Rectangle 3"/>
          <p:cNvSpPr>
            <a:spLocks noGrp="1" noChangeArrowheads="1"/>
          </p:cNvSpPr>
          <p:nvPr>
            <p:ph type="body" idx="1"/>
          </p:nvPr>
        </p:nvSpPr>
        <p:spPr>
          <a:xfrm>
            <a:off x="0" y="533400"/>
            <a:ext cx="9144000" cy="6324600"/>
          </a:xfrm>
        </p:spPr>
        <p:txBody>
          <a:bodyPr/>
          <a:lstStyle/>
          <a:p>
            <a:pPr lvl="1"/>
            <a:r>
              <a:rPr lang="en-US" altLang="en-US" sz="1400" dirty="0"/>
              <a:t>One continuous beep  –</a:t>
            </a:r>
          </a:p>
          <a:p>
            <a:pPr lvl="1"/>
            <a:r>
              <a:rPr lang="en-US" altLang="en-US" sz="1400" dirty="0"/>
              <a:t>One 1.5 second beep  –</a:t>
            </a:r>
          </a:p>
          <a:p>
            <a:pPr lvl="1"/>
            <a:r>
              <a:rPr lang="en-US" altLang="en-US" sz="1400" dirty="0"/>
              <a:t>One 2 second beep     –</a:t>
            </a:r>
          </a:p>
          <a:p>
            <a:pPr lvl="1"/>
            <a:r>
              <a:rPr lang="en-US" altLang="en-US" sz="1400" dirty="0"/>
              <a:t>One 2 second beep     –</a:t>
            </a:r>
          </a:p>
          <a:p>
            <a:pPr lvl="1">
              <a:buFontTx/>
              <a:buNone/>
            </a:pPr>
            <a:endParaRPr lang="en-US" altLang="en-US" sz="1400" dirty="0"/>
          </a:p>
          <a:p>
            <a:pPr lvl="1"/>
            <a:r>
              <a:rPr lang="en-US" altLang="en-US" sz="1400" dirty="0"/>
              <a:t>One 3 second beep     –</a:t>
            </a:r>
          </a:p>
          <a:p>
            <a:pPr lvl="1"/>
            <a:r>
              <a:rPr lang="en-US" altLang="en-US" sz="1400" dirty="0"/>
              <a:t>One 3 second beep     –</a:t>
            </a:r>
          </a:p>
          <a:p>
            <a:pPr lvl="1"/>
            <a:r>
              <a:rPr lang="en-US" altLang="en-US" sz="1400" dirty="0"/>
              <a:t>Two 400ms beeps       –</a:t>
            </a:r>
          </a:p>
          <a:p>
            <a:pPr lvl="1"/>
            <a:r>
              <a:rPr lang="en-US" altLang="en-US" sz="1400" dirty="0"/>
              <a:t>Two 1 second beeps   –</a:t>
            </a:r>
          </a:p>
          <a:p>
            <a:pPr lvl="1"/>
            <a:r>
              <a:rPr lang="en-US" altLang="en-US" sz="1400" dirty="0"/>
              <a:t>Two 2 second beeps   –</a:t>
            </a:r>
          </a:p>
          <a:p>
            <a:pPr lvl="1"/>
            <a:r>
              <a:rPr lang="en-US" altLang="en-US" sz="1400" dirty="0"/>
              <a:t>Three 200ms beeps    –</a:t>
            </a:r>
          </a:p>
          <a:p>
            <a:pPr lvl="1">
              <a:buFontTx/>
              <a:buNone/>
            </a:pPr>
            <a:endParaRPr lang="en-US" altLang="en-US" sz="1400" dirty="0"/>
          </a:p>
          <a:p>
            <a:pPr lvl="1"/>
            <a:r>
              <a:rPr lang="en-US" altLang="en-US" sz="1400" dirty="0"/>
              <a:t>Four 100ms beeps      – </a:t>
            </a:r>
          </a:p>
          <a:p>
            <a:pPr lvl="1"/>
            <a:r>
              <a:rPr lang="en-US" altLang="en-US" sz="1400" dirty="0"/>
              <a:t>Four 200ms beeps      –</a:t>
            </a:r>
          </a:p>
          <a:p>
            <a:pPr lvl="1">
              <a:buFontTx/>
              <a:buNone/>
            </a:pPr>
            <a:endParaRPr lang="en-US" altLang="en-US" sz="1400" dirty="0"/>
          </a:p>
          <a:p>
            <a:pPr lvl="1">
              <a:buFontTx/>
              <a:buNone/>
            </a:pPr>
            <a:endParaRPr lang="en-US" altLang="en-US" sz="1400" dirty="0"/>
          </a:p>
          <a:p>
            <a:pPr lvl="1"/>
            <a:r>
              <a:rPr lang="en-US" altLang="en-US" sz="1400" dirty="0"/>
              <a:t>Five 1 second beeps   – </a:t>
            </a:r>
          </a:p>
          <a:p>
            <a:pPr lvl="1"/>
            <a:r>
              <a:rPr lang="en-US" altLang="en-US" sz="1400" dirty="0"/>
              <a:t>Twenty 100ms beeps  – </a:t>
            </a:r>
          </a:p>
          <a:p>
            <a:pPr>
              <a:buFontTx/>
              <a:buNone/>
            </a:pPr>
            <a:endParaRPr lang="en-US" altLang="en-US" sz="1600" dirty="0"/>
          </a:p>
        </p:txBody>
      </p:sp>
      <p:sp>
        <p:nvSpPr>
          <p:cNvPr id="272388" name="Rectangle 4"/>
          <p:cNvSpPr>
            <a:spLocks noChangeArrowheads="1"/>
          </p:cNvSpPr>
          <p:nvPr/>
        </p:nvSpPr>
        <p:spPr bwMode="auto">
          <a:xfrm>
            <a:off x="2743200" y="762000"/>
            <a:ext cx="2819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1400" b="0" dirty="0"/>
              <a:t>“Party mode” has been activated.</a:t>
            </a:r>
          </a:p>
        </p:txBody>
      </p:sp>
      <p:sp>
        <p:nvSpPr>
          <p:cNvPr id="272389" name="Rectangle 5"/>
          <p:cNvSpPr>
            <a:spLocks noChangeArrowheads="1"/>
          </p:cNvSpPr>
          <p:nvPr/>
        </p:nvSpPr>
        <p:spPr bwMode="auto">
          <a:xfrm>
            <a:off x="2743200" y="2362200"/>
            <a:ext cx="5410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1400" b="0" dirty="0"/>
              <a:t>Run time programming (calibrating) has been successful.</a:t>
            </a:r>
          </a:p>
        </p:txBody>
      </p:sp>
      <p:sp>
        <p:nvSpPr>
          <p:cNvPr id="272390" name="Rectangle 6"/>
          <p:cNvSpPr>
            <a:spLocks noChangeArrowheads="1"/>
          </p:cNvSpPr>
          <p:nvPr/>
        </p:nvSpPr>
        <p:spPr bwMode="auto">
          <a:xfrm>
            <a:off x="2667000" y="2057400"/>
            <a:ext cx="5029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Gate triggered when motor is in 3 minute overload lock out.</a:t>
            </a:r>
          </a:p>
        </p:txBody>
      </p:sp>
      <p:sp>
        <p:nvSpPr>
          <p:cNvPr id="272391" name="Rectangle 7"/>
          <p:cNvSpPr>
            <a:spLocks noChangeArrowheads="1"/>
          </p:cNvSpPr>
          <p:nvPr/>
        </p:nvSpPr>
        <p:spPr bwMode="auto">
          <a:xfrm>
            <a:off x="2743200" y="1828800"/>
            <a:ext cx="35147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Holiday lock out mode has been activated.</a:t>
            </a:r>
          </a:p>
        </p:txBody>
      </p:sp>
      <p:sp>
        <p:nvSpPr>
          <p:cNvPr id="272392" name="Rectangle 8"/>
          <p:cNvSpPr>
            <a:spLocks noChangeArrowheads="1"/>
          </p:cNvSpPr>
          <p:nvPr/>
        </p:nvSpPr>
        <p:spPr bwMode="auto">
          <a:xfrm>
            <a:off x="2719388" y="1066800"/>
            <a:ext cx="2705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 Factory defaults have been set.</a:t>
            </a:r>
          </a:p>
        </p:txBody>
      </p:sp>
      <p:sp>
        <p:nvSpPr>
          <p:cNvPr id="272393" name="Rectangle 9"/>
          <p:cNvSpPr>
            <a:spLocks noChangeArrowheads="1"/>
          </p:cNvSpPr>
          <p:nvPr/>
        </p:nvSpPr>
        <p:spPr bwMode="auto">
          <a:xfrm>
            <a:off x="2743200" y="4876800"/>
            <a:ext cx="52276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Motor has stalled or overloaded, then check the following points.</a:t>
            </a:r>
          </a:p>
        </p:txBody>
      </p:sp>
      <p:sp>
        <p:nvSpPr>
          <p:cNvPr id="272394" name="Rectangle 10"/>
          <p:cNvSpPr>
            <a:spLocks noChangeArrowheads="1"/>
          </p:cNvSpPr>
          <p:nvPr/>
        </p:nvSpPr>
        <p:spPr bwMode="auto">
          <a:xfrm>
            <a:off x="2667000" y="4648200"/>
            <a:ext cx="3962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Holiday lock out mode has been de-activated.</a:t>
            </a:r>
          </a:p>
        </p:txBody>
      </p:sp>
      <p:sp>
        <p:nvSpPr>
          <p:cNvPr id="272395" name="Rectangle 11"/>
          <p:cNvSpPr>
            <a:spLocks noChangeArrowheads="1"/>
          </p:cNvSpPr>
          <p:nvPr/>
        </p:nvSpPr>
        <p:spPr bwMode="auto">
          <a:xfrm>
            <a:off x="2743200" y="3581400"/>
            <a:ext cx="23225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Motor is in holiday lock out.</a:t>
            </a:r>
          </a:p>
        </p:txBody>
      </p:sp>
      <p:sp>
        <p:nvSpPr>
          <p:cNvPr id="272396" name="Rectangle 12"/>
          <p:cNvSpPr>
            <a:spLocks noChangeArrowheads="1"/>
          </p:cNvSpPr>
          <p:nvPr/>
        </p:nvSpPr>
        <p:spPr bwMode="auto">
          <a:xfrm>
            <a:off x="2743200" y="2819400"/>
            <a:ext cx="4292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No AC power is present, running battery power only.</a:t>
            </a:r>
          </a:p>
        </p:txBody>
      </p:sp>
      <p:sp>
        <p:nvSpPr>
          <p:cNvPr id="272397" name="Rectangle 13"/>
          <p:cNvSpPr>
            <a:spLocks noChangeArrowheads="1"/>
          </p:cNvSpPr>
          <p:nvPr/>
        </p:nvSpPr>
        <p:spPr bwMode="auto">
          <a:xfrm>
            <a:off x="2743200" y="2590800"/>
            <a:ext cx="2686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Pedestrian mode was triggered.</a:t>
            </a:r>
          </a:p>
        </p:txBody>
      </p:sp>
      <p:sp>
        <p:nvSpPr>
          <p:cNvPr id="272398" name="Rectangle 14"/>
          <p:cNvSpPr>
            <a:spLocks noChangeArrowheads="1"/>
          </p:cNvSpPr>
          <p:nvPr/>
        </p:nvSpPr>
        <p:spPr bwMode="auto">
          <a:xfrm>
            <a:off x="2681637" y="533400"/>
            <a:ext cx="268535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smtClean="0"/>
              <a:t>PCB </a:t>
            </a:r>
            <a:r>
              <a:rPr lang="en-US" altLang="en-US" sz="1400" b="0" dirty="0"/>
              <a:t>is </a:t>
            </a:r>
            <a:r>
              <a:rPr lang="en-US" altLang="en-US" sz="1400" b="0" dirty="0" smtClean="0"/>
              <a:t>damaged, </a:t>
            </a:r>
            <a:r>
              <a:rPr lang="en-US" altLang="en-US" sz="1400" b="0" dirty="0"/>
              <a:t>replace PCB.</a:t>
            </a:r>
          </a:p>
        </p:txBody>
      </p:sp>
      <p:sp>
        <p:nvSpPr>
          <p:cNvPr id="272399" name="Rectangle 15"/>
          <p:cNvSpPr>
            <a:spLocks noChangeArrowheads="1"/>
          </p:cNvSpPr>
          <p:nvPr/>
        </p:nvSpPr>
        <p:spPr bwMode="auto">
          <a:xfrm>
            <a:off x="2667000" y="1295400"/>
            <a:ext cx="6172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Beams are active, incorrectly wired or faulty when programming the motor.</a:t>
            </a:r>
          </a:p>
        </p:txBody>
      </p:sp>
      <p:sp>
        <p:nvSpPr>
          <p:cNvPr id="272400" name="Rectangle 16"/>
          <p:cNvSpPr>
            <a:spLocks noChangeArrowheads="1"/>
          </p:cNvSpPr>
          <p:nvPr/>
        </p:nvSpPr>
        <p:spPr bwMode="auto">
          <a:xfrm>
            <a:off x="2667000" y="3886200"/>
            <a:ext cx="278438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Check motor/load fuse </a:t>
            </a:r>
            <a:r>
              <a:rPr lang="en-US" altLang="en-US" sz="1400" b="0" dirty="0" smtClean="0"/>
              <a:t>(25amp).</a:t>
            </a:r>
            <a:endParaRPr lang="en-US" altLang="en-US" sz="1400" b="0" dirty="0"/>
          </a:p>
        </p:txBody>
      </p:sp>
      <p:sp>
        <p:nvSpPr>
          <p:cNvPr id="272401" name="Rectangle 17"/>
          <p:cNvSpPr>
            <a:spLocks noChangeArrowheads="1"/>
          </p:cNvSpPr>
          <p:nvPr/>
        </p:nvSpPr>
        <p:spPr bwMode="auto">
          <a:xfrm>
            <a:off x="2667000" y="1524000"/>
            <a:ext cx="4267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or The run time was aborted for whatever reason.</a:t>
            </a:r>
          </a:p>
        </p:txBody>
      </p:sp>
      <p:sp>
        <p:nvSpPr>
          <p:cNvPr id="272402" name="Rectangle 18"/>
          <p:cNvSpPr>
            <a:spLocks noChangeArrowheads="1"/>
          </p:cNvSpPr>
          <p:nvPr/>
        </p:nvSpPr>
        <p:spPr bwMode="auto">
          <a:xfrm>
            <a:off x="2743200" y="4114800"/>
            <a:ext cx="301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Check motor brushes and armature.</a:t>
            </a:r>
          </a:p>
        </p:txBody>
      </p:sp>
      <p:sp>
        <p:nvSpPr>
          <p:cNvPr id="272403" name="Rectangle 19"/>
          <p:cNvSpPr>
            <a:spLocks noChangeArrowheads="1"/>
          </p:cNvSpPr>
          <p:nvPr/>
        </p:nvSpPr>
        <p:spPr bwMode="auto">
          <a:xfrm>
            <a:off x="2743200" y="5105400"/>
            <a:ext cx="583364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1) Gate pulling force (should not exceed </a:t>
            </a:r>
            <a:r>
              <a:rPr lang="en-US" altLang="en-US" sz="1400" b="0" dirty="0" smtClean="0"/>
              <a:t>SL100/12.5kg </a:t>
            </a:r>
            <a:r>
              <a:rPr lang="en-US" altLang="en-US" sz="1400" b="0" dirty="0"/>
              <a:t>or </a:t>
            </a:r>
            <a:r>
              <a:rPr lang="en-US" altLang="en-US" sz="1400" b="0" dirty="0" smtClean="0"/>
              <a:t>SL150/15kg</a:t>
            </a:r>
            <a:r>
              <a:rPr lang="en-US" altLang="en-US" sz="1400" b="0" dirty="0"/>
              <a:t>).</a:t>
            </a:r>
          </a:p>
        </p:txBody>
      </p:sp>
      <p:sp>
        <p:nvSpPr>
          <p:cNvPr id="272404" name="Rectangle 20"/>
          <p:cNvSpPr>
            <a:spLocks noChangeArrowheads="1"/>
          </p:cNvSpPr>
          <p:nvPr/>
        </p:nvSpPr>
        <p:spPr bwMode="auto">
          <a:xfrm>
            <a:off x="2743200" y="5334000"/>
            <a:ext cx="454457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2) Load pot set to </a:t>
            </a:r>
            <a:r>
              <a:rPr lang="en-US" altLang="en-US" sz="1400" b="0" dirty="0" smtClean="0"/>
              <a:t>low (Turn  pot </a:t>
            </a:r>
            <a:r>
              <a:rPr lang="en-US" altLang="en-US" sz="1400" b="0" dirty="0"/>
              <a:t>completely clockwise).</a:t>
            </a:r>
          </a:p>
        </p:txBody>
      </p:sp>
      <p:sp>
        <p:nvSpPr>
          <p:cNvPr id="272406" name="Rectangle 22"/>
          <p:cNvSpPr>
            <a:spLocks noChangeArrowheads="1"/>
          </p:cNvSpPr>
          <p:nvPr/>
        </p:nvSpPr>
        <p:spPr bwMode="auto">
          <a:xfrm>
            <a:off x="2743200" y="5562600"/>
            <a:ext cx="6248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3) Battery voltage under load (Check voltage drop or battery not connected).</a:t>
            </a:r>
          </a:p>
        </p:txBody>
      </p:sp>
      <p:sp>
        <p:nvSpPr>
          <p:cNvPr id="272407" name="Rectangle 23"/>
          <p:cNvSpPr>
            <a:spLocks noChangeArrowheads="1"/>
          </p:cNvSpPr>
          <p:nvPr/>
        </p:nvSpPr>
        <p:spPr bwMode="auto">
          <a:xfrm>
            <a:off x="2743200" y="5791200"/>
            <a:ext cx="19859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4) Gearbox gearwheel.</a:t>
            </a:r>
          </a:p>
        </p:txBody>
      </p:sp>
      <p:sp>
        <p:nvSpPr>
          <p:cNvPr id="272408" name="Rectangle 24"/>
          <p:cNvSpPr>
            <a:spLocks noChangeArrowheads="1"/>
          </p:cNvSpPr>
          <p:nvPr/>
        </p:nvSpPr>
        <p:spPr bwMode="auto">
          <a:xfrm>
            <a:off x="2743200" y="3124200"/>
            <a:ext cx="23225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en-US" sz="1400" b="0" dirty="0"/>
              <a:t>Battery power is too low, or</a:t>
            </a:r>
          </a:p>
        </p:txBody>
      </p:sp>
      <p:sp>
        <p:nvSpPr>
          <p:cNvPr id="272410" name="Rectangle 26"/>
          <p:cNvSpPr>
            <a:spLocks noChangeArrowheads="1"/>
          </p:cNvSpPr>
          <p:nvPr/>
        </p:nvSpPr>
        <p:spPr bwMode="auto">
          <a:xfrm>
            <a:off x="2743200" y="3352800"/>
            <a:ext cx="2882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Override function is open or faulty.</a:t>
            </a:r>
          </a:p>
        </p:txBody>
      </p:sp>
      <p:sp>
        <p:nvSpPr>
          <p:cNvPr id="272414" name="Rectangle 30"/>
          <p:cNvSpPr>
            <a:spLocks noChangeArrowheads="1"/>
          </p:cNvSpPr>
          <p:nvPr/>
        </p:nvSpPr>
        <p:spPr bwMode="auto">
          <a:xfrm>
            <a:off x="2743200" y="4343400"/>
            <a:ext cx="36909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400" b="0" dirty="0"/>
              <a:t>PCB reader not picking up Magnet on motor.</a:t>
            </a:r>
          </a:p>
        </p:txBody>
      </p:sp>
    </p:spTree>
  </p:cSld>
  <p:clrMapOvr>
    <a:masterClrMapping/>
  </p:clrMapOvr>
  <mc:AlternateContent xmlns:mc="http://schemas.openxmlformats.org/markup-compatibility/2006">
    <mc:Choice xmlns:p14="http://schemas.microsoft.com/office/powerpoint/2010/main" xmlns="" Requires="p14">
      <p:transition spd="slow" p14:dur="2000" advTm="105000"/>
    </mc:Choice>
    <mc:Fallback>
      <p:transition spd="slow" advTm="10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slide(fromLeft)">
                                      <p:cBhvr>
                                        <p:cTn id="7" dur="500"/>
                                        <p:tgtEl>
                                          <p:spTgt spid="272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2398"/>
                                        </p:tgtEl>
                                        <p:attrNameLst>
                                          <p:attrName>style.visibility</p:attrName>
                                        </p:attrNameLst>
                                      </p:cBhvr>
                                      <p:to>
                                        <p:strVal val="visible"/>
                                      </p:to>
                                    </p:set>
                                    <p:animEffect transition="in" filter="slide(fromRight)">
                                      <p:cBhvr>
                                        <p:cTn id="12" dur="500"/>
                                        <p:tgtEl>
                                          <p:spTgt spid="272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272387">
                                            <p:txEl>
                                              <p:pRg st="1" end="1"/>
                                            </p:txEl>
                                          </p:spTgt>
                                        </p:tgtEl>
                                        <p:attrNameLst>
                                          <p:attrName>style.visibility</p:attrName>
                                        </p:attrNameLst>
                                      </p:cBhvr>
                                      <p:to>
                                        <p:strVal val="visible"/>
                                      </p:to>
                                    </p:set>
                                    <p:animEffect transition="in" filter="slide(fromLeft)">
                                      <p:cBhvr>
                                        <p:cTn id="17" dur="500"/>
                                        <p:tgtEl>
                                          <p:spTgt spid="272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72388"/>
                                        </p:tgtEl>
                                        <p:attrNameLst>
                                          <p:attrName>style.visibility</p:attrName>
                                        </p:attrNameLst>
                                      </p:cBhvr>
                                      <p:to>
                                        <p:strVal val="visible"/>
                                      </p:to>
                                    </p:set>
                                    <p:animEffect transition="in" filter="slide(fromRight)">
                                      <p:cBhvr>
                                        <p:cTn id="22" dur="500"/>
                                        <p:tgtEl>
                                          <p:spTgt spid="2723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272387">
                                            <p:txEl>
                                              <p:pRg st="2" end="2"/>
                                            </p:txEl>
                                          </p:spTgt>
                                        </p:tgtEl>
                                        <p:attrNameLst>
                                          <p:attrName>style.visibility</p:attrName>
                                        </p:attrNameLst>
                                      </p:cBhvr>
                                      <p:to>
                                        <p:strVal val="visible"/>
                                      </p:to>
                                    </p:set>
                                    <p:animEffect transition="in" filter="slide(fromLeft)">
                                      <p:cBhvr>
                                        <p:cTn id="27" dur="500"/>
                                        <p:tgtEl>
                                          <p:spTgt spid="27238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272392"/>
                                        </p:tgtEl>
                                        <p:attrNameLst>
                                          <p:attrName>style.visibility</p:attrName>
                                        </p:attrNameLst>
                                      </p:cBhvr>
                                      <p:to>
                                        <p:strVal val="visible"/>
                                      </p:to>
                                    </p:set>
                                    <p:animEffect transition="in" filter="slide(fromRight)">
                                      <p:cBhvr>
                                        <p:cTn id="32" dur="500"/>
                                        <p:tgtEl>
                                          <p:spTgt spid="2723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272387">
                                            <p:txEl>
                                              <p:pRg st="3" end="3"/>
                                            </p:txEl>
                                          </p:spTgt>
                                        </p:tgtEl>
                                        <p:attrNameLst>
                                          <p:attrName>style.visibility</p:attrName>
                                        </p:attrNameLst>
                                      </p:cBhvr>
                                      <p:to>
                                        <p:strVal val="visible"/>
                                      </p:to>
                                    </p:set>
                                    <p:animEffect transition="in" filter="slide(fromLeft)">
                                      <p:cBhvr>
                                        <p:cTn id="37" dur="500"/>
                                        <p:tgtEl>
                                          <p:spTgt spid="27238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nodeType="clickEffect">
                                  <p:stCondLst>
                                    <p:cond delay="0"/>
                                  </p:stCondLst>
                                  <p:childTnLst>
                                    <p:set>
                                      <p:cBhvr>
                                        <p:cTn id="41" dur="1" fill="hold">
                                          <p:stCondLst>
                                            <p:cond delay="0"/>
                                          </p:stCondLst>
                                        </p:cTn>
                                        <p:tgtEl>
                                          <p:spTgt spid="272399">
                                            <p:txEl>
                                              <p:pRg st="0" end="0"/>
                                            </p:txEl>
                                          </p:spTgt>
                                        </p:tgtEl>
                                        <p:attrNameLst>
                                          <p:attrName>style.visibility</p:attrName>
                                        </p:attrNameLst>
                                      </p:cBhvr>
                                      <p:to>
                                        <p:strVal val="visible"/>
                                      </p:to>
                                    </p:set>
                                    <p:animEffect transition="in" filter="slide(fromRight)">
                                      <p:cBhvr>
                                        <p:cTn id="42" dur="500"/>
                                        <p:tgtEl>
                                          <p:spTgt spid="27239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2" fill="hold" nodeType="clickEffect">
                                  <p:stCondLst>
                                    <p:cond delay="0"/>
                                  </p:stCondLst>
                                  <p:childTnLst>
                                    <p:set>
                                      <p:cBhvr>
                                        <p:cTn id="46" dur="1" fill="hold">
                                          <p:stCondLst>
                                            <p:cond delay="0"/>
                                          </p:stCondLst>
                                        </p:cTn>
                                        <p:tgtEl>
                                          <p:spTgt spid="272401">
                                            <p:txEl>
                                              <p:pRg st="0" end="0"/>
                                            </p:txEl>
                                          </p:spTgt>
                                        </p:tgtEl>
                                        <p:attrNameLst>
                                          <p:attrName>style.visibility</p:attrName>
                                        </p:attrNameLst>
                                      </p:cBhvr>
                                      <p:to>
                                        <p:strVal val="visible"/>
                                      </p:to>
                                    </p:set>
                                    <p:animEffect transition="in" filter="slide(fromRight)">
                                      <p:cBhvr>
                                        <p:cTn id="47" dur="500"/>
                                        <p:tgtEl>
                                          <p:spTgt spid="27240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8" fill="hold" nodeType="clickEffect">
                                  <p:stCondLst>
                                    <p:cond delay="0"/>
                                  </p:stCondLst>
                                  <p:childTnLst>
                                    <p:set>
                                      <p:cBhvr>
                                        <p:cTn id="51" dur="1" fill="hold">
                                          <p:stCondLst>
                                            <p:cond delay="0"/>
                                          </p:stCondLst>
                                        </p:cTn>
                                        <p:tgtEl>
                                          <p:spTgt spid="272387">
                                            <p:txEl>
                                              <p:pRg st="5" end="5"/>
                                            </p:txEl>
                                          </p:spTgt>
                                        </p:tgtEl>
                                        <p:attrNameLst>
                                          <p:attrName>style.visibility</p:attrName>
                                        </p:attrNameLst>
                                      </p:cBhvr>
                                      <p:to>
                                        <p:strVal val="visible"/>
                                      </p:to>
                                    </p:set>
                                    <p:animEffect transition="in" filter="slide(fromLeft)">
                                      <p:cBhvr>
                                        <p:cTn id="52" dur="500"/>
                                        <p:tgtEl>
                                          <p:spTgt spid="272387">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2" fill="hold" nodeType="clickEffect">
                                  <p:stCondLst>
                                    <p:cond delay="0"/>
                                  </p:stCondLst>
                                  <p:childTnLst>
                                    <p:set>
                                      <p:cBhvr>
                                        <p:cTn id="56" dur="1" fill="hold">
                                          <p:stCondLst>
                                            <p:cond delay="0"/>
                                          </p:stCondLst>
                                        </p:cTn>
                                        <p:tgtEl>
                                          <p:spTgt spid="272391">
                                            <p:txEl>
                                              <p:pRg st="0" end="0"/>
                                            </p:txEl>
                                          </p:spTgt>
                                        </p:tgtEl>
                                        <p:attrNameLst>
                                          <p:attrName>style.visibility</p:attrName>
                                        </p:attrNameLst>
                                      </p:cBhvr>
                                      <p:to>
                                        <p:strVal val="visible"/>
                                      </p:to>
                                    </p:set>
                                    <p:animEffect transition="in" filter="slide(fromRight)">
                                      <p:cBhvr>
                                        <p:cTn id="57" dur="500"/>
                                        <p:tgtEl>
                                          <p:spTgt spid="27239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8" fill="hold" nodeType="clickEffect">
                                  <p:stCondLst>
                                    <p:cond delay="0"/>
                                  </p:stCondLst>
                                  <p:childTnLst>
                                    <p:set>
                                      <p:cBhvr>
                                        <p:cTn id="61" dur="1" fill="hold">
                                          <p:stCondLst>
                                            <p:cond delay="0"/>
                                          </p:stCondLst>
                                        </p:cTn>
                                        <p:tgtEl>
                                          <p:spTgt spid="272387">
                                            <p:txEl>
                                              <p:pRg st="6" end="6"/>
                                            </p:txEl>
                                          </p:spTgt>
                                        </p:tgtEl>
                                        <p:attrNameLst>
                                          <p:attrName>style.visibility</p:attrName>
                                        </p:attrNameLst>
                                      </p:cBhvr>
                                      <p:to>
                                        <p:strVal val="visible"/>
                                      </p:to>
                                    </p:set>
                                    <p:animEffect transition="in" filter="slide(fromLeft)">
                                      <p:cBhvr>
                                        <p:cTn id="62" dur="500"/>
                                        <p:tgtEl>
                                          <p:spTgt spid="272387">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2" fill="hold" nodeType="clickEffect">
                                  <p:stCondLst>
                                    <p:cond delay="0"/>
                                  </p:stCondLst>
                                  <p:childTnLst>
                                    <p:set>
                                      <p:cBhvr>
                                        <p:cTn id="66" dur="1" fill="hold">
                                          <p:stCondLst>
                                            <p:cond delay="0"/>
                                          </p:stCondLst>
                                        </p:cTn>
                                        <p:tgtEl>
                                          <p:spTgt spid="272390">
                                            <p:txEl>
                                              <p:pRg st="0" end="0"/>
                                            </p:txEl>
                                          </p:spTgt>
                                        </p:tgtEl>
                                        <p:attrNameLst>
                                          <p:attrName>style.visibility</p:attrName>
                                        </p:attrNameLst>
                                      </p:cBhvr>
                                      <p:to>
                                        <p:strVal val="visible"/>
                                      </p:to>
                                    </p:set>
                                    <p:animEffect transition="in" filter="slide(fromRight)">
                                      <p:cBhvr>
                                        <p:cTn id="67" dur="500"/>
                                        <p:tgtEl>
                                          <p:spTgt spid="27239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8" fill="hold" nodeType="clickEffect">
                                  <p:stCondLst>
                                    <p:cond delay="0"/>
                                  </p:stCondLst>
                                  <p:childTnLst>
                                    <p:set>
                                      <p:cBhvr>
                                        <p:cTn id="71" dur="1" fill="hold">
                                          <p:stCondLst>
                                            <p:cond delay="0"/>
                                          </p:stCondLst>
                                        </p:cTn>
                                        <p:tgtEl>
                                          <p:spTgt spid="272387">
                                            <p:txEl>
                                              <p:pRg st="7" end="7"/>
                                            </p:txEl>
                                          </p:spTgt>
                                        </p:tgtEl>
                                        <p:attrNameLst>
                                          <p:attrName>style.visibility</p:attrName>
                                        </p:attrNameLst>
                                      </p:cBhvr>
                                      <p:to>
                                        <p:strVal val="visible"/>
                                      </p:to>
                                    </p:set>
                                    <p:animEffect transition="in" filter="slide(fromLeft)">
                                      <p:cBhvr>
                                        <p:cTn id="72" dur="500"/>
                                        <p:tgtEl>
                                          <p:spTgt spid="272387">
                                            <p:txEl>
                                              <p:pRg st="7" end="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2" fill="hold" grpId="0" nodeType="clickEffect">
                                  <p:stCondLst>
                                    <p:cond delay="0"/>
                                  </p:stCondLst>
                                  <p:childTnLst>
                                    <p:set>
                                      <p:cBhvr>
                                        <p:cTn id="76" dur="1" fill="hold">
                                          <p:stCondLst>
                                            <p:cond delay="0"/>
                                          </p:stCondLst>
                                        </p:cTn>
                                        <p:tgtEl>
                                          <p:spTgt spid="272389"/>
                                        </p:tgtEl>
                                        <p:attrNameLst>
                                          <p:attrName>style.visibility</p:attrName>
                                        </p:attrNameLst>
                                      </p:cBhvr>
                                      <p:to>
                                        <p:strVal val="visible"/>
                                      </p:to>
                                    </p:set>
                                    <p:animEffect transition="in" filter="slide(fromRight)">
                                      <p:cBhvr>
                                        <p:cTn id="77" dur="500"/>
                                        <p:tgtEl>
                                          <p:spTgt spid="27238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8" fill="hold" nodeType="clickEffect">
                                  <p:stCondLst>
                                    <p:cond delay="0"/>
                                  </p:stCondLst>
                                  <p:childTnLst>
                                    <p:set>
                                      <p:cBhvr>
                                        <p:cTn id="81" dur="1" fill="hold">
                                          <p:stCondLst>
                                            <p:cond delay="0"/>
                                          </p:stCondLst>
                                        </p:cTn>
                                        <p:tgtEl>
                                          <p:spTgt spid="272387">
                                            <p:txEl>
                                              <p:pRg st="8" end="8"/>
                                            </p:txEl>
                                          </p:spTgt>
                                        </p:tgtEl>
                                        <p:attrNameLst>
                                          <p:attrName>style.visibility</p:attrName>
                                        </p:attrNameLst>
                                      </p:cBhvr>
                                      <p:to>
                                        <p:strVal val="visible"/>
                                      </p:to>
                                    </p:set>
                                    <p:animEffect transition="in" filter="slide(fromLeft)">
                                      <p:cBhvr>
                                        <p:cTn id="82" dur="500"/>
                                        <p:tgtEl>
                                          <p:spTgt spid="272387">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2" presetClass="entr" presetSubtype="2" fill="hold" grpId="0" nodeType="clickEffect">
                                  <p:stCondLst>
                                    <p:cond delay="0"/>
                                  </p:stCondLst>
                                  <p:childTnLst>
                                    <p:set>
                                      <p:cBhvr>
                                        <p:cTn id="86" dur="1" fill="hold">
                                          <p:stCondLst>
                                            <p:cond delay="0"/>
                                          </p:stCondLst>
                                        </p:cTn>
                                        <p:tgtEl>
                                          <p:spTgt spid="272397"/>
                                        </p:tgtEl>
                                        <p:attrNameLst>
                                          <p:attrName>style.visibility</p:attrName>
                                        </p:attrNameLst>
                                      </p:cBhvr>
                                      <p:to>
                                        <p:strVal val="visible"/>
                                      </p:to>
                                    </p:set>
                                    <p:animEffect transition="in" filter="slide(fromRight)">
                                      <p:cBhvr>
                                        <p:cTn id="87" dur="500"/>
                                        <p:tgtEl>
                                          <p:spTgt spid="27239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2" presetClass="entr" presetSubtype="8" fill="hold" nodeType="clickEffect">
                                  <p:stCondLst>
                                    <p:cond delay="0"/>
                                  </p:stCondLst>
                                  <p:childTnLst>
                                    <p:set>
                                      <p:cBhvr>
                                        <p:cTn id="91" dur="1" fill="hold">
                                          <p:stCondLst>
                                            <p:cond delay="0"/>
                                          </p:stCondLst>
                                        </p:cTn>
                                        <p:tgtEl>
                                          <p:spTgt spid="272387">
                                            <p:txEl>
                                              <p:pRg st="9" end="9"/>
                                            </p:txEl>
                                          </p:spTgt>
                                        </p:tgtEl>
                                        <p:attrNameLst>
                                          <p:attrName>style.visibility</p:attrName>
                                        </p:attrNameLst>
                                      </p:cBhvr>
                                      <p:to>
                                        <p:strVal val="visible"/>
                                      </p:to>
                                    </p:set>
                                    <p:animEffect transition="in" filter="slide(fromLeft)">
                                      <p:cBhvr>
                                        <p:cTn id="92" dur="500"/>
                                        <p:tgtEl>
                                          <p:spTgt spid="272387">
                                            <p:txEl>
                                              <p:pRg st="9" end="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2" presetClass="entr" presetSubtype="2" fill="hold" grpId="0" nodeType="clickEffect">
                                  <p:stCondLst>
                                    <p:cond delay="0"/>
                                  </p:stCondLst>
                                  <p:childTnLst>
                                    <p:set>
                                      <p:cBhvr>
                                        <p:cTn id="96" dur="1" fill="hold">
                                          <p:stCondLst>
                                            <p:cond delay="0"/>
                                          </p:stCondLst>
                                        </p:cTn>
                                        <p:tgtEl>
                                          <p:spTgt spid="272396"/>
                                        </p:tgtEl>
                                        <p:attrNameLst>
                                          <p:attrName>style.visibility</p:attrName>
                                        </p:attrNameLst>
                                      </p:cBhvr>
                                      <p:to>
                                        <p:strVal val="visible"/>
                                      </p:to>
                                    </p:set>
                                    <p:animEffect transition="in" filter="slide(fromRight)">
                                      <p:cBhvr>
                                        <p:cTn id="97" dur="500"/>
                                        <p:tgtEl>
                                          <p:spTgt spid="27239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2" presetClass="entr" presetSubtype="8" fill="hold" nodeType="clickEffect">
                                  <p:stCondLst>
                                    <p:cond delay="0"/>
                                  </p:stCondLst>
                                  <p:childTnLst>
                                    <p:set>
                                      <p:cBhvr>
                                        <p:cTn id="101" dur="1" fill="hold">
                                          <p:stCondLst>
                                            <p:cond delay="0"/>
                                          </p:stCondLst>
                                        </p:cTn>
                                        <p:tgtEl>
                                          <p:spTgt spid="272387">
                                            <p:txEl>
                                              <p:pRg st="10" end="10"/>
                                            </p:txEl>
                                          </p:spTgt>
                                        </p:tgtEl>
                                        <p:attrNameLst>
                                          <p:attrName>style.visibility</p:attrName>
                                        </p:attrNameLst>
                                      </p:cBhvr>
                                      <p:to>
                                        <p:strVal val="visible"/>
                                      </p:to>
                                    </p:set>
                                    <p:animEffect transition="in" filter="slide(fromLeft)">
                                      <p:cBhvr>
                                        <p:cTn id="102" dur="500"/>
                                        <p:tgtEl>
                                          <p:spTgt spid="272387">
                                            <p:txEl>
                                              <p:pRg st="10" end="1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2" presetClass="entr" presetSubtype="2" fill="hold" nodeType="clickEffect">
                                  <p:stCondLst>
                                    <p:cond delay="0"/>
                                  </p:stCondLst>
                                  <p:childTnLst>
                                    <p:set>
                                      <p:cBhvr>
                                        <p:cTn id="106" dur="1" fill="hold">
                                          <p:stCondLst>
                                            <p:cond delay="0"/>
                                          </p:stCondLst>
                                        </p:cTn>
                                        <p:tgtEl>
                                          <p:spTgt spid="272408">
                                            <p:txEl>
                                              <p:pRg st="0" end="0"/>
                                            </p:txEl>
                                          </p:spTgt>
                                        </p:tgtEl>
                                        <p:attrNameLst>
                                          <p:attrName>style.visibility</p:attrName>
                                        </p:attrNameLst>
                                      </p:cBhvr>
                                      <p:to>
                                        <p:strVal val="visible"/>
                                      </p:to>
                                    </p:set>
                                    <p:animEffect transition="in" filter="slide(fromRight)">
                                      <p:cBhvr>
                                        <p:cTn id="107" dur="500"/>
                                        <p:tgtEl>
                                          <p:spTgt spid="272408">
                                            <p:txEl>
                                              <p:pRg st="0" end="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2" presetClass="entr" presetSubtype="2" fill="hold" grpId="0" nodeType="clickEffect">
                                  <p:stCondLst>
                                    <p:cond delay="0"/>
                                  </p:stCondLst>
                                  <p:childTnLst>
                                    <p:set>
                                      <p:cBhvr>
                                        <p:cTn id="111" dur="1" fill="hold">
                                          <p:stCondLst>
                                            <p:cond delay="0"/>
                                          </p:stCondLst>
                                        </p:cTn>
                                        <p:tgtEl>
                                          <p:spTgt spid="272410"/>
                                        </p:tgtEl>
                                        <p:attrNameLst>
                                          <p:attrName>style.visibility</p:attrName>
                                        </p:attrNameLst>
                                      </p:cBhvr>
                                      <p:to>
                                        <p:strVal val="visible"/>
                                      </p:to>
                                    </p:set>
                                    <p:animEffect transition="in" filter="slide(fromRight)">
                                      <p:cBhvr>
                                        <p:cTn id="112" dur="500"/>
                                        <p:tgtEl>
                                          <p:spTgt spid="27241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2" presetClass="entr" presetSubtype="8" fill="hold" nodeType="clickEffect">
                                  <p:stCondLst>
                                    <p:cond delay="0"/>
                                  </p:stCondLst>
                                  <p:childTnLst>
                                    <p:set>
                                      <p:cBhvr>
                                        <p:cTn id="116" dur="1" fill="hold">
                                          <p:stCondLst>
                                            <p:cond delay="0"/>
                                          </p:stCondLst>
                                        </p:cTn>
                                        <p:tgtEl>
                                          <p:spTgt spid="272387">
                                            <p:txEl>
                                              <p:pRg st="12" end="12"/>
                                            </p:txEl>
                                          </p:spTgt>
                                        </p:tgtEl>
                                        <p:attrNameLst>
                                          <p:attrName>style.visibility</p:attrName>
                                        </p:attrNameLst>
                                      </p:cBhvr>
                                      <p:to>
                                        <p:strVal val="visible"/>
                                      </p:to>
                                    </p:set>
                                    <p:animEffect transition="in" filter="slide(fromLeft)">
                                      <p:cBhvr>
                                        <p:cTn id="117" dur="500"/>
                                        <p:tgtEl>
                                          <p:spTgt spid="272387">
                                            <p:txEl>
                                              <p:pRg st="12" end="12"/>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2" presetClass="entr" presetSubtype="2" fill="hold" grpId="0" nodeType="clickEffect">
                                  <p:stCondLst>
                                    <p:cond delay="0"/>
                                  </p:stCondLst>
                                  <p:childTnLst>
                                    <p:set>
                                      <p:cBhvr>
                                        <p:cTn id="121" dur="1" fill="hold">
                                          <p:stCondLst>
                                            <p:cond delay="0"/>
                                          </p:stCondLst>
                                        </p:cTn>
                                        <p:tgtEl>
                                          <p:spTgt spid="272395"/>
                                        </p:tgtEl>
                                        <p:attrNameLst>
                                          <p:attrName>style.visibility</p:attrName>
                                        </p:attrNameLst>
                                      </p:cBhvr>
                                      <p:to>
                                        <p:strVal val="visible"/>
                                      </p:to>
                                    </p:set>
                                    <p:animEffect transition="in" filter="slide(fromRight)">
                                      <p:cBhvr>
                                        <p:cTn id="122" dur="500"/>
                                        <p:tgtEl>
                                          <p:spTgt spid="27239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2" presetClass="entr" presetSubtype="8" fill="hold" nodeType="clickEffect">
                                  <p:stCondLst>
                                    <p:cond delay="0"/>
                                  </p:stCondLst>
                                  <p:childTnLst>
                                    <p:set>
                                      <p:cBhvr>
                                        <p:cTn id="126" dur="1" fill="hold">
                                          <p:stCondLst>
                                            <p:cond delay="0"/>
                                          </p:stCondLst>
                                        </p:cTn>
                                        <p:tgtEl>
                                          <p:spTgt spid="272387">
                                            <p:txEl>
                                              <p:pRg st="13" end="13"/>
                                            </p:txEl>
                                          </p:spTgt>
                                        </p:tgtEl>
                                        <p:attrNameLst>
                                          <p:attrName>style.visibility</p:attrName>
                                        </p:attrNameLst>
                                      </p:cBhvr>
                                      <p:to>
                                        <p:strVal val="visible"/>
                                      </p:to>
                                    </p:set>
                                    <p:animEffect transition="in" filter="slide(fromLeft)">
                                      <p:cBhvr>
                                        <p:cTn id="127" dur="500"/>
                                        <p:tgtEl>
                                          <p:spTgt spid="272387">
                                            <p:txEl>
                                              <p:pRg st="13" end="13"/>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2" presetClass="entr" presetSubtype="2" fill="hold" nodeType="clickEffect">
                                  <p:stCondLst>
                                    <p:cond delay="0"/>
                                  </p:stCondLst>
                                  <p:childTnLst>
                                    <p:set>
                                      <p:cBhvr>
                                        <p:cTn id="131" dur="1" fill="hold">
                                          <p:stCondLst>
                                            <p:cond delay="0"/>
                                          </p:stCondLst>
                                        </p:cTn>
                                        <p:tgtEl>
                                          <p:spTgt spid="272400">
                                            <p:txEl>
                                              <p:pRg st="0" end="0"/>
                                            </p:txEl>
                                          </p:spTgt>
                                        </p:tgtEl>
                                        <p:attrNameLst>
                                          <p:attrName>style.visibility</p:attrName>
                                        </p:attrNameLst>
                                      </p:cBhvr>
                                      <p:to>
                                        <p:strVal val="visible"/>
                                      </p:to>
                                    </p:set>
                                    <p:animEffect transition="in" filter="slide(fromRight)">
                                      <p:cBhvr>
                                        <p:cTn id="132" dur="500"/>
                                        <p:tgtEl>
                                          <p:spTgt spid="272400">
                                            <p:txEl>
                                              <p:pRg st="0" end="0"/>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2" presetClass="entr" presetSubtype="2" fill="hold" nodeType="clickEffect">
                                  <p:stCondLst>
                                    <p:cond delay="0"/>
                                  </p:stCondLst>
                                  <p:childTnLst>
                                    <p:set>
                                      <p:cBhvr>
                                        <p:cTn id="136" dur="1" fill="hold">
                                          <p:stCondLst>
                                            <p:cond delay="0"/>
                                          </p:stCondLst>
                                        </p:cTn>
                                        <p:tgtEl>
                                          <p:spTgt spid="272402">
                                            <p:txEl>
                                              <p:pRg st="0" end="0"/>
                                            </p:txEl>
                                          </p:spTgt>
                                        </p:tgtEl>
                                        <p:attrNameLst>
                                          <p:attrName>style.visibility</p:attrName>
                                        </p:attrNameLst>
                                      </p:cBhvr>
                                      <p:to>
                                        <p:strVal val="visible"/>
                                      </p:to>
                                    </p:set>
                                    <p:animEffect transition="in" filter="slide(fromRight)">
                                      <p:cBhvr>
                                        <p:cTn id="137" dur="500"/>
                                        <p:tgtEl>
                                          <p:spTgt spid="272402">
                                            <p:txEl>
                                              <p:pRg st="0" end="0"/>
                                            </p:txEl>
                                          </p:spTgt>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2" presetClass="entr" presetSubtype="2" fill="hold" nodeType="clickEffect">
                                  <p:stCondLst>
                                    <p:cond delay="0"/>
                                  </p:stCondLst>
                                  <p:childTnLst>
                                    <p:set>
                                      <p:cBhvr>
                                        <p:cTn id="141" dur="1" fill="hold">
                                          <p:stCondLst>
                                            <p:cond delay="0"/>
                                          </p:stCondLst>
                                        </p:cTn>
                                        <p:tgtEl>
                                          <p:spTgt spid="272414">
                                            <p:txEl>
                                              <p:pRg st="0" end="0"/>
                                            </p:txEl>
                                          </p:spTgt>
                                        </p:tgtEl>
                                        <p:attrNameLst>
                                          <p:attrName>style.visibility</p:attrName>
                                        </p:attrNameLst>
                                      </p:cBhvr>
                                      <p:to>
                                        <p:strVal val="visible"/>
                                      </p:to>
                                    </p:set>
                                    <p:animEffect transition="in" filter="slide(fromRight)">
                                      <p:cBhvr>
                                        <p:cTn id="142" dur="500"/>
                                        <p:tgtEl>
                                          <p:spTgt spid="272414">
                                            <p:txEl>
                                              <p:pRg st="0" end="0"/>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2" presetClass="entr" presetSubtype="8" fill="hold" nodeType="clickEffect">
                                  <p:stCondLst>
                                    <p:cond delay="0"/>
                                  </p:stCondLst>
                                  <p:childTnLst>
                                    <p:set>
                                      <p:cBhvr>
                                        <p:cTn id="146" dur="1" fill="hold">
                                          <p:stCondLst>
                                            <p:cond delay="0"/>
                                          </p:stCondLst>
                                        </p:cTn>
                                        <p:tgtEl>
                                          <p:spTgt spid="272387">
                                            <p:txEl>
                                              <p:pRg st="16" end="16"/>
                                            </p:txEl>
                                          </p:spTgt>
                                        </p:tgtEl>
                                        <p:attrNameLst>
                                          <p:attrName>style.visibility</p:attrName>
                                        </p:attrNameLst>
                                      </p:cBhvr>
                                      <p:to>
                                        <p:strVal val="visible"/>
                                      </p:to>
                                    </p:set>
                                    <p:animEffect transition="in" filter="slide(fromLeft)">
                                      <p:cBhvr>
                                        <p:cTn id="147" dur="500"/>
                                        <p:tgtEl>
                                          <p:spTgt spid="272387">
                                            <p:txEl>
                                              <p:pRg st="16" end="16"/>
                                            </p:txEl>
                                          </p:spTgt>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2" presetClass="entr" presetSubtype="2" fill="hold" grpId="0" nodeType="clickEffect">
                                  <p:stCondLst>
                                    <p:cond delay="0"/>
                                  </p:stCondLst>
                                  <p:childTnLst>
                                    <p:set>
                                      <p:cBhvr>
                                        <p:cTn id="151" dur="1" fill="hold">
                                          <p:stCondLst>
                                            <p:cond delay="0"/>
                                          </p:stCondLst>
                                        </p:cTn>
                                        <p:tgtEl>
                                          <p:spTgt spid="272394"/>
                                        </p:tgtEl>
                                        <p:attrNameLst>
                                          <p:attrName>style.visibility</p:attrName>
                                        </p:attrNameLst>
                                      </p:cBhvr>
                                      <p:to>
                                        <p:strVal val="visible"/>
                                      </p:to>
                                    </p:set>
                                    <p:animEffect transition="in" filter="slide(fromRight)">
                                      <p:cBhvr>
                                        <p:cTn id="152" dur="500"/>
                                        <p:tgtEl>
                                          <p:spTgt spid="272394"/>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2" presetClass="entr" presetSubtype="8" fill="hold" nodeType="clickEffect">
                                  <p:stCondLst>
                                    <p:cond delay="0"/>
                                  </p:stCondLst>
                                  <p:childTnLst>
                                    <p:set>
                                      <p:cBhvr>
                                        <p:cTn id="156" dur="1" fill="hold">
                                          <p:stCondLst>
                                            <p:cond delay="0"/>
                                          </p:stCondLst>
                                        </p:cTn>
                                        <p:tgtEl>
                                          <p:spTgt spid="272387">
                                            <p:txEl>
                                              <p:pRg st="17" end="17"/>
                                            </p:txEl>
                                          </p:spTgt>
                                        </p:tgtEl>
                                        <p:attrNameLst>
                                          <p:attrName>style.visibility</p:attrName>
                                        </p:attrNameLst>
                                      </p:cBhvr>
                                      <p:to>
                                        <p:strVal val="visible"/>
                                      </p:to>
                                    </p:set>
                                    <p:animEffect transition="in" filter="slide(fromLeft)">
                                      <p:cBhvr>
                                        <p:cTn id="157" dur="500"/>
                                        <p:tgtEl>
                                          <p:spTgt spid="272387">
                                            <p:txEl>
                                              <p:pRg st="17" end="17"/>
                                            </p:txEl>
                                          </p:spTgt>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2" presetClass="entr" presetSubtype="2" fill="hold" nodeType="clickEffect">
                                  <p:stCondLst>
                                    <p:cond delay="0"/>
                                  </p:stCondLst>
                                  <p:childTnLst>
                                    <p:set>
                                      <p:cBhvr>
                                        <p:cTn id="161" dur="1" fill="hold">
                                          <p:stCondLst>
                                            <p:cond delay="0"/>
                                          </p:stCondLst>
                                        </p:cTn>
                                        <p:tgtEl>
                                          <p:spTgt spid="272393">
                                            <p:txEl>
                                              <p:pRg st="0" end="0"/>
                                            </p:txEl>
                                          </p:spTgt>
                                        </p:tgtEl>
                                        <p:attrNameLst>
                                          <p:attrName>style.visibility</p:attrName>
                                        </p:attrNameLst>
                                      </p:cBhvr>
                                      <p:to>
                                        <p:strVal val="visible"/>
                                      </p:to>
                                    </p:set>
                                    <p:animEffect transition="in" filter="slide(fromRight)">
                                      <p:cBhvr>
                                        <p:cTn id="162" dur="500"/>
                                        <p:tgtEl>
                                          <p:spTgt spid="272393">
                                            <p:txEl>
                                              <p:pRg st="0" end="0"/>
                                            </p:txEl>
                                          </p:spTgt>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2" presetClass="entr" presetSubtype="4" fill="hold" grpId="0" nodeType="clickEffect">
                                  <p:stCondLst>
                                    <p:cond delay="0"/>
                                  </p:stCondLst>
                                  <p:childTnLst>
                                    <p:set>
                                      <p:cBhvr>
                                        <p:cTn id="166" dur="1" fill="hold">
                                          <p:stCondLst>
                                            <p:cond delay="0"/>
                                          </p:stCondLst>
                                        </p:cTn>
                                        <p:tgtEl>
                                          <p:spTgt spid="272403"/>
                                        </p:tgtEl>
                                        <p:attrNameLst>
                                          <p:attrName>style.visibility</p:attrName>
                                        </p:attrNameLst>
                                      </p:cBhvr>
                                      <p:to>
                                        <p:strVal val="visible"/>
                                      </p:to>
                                    </p:set>
                                    <p:animEffect transition="in" filter="slide(fromBottom)">
                                      <p:cBhvr>
                                        <p:cTn id="167" dur="500"/>
                                        <p:tgtEl>
                                          <p:spTgt spid="27240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2" presetClass="entr" presetSubtype="4" fill="hold" grpId="0" nodeType="clickEffect">
                                  <p:stCondLst>
                                    <p:cond delay="0"/>
                                  </p:stCondLst>
                                  <p:childTnLst>
                                    <p:set>
                                      <p:cBhvr>
                                        <p:cTn id="171" dur="1" fill="hold">
                                          <p:stCondLst>
                                            <p:cond delay="0"/>
                                          </p:stCondLst>
                                        </p:cTn>
                                        <p:tgtEl>
                                          <p:spTgt spid="272404"/>
                                        </p:tgtEl>
                                        <p:attrNameLst>
                                          <p:attrName>style.visibility</p:attrName>
                                        </p:attrNameLst>
                                      </p:cBhvr>
                                      <p:to>
                                        <p:strVal val="visible"/>
                                      </p:to>
                                    </p:set>
                                    <p:animEffect transition="in" filter="slide(fromBottom)">
                                      <p:cBhvr>
                                        <p:cTn id="172" dur="500"/>
                                        <p:tgtEl>
                                          <p:spTgt spid="272404"/>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2" presetClass="entr" presetSubtype="4" fill="hold" grpId="0" nodeType="clickEffect">
                                  <p:stCondLst>
                                    <p:cond delay="0"/>
                                  </p:stCondLst>
                                  <p:childTnLst>
                                    <p:set>
                                      <p:cBhvr>
                                        <p:cTn id="176" dur="1" fill="hold">
                                          <p:stCondLst>
                                            <p:cond delay="0"/>
                                          </p:stCondLst>
                                        </p:cTn>
                                        <p:tgtEl>
                                          <p:spTgt spid="272406"/>
                                        </p:tgtEl>
                                        <p:attrNameLst>
                                          <p:attrName>style.visibility</p:attrName>
                                        </p:attrNameLst>
                                      </p:cBhvr>
                                      <p:to>
                                        <p:strVal val="visible"/>
                                      </p:to>
                                    </p:set>
                                    <p:animEffect transition="in" filter="slide(fromBottom)">
                                      <p:cBhvr>
                                        <p:cTn id="177" dur="500"/>
                                        <p:tgtEl>
                                          <p:spTgt spid="272406"/>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2" presetClass="entr" presetSubtype="4" fill="hold" grpId="0" nodeType="clickEffect">
                                  <p:stCondLst>
                                    <p:cond delay="0"/>
                                  </p:stCondLst>
                                  <p:childTnLst>
                                    <p:set>
                                      <p:cBhvr>
                                        <p:cTn id="181" dur="1" fill="hold">
                                          <p:stCondLst>
                                            <p:cond delay="0"/>
                                          </p:stCondLst>
                                        </p:cTn>
                                        <p:tgtEl>
                                          <p:spTgt spid="272407"/>
                                        </p:tgtEl>
                                        <p:attrNameLst>
                                          <p:attrName>style.visibility</p:attrName>
                                        </p:attrNameLst>
                                      </p:cBhvr>
                                      <p:to>
                                        <p:strVal val="visible"/>
                                      </p:to>
                                    </p:set>
                                    <p:animEffect transition="in" filter="slide(fromBottom)">
                                      <p:cBhvr>
                                        <p:cTn id="182" dur="500"/>
                                        <p:tgtEl>
                                          <p:spTgt spid="27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p:bldP spid="272389" grpId="0"/>
      <p:bldP spid="272392" grpId="0"/>
      <p:bldP spid="272394" grpId="0"/>
      <p:bldP spid="272395" grpId="0"/>
      <p:bldP spid="272396" grpId="0"/>
      <p:bldP spid="272397" grpId="0"/>
      <p:bldP spid="272398" grpId="0"/>
      <p:bldP spid="272403" grpId="0"/>
      <p:bldP spid="272404" grpId="0"/>
      <p:bldP spid="272406" grpId="0"/>
      <p:bldP spid="272407" grpId="0"/>
      <p:bldP spid="2724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0" y="274638"/>
            <a:ext cx="8229600" cy="715962"/>
          </a:xfrm>
        </p:spPr>
        <p:txBody>
          <a:bodyPr/>
          <a:lstStyle/>
          <a:p>
            <a:r>
              <a:rPr lang="en-US" altLang="en-US" sz="3200" b="1" u="sng" dirty="0"/>
              <a:t>End of training presentation</a:t>
            </a:r>
          </a:p>
        </p:txBody>
      </p:sp>
      <p:sp>
        <p:nvSpPr>
          <p:cNvPr id="167941" name="Rectangle 5"/>
          <p:cNvSpPr>
            <a:spLocks noChangeArrowheads="1"/>
          </p:cNvSpPr>
          <p:nvPr/>
        </p:nvSpPr>
        <p:spPr bwMode="auto">
          <a:xfrm>
            <a:off x="1219200" y="2971800"/>
            <a:ext cx="6770688"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0000"/>
              </a:spcBef>
            </a:pPr>
            <a:r>
              <a:rPr lang="en-US" altLang="en-US" sz="4800" b="0" dirty="0"/>
              <a:t>Thank you for attending.</a:t>
            </a:r>
          </a:p>
        </p:txBody>
      </p:sp>
      <p:pic>
        <p:nvPicPr>
          <p:cNvPr id="3074" name="Picture 2"/>
          <p:cNvPicPr>
            <a:picLocks noChangeAspect="1" noChangeArrowheads="1"/>
          </p:cNvPicPr>
          <p:nvPr/>
        </p:nvPicPr>
        <p:blipFill>
          <a:blip r:embed="rId3" cstate="print"/>
          <a:srcRect/>
          <a:stretch>
            <a:fillRect/>
          </a:stretch>
        </p:blipFill>
        <p:spPr bwMode="auto">
          <a:xfrm>
            <a:off x="-105359" y="0"/>
            <a:ext cx="9477959"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checkerboard(across)">
                                      <p:cBhvr>
                                        <p:cTn id="7" dur="500"/>
                                        <p:tgtEl>
                                          <p:spTgt spid="1679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310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18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3048000"/>
            <a:ext cx="2880917" cy="523220"/>
          </a:xfrm>
          <a:prstGeom prst="rect">
            <a:avLst/>
          </a:prstGeom>
          <a:noFill/>
        </p:spPr>
        <p:txBody>
          <a:bodyPr wrap="none" rtlCol="0">
            <a:spAutoFit/>
          </a:bodyPr>
          <a:lstStyle/>
          <a:p>
            <a:r>
              <a:rPr lang="en-US" sz="2800" u="sng" dirty="0" smtClean="0">
                <a:solidFill>
                  <a:schemeClr val="tx1"/>
                </a:solidFill>
              </a:rPr>
              <a:t>Pretoria Branch</a:t>
            </a:r>
            <a:endParaRPr lang="en-US" sz="2800" u="sng"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57200" y="0"/>
            <a:ext cx="10820400" cy="6858000"/>
          </a:xfrm>
          <a:prstGeom prst="rect">
            <a:avLst/>
          </a:prstGeom>
          <a:noFill/>
          <a:ln w="9525">
            <a:noFill/>
            <a:miter lim="800000"/>
            <a:headEnd/>
            <a:tailEnd/>
          </a:ln>
          <a:effectLst/>
        </p:spPr>
      </p:pic>
    </p:spTree>
  </p:cSld>
  <p:clrMapOvr>
    <a:masterClrMapping/>
  </p:clrMapOvr>
  <p:transition advTm="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cstate="print"/>
          <a:srcRect/>
          <a:stretch>
            <a:fillRect/>
          </a:stretch>
        </p:blipFill>
        <p:spPr bwMode="auto">
          <a:xfrm>
            <a:off x="3500438" y="3551238"/>
            <a:ext cx="3057525" cy="2951162"/>
          </a:xfrm>
          <a:prstGeom prst="rect">
            <a:avLst/>
          </a:prstGeom>
          <a:noFill/>
          <a:ln w="9525">
            <a:noFill/>
            <a:miter lim="800000"/>
            <a:headEnd/>
            <a:tailEnd/>
          </a:ln>
        </p:spPr>
      </p:pic>
      <p:sp>
        <p:nvSpPr>
          <p:cNvPr id="31746" name="Rectangle 2"/>
          <p:cNvSpPr>
            <a:spLocks noGrp="1" noChangeArrowheads="1"/>
          </p:cNvSpPr>
          <p:nvPr>
            <p:ph type="title"/>
          </p:nvPr>
        </p:nvSpPr>
        <p:spPr>
          <a:xfrm>
            <a:off x="457200" y="228600"/>
            <a:ext cx="8229600" cy="685800"/>
          </a:xfrm>
        </p:spPr>
        <p:txBody>
          <a:bodyPr/>
          <a:lstStyle/>
          <a:p>
            <a:pPr eaLnBrk="1" hangingPunct="1"/>
            <a:r>
              <a:rPr lang="en-US" altLang="en-US" sz="2800" b="1" u="sng" dirty="0" smtClean="0"/>
              <a:t>DTS Receivers</a:t>
            </a:r>
          </a:p>
        </p:txBody>
      </p:sp>
      <p:sp>
        <p:nvSpPr>
          <p:cNvPr id="52227" name="Rectangle 3"/>
          <p:cNvSpPr>
            <a:spLocks noGrp="1" noChangeArrowheads="1"/>
          </p:cNvSpPr>
          <p:nvPr>
            <p:ph idx="1"/>
          </p:nvPr>
        </p:nvSpPr>
        <p:spPr>
          <a:xfrm>
            <a:off x="0" y="838200"/>
            <a:ext cx="6781800" cy="2438400"/>
          </a:xfrm>
        </p:spPr>
        <p:txBody>
          <a:bodyPr rtlCol="0">
            <a:normAutofit lnSpcReduction="10000"/>
          </a:bodyPr>
          <a:lstStyle/>
          <a:p>
            <a:pPr eaLnBrk="1" fontAlgn="auto" hangingPunct="1">
              <a:lnSpc>
                <a:spcPct val="90000"/>
              </a:lnSpc>
              <a:spcAft>
                <a:spcPts val="0"/>
              </a:spcAft>
              <a:buFont typeface="Arial" panose="020B0604020202020204" pitchFamily="34" charset="0"/>
              <a:buChar char="•"/>
              <a:defRPr/>
            </a:pPr>
            <a:r>
              <a:rPr lang="en-US" altLang="en-US" sz="1800" b="1" u="sng" dirty="0" smtClean="0"/>
              <a:t>DTS RX1</a:t>
            </a:r>
          </a:p>
          <a:p>
            <a:pPr eaLnBrk="1" fontAlgn="auto" hangingPunct="1">
              <a:lnSpc>
                <a:spcPct val="90000"/>
              </a:lnSpc>
              <a:spcAft>
                <a:spcPts val="0"/>
              </a:spcAft>
              <a:buFont typeface="Arial" panose="020B0604020202020204" pitchFamily="34" charset="0"/>
              <a:buChar char="•"/>
              <a:defRPr/>
            </a:pPr>
            <a:r>
              <a:rPr lang="en-US" altLang="en-US" sz="1800" dirty="0" smtClean="0"/>
              <a:t>Single channel receiver.</a:t>
            </a:r>
          </a:p>
          <a:p>
            <a:pPr eaLnBrk="1" fontAlgn="auto" hangingPunct="1">
              <a:lnSpc>
                <a:spcPct val="90000"/>
              </a:lnSpc>
              <a:spcAft>
                <a:spcPts val="0"/>
              </a:spcAft>
              <a:buFont typeface="Arial" panose="020B0604020202020204" pitchFamily="34" charset="0"/>
              <a:buChar char="•"/>
              <a:defRPr/>
            </a:pPr>
            <a:r>
              <a:rPr lang="en-US" altLang="en-US" sz="1800" dirty="0" smtClean="0"/>
              <a:t>Code hopping 434 mhz.</a:t>
            </a:r>
          </a:p>
          <a:p>
            <a:pPr eaLnBrk="1" fontAlgn="auto" hangingPunct="1">
              <a:lnSpc>
                <a:spcPct val="90000"/>
              </a:lnSpc>
              <a:spcAft>
                <a:spcPts val="0"/>
              </a:spcAft>
              <a:buFont typeface="Arial" panose="020B0604020202020204" pitchFamily="34" charset="0"/>
              <a:buChar char="•"/>
              <a:defRPr/>
            </a:pPr>
            <a:r>
              <a:rPr lang="en-US" altLang="en-US" sz="1800" dirty="0" smtClean="0"/>
              <a:t>Can take up to 31 transmitters.</a:t>
            </a:r>
          </a:p>
          <a:p>
            <a:pPr eaLnBrk="1" fontAlgn="auto" hangingPunct="1">
              <a:lnSpc>
                <a:spcPct val="90000"/>
              </a:lnSpc>
              <a:spcAft>
                <a:spcPts val="0"/>
              </a:spcAft>
              <a:buFont typeface="Arial" panose="020B0604020202020204" pitchFamily="34" charset="0"/>
              <a:buChar char="•"/>
              <a:defRPr/>
            </a:pPr>
            <a:r>
              <a:rPr lang="en-US" altLang="en-US" sz="1800" dirty="0" smtClean="0"/>
              <a:t>Can be connected as N/O or N/C.</a:t>
            </a:r>
          </a:p>
          <a:p>
            <a:pPr eaLnBrk="1" fontAlgn="auto" hangingPunct="1">
              <a:lnSpc>
                <a:spcPct val="90000"/>
              </a:lnSpc>
              <a:spcAft>
                <a:spcPts val="0"/>
              </a:spcAft>
              <a:buFont typeface="Arial" panose="020B0604020202020204" pitchFamily="34" charset="0"/>
              <a:buChar char="•"/>
              <a:defRPr/>
            </a:pPr>
            <a:r>
              <a:rPr lang="en-US" altLang="en-US" sz="1800" dirty="0" smtClean="0"/>
              <a:t>Can be used in PULSE or LATCH mode.</a:t>
            </a:r>
          </a:p>
          <a:p>
            <a:pPr eaLnBrk="1" fontAlgn="auto" hangingPunct="1">
              <a:lnSpc>
                <a:spcPct val="90000"/>
              </a:lnSpc>
              <a:spcAft>
                <a:spcPts val="0"/>
              </a:spcAft>
              <a:buFont typeface="Arial" panose="020B0604020202020204" pitchFamily="34" charset="0"/>
              <a:buChar char="•"/>
              <a:defRPr/>
            </a:pPr>
            <a:r>
              <a:rPr lang="en-US" altLang="en-US" sz="1800" dirty="0" smtClean="0"/>
              <a:t>Can be changed from Open to Keelog mode and Visa Versa.</a:t>
            </a:r>
          </a:p>
          <a:p>
            <a:pPr eaLnBrk="1" fontAlgn="auto" hangingPunct="1">
              <a:lnSpc>
                <a:spcPct val="90000"/>
              </a:lnSpc>
              <a:spcAft>
                <a:spcPts val="0"/>
              </a:spcAft>
              <a:buFont typeface="Arial" panose="020B0604020202020204" pitchFamily="34" charset="0"/>
              <a:buChar char="•"/>
              <a:defRPr/>
            </a:pPr>
            <a:r>
              <a:rPr lang="en-US" altLang="en-US" sz="1800" b="1" u="sng" dirty="0" smtClean="0">
                <a:solidFill>
                  <a:srgbClr val="FF0000"/>
                </a:solidFill>
              </a:rPr>
              <a:t>The DTS RX2 is now also available.</a:t>
            </a:r>
          </a:p>
        </p:txBody>
      </p:sp>
      <p:sp>
        <p:nvSpPr>
          <p:cNvPr id="52231" name="Rectangle 7"/>
          <p:cNvSpPr>
            <a:spLocks noChangeArrowheads="1"/>
          </p:cNvSpPr>
          <p:nvPr/>
        </p:nvSpPr>
        <p:spPr bwMode="auto">
          <a:xfrm>
            <a:off x="695325" y="763979"/>
            <a:ext cx="7753350" cy="3140075"/>
          </a:xfrm>
          <a:prstGeom prst="rect">
            <a:avLst/>
          </a:prstGeom>
          <a:noFill/>
          <a:ln w="9525">
            <a:noFill/>
            <a:miter lim="800000"/>
            <a:headEnd/>
            <a:tailEnd/>
          </a:ln>
        </p:spPr>
        <p:txBody>
          <a:bodyPr wrap="none">
            <a:spAutoFit/>
          </a:bodyPr>
          <a:lstStyle/>
          <a:p>
            <a:pPr eaLnBrk="0" hangingPunct="0">
              <a:buFontTx/>
              <a:buChar char="•"/>
            </a:pPr>
            <a:r>
              <a:rPr lang="en-US" altLang="en-US" dirty="0"/>
              <a:t>   </a:t>
            </a:r>
            <a:r>
              <a:rPr lang="en-US" altLang="en-US" b="1" u="sng" dirty="0"/>
              <a:t>DTS RX3</a:t>
            </a:r>
          </a:p>
          <a:p>
            <a:pPr eaLnBrk="0" hangingPunct="0">
              <a:buFontTx/>
              <a:buChar char="•"/>
            </a:pPr>
            <a:r>
              <a:rPr lang="en-US" altLang="en-US" dirty="0"/>
              <a:t>   3 channel receiver.</a:t>
            </a:r>
          </a:p>
          <a:p>
            <a:pPr eaLnBrk="0" hangingPunct="0">
              <a:buFontTx/>
              <a:buChar char="•"/>
            </a:pPr>
            <a:r>
              <a:rPr lang="en-US" altLang="en-US" dirty="0"/>
              <a:t>   Code hopping 434 mhz.</a:t>
            </a:r>
          </a:p>
          <a:p>
            <a:pPr eaLnBrk="0" hangingPunct="0">
              <a:buFontTx/>
              <a:buChar char="•"/>
            </a:pPr>
            <a:r>
              <a:rPr lang="en-US" altLang="en-US" dirty="0"/>
              <a:t>   Can take up to 31 transmitters in combination between the 3 channels.</a:t>
            </a:r>
          </a:p>
          <a:p>
            <a:pPr eaLnBrk="0" hangingPunct="0">
              <a:buFontTx/>
              <a:buChar char="•"/>
            </a:pPr>
            <a:r>
              <a:rPr lang="en-US" altLang="en-US" dirty="0"/>
              <a:t>   Can be connected as N/O or N/C individually on the 3 channels.</a:t>
            </a:r>
          </a:p>
          <a:p>
            <a:pPr eaLnBrk="0" hangingPunct="0">
              <a:buFontTx/>
              <a:buChar char="•"/>
            </a:pPr>
            <a:r>
              <a:rPr lang="en-US" altLang="en-US" dirty="0"/>
              <a:t>   Can be used in PULSE or LATCH mode individually on the 3 channels.</a:t>
            </a:r>
          </a:p>
          <a:p>
            <a:pPr eaLnBrk="0" hangingPunct="0">
              <a:buFontTx/>
              <a:buChar char="•"/>
            </a:pPr>
            <a:r>
              <a:rPr lang="en-US" altLang="en-US" dirty="0">
                <a:latin typeface="Arial" charset="0"/>
              </a:rPr>
              <a:t>    Channel 3 can be used for a 5 minute time-out mode.</a:t>
            </a:r>
          </a:p>
          <a:p>
            <a:pPr eaLnBrk="0" hangingPunct="0">
              <a:buFontTx/>
              <a:buChar char="•"/>
            </a:pPr>
            <a:r>
              <a:rPr lang="en-US" altLang="en-US" dirty="0">
                <a:latin typeface="Arial" charset="0"/>
              </a:rPr>
              <a:t>    Can be changed from Open to </a:t>
            </a:r>
            <a:r>
              <a:rPr lang="en-US" altLang="en-US" dirty="0" err="1">
                <a:latin typeface="Arial" charset="0"/>
              </a:rPr>
              <a:t>Keelog</a:t>
            </a:r>
            <a:r>
              <a:rPr lang="en-US" altLang="en-US" dirty="0">
                <a:latin typeface="Arial" charset="0"/>
              </a:rPr>
              <a:t> mode and Visa Versa.</a:t>
            </a:r>
            <a:endParaRPr lang="en-ZA" altLang="en-US" b="1" u="sng" dirty="0">
              <a:latin typeface="Arial" charset="0"/>
            </a:endParaRPr>
          </a:p>
          <a:p>
            <a:pPr eaLnBrk="0" hangingPunct="0">
              <a:buFontTx/>
              <a:buChar char="•"/>
            </a:pPr>
            <a:endParaRPr lang="en-US" altLang="en-US" dirty="0">
              <a:latin typeface="Arial" charset="0"/>
            </a:endParaRPr>
          </a:p>
          <a:p>
            <a:pPr eaLnBrk="0" hangingPunct="0">
              <a:buFontTx/>
              <a:buChar char="•"/>
            </a:pPr>
            <a:endParaRPr lang="en-US" altLang="en-US" dirty="0"/>
          </a:p>
          <a:p>
            <a:pPr eaLnBrk="0" hangingPunct="0"/>
            <a:endParaRPr lang="en-US" altLang="en-US" dirty="0"/>
          </a:p>
        </p:txBody>
      </p:sp>
      <p:sp>
        <p:nvSpPr>
          <p:cNvPr id="52232" name="Rectangle 8"/>
          <p:cNvSpPr>
            <a:spLocks noChangeArrowheads="1"/>
          </p:cNvSpPr>
          <p:nvPr/>
        </p:nvSpPr>
        <p:spPr bwMode="auto">
          <a:xfrm>
            <a:off x="0" y="762000"/>
            <a:ext cx="6718300" cy="2889250"/>
          </a:xfrm>
          <a:prstGeom prst="rect">
            <a:avLst/>
          </a:prstGeom>
          <a:noFill/>
          <a:ln w="9525">
            <a:noFill/>
            <a:miter lim="800000"/>
            <a:headEnd/>
            <a:tailEnd/>
          </a:ln>
        </p:spPr>
        <p:txBody>
          <a:bodyPr>
            <a:spAutoFit/>
          </a:bodyPr>
          <a:lstStyle/>
          <a:p>
            <a:pPr>
              <a:spcBef>
                <a:spcPct val="30000"/>
              </a:spcBef>
              <a:buFontTx/>
              <a:buChar char="•"/>
            </a:pPr>
            <a:r>
              <a:rPr lang="en-US" altLang="en-US" dirty="0"/>
              <a:t>   </a:t>
            </a:r>
            <a:r>
              <a:rPr lang="en-US" altLang="en-US" b="1" u="sng" dirty="0"/>
              <a:t>DTS RX1000</a:t>
            </a:r>
          </a:p>
          <a:p>
            <a:pPr>
              <a:spcBef>
                <a:spcPct val="30000"/>
              </a:spcBef>
              <a:buFontTx/>
              <a:buChar char="•"/>
            </a:pPr>
            <a:r>
              <a:rPr lang="en-US" altLang="en-US" dirty="0"/>
              <a:t>   Multi user receiver.</a:t>
            </a:r>
          </a:p>
          <a:p>
            <a:pPr>
              <a:spcBef>
                <a:spcPct val="30000"/>
              </a:spcBef>
              <a:buFontTx/>
              <a:buChar char="•"/>
            </a:pPr>
            <a:r>
              <a:rPr lang="en-US" altLang="en-US" dirty="0"/>
              <a:t>   Code hopping 434 mhz.</a:t>
            </a:r>
          </a:p>
          <a:p>
            <a:pPr>
              <a:spcBef>
                <a:spcPct val="30000"/>
              </a:spcBef>
              <a:buFontTx/>
              <a:buChar char="•"/>
            </a:pPr>
            <a:r>
              <a:rPr lang="en-US" altLang="en-US" dirty="0"/>
              <a:t>   Can be used in FACTORY mode 1-1000 transmitters, or</a:t>
            </a:r>
          </a:p>
          <a:p>
            <a:pPr>
              <a:spcBef>
                <a:spcPct val="30000"/>
              </a:spcBef>
              <a:buFontTx/>
              <a:buChar char="•"/>
            </a:pPr>
            <a:r>
              <a:rPr lang="en-US" altLang="en-US" dirty="0"/>
              <a:t>   Complex mode, 100 units, 10 transmitters per unit.</a:t>
            </a:r>
          </a:p>
          <a:p>
            <a:pPr>
              <a:spcBef>
                <a:spcPct val="30000"/>
              </a:spcBef>
              <a:buFontTx/>
              <a:buChar char="•"/>
            </a:pPr>
            <a:r>
              <a:rPr lang="en-US" altLang="en-US" dirty="0"/>
              <a:t>   Can be connected as N/O or N/C.</a:t>
            </a:r>
          </a:p>
          <a:p>
            <a:pPr>
              <a:spcBef>
                <a:spcPct val="30000"/>
              </a:spcBef>
              <a:buFontTx/>
              <a:buChar char="•"/>
            </a:pPr>
            <a:r>
              <a:rPr lang="en-US" altLang="en-US" dirty="0"/>
              <a:t>   Units can be blocked and unblocked without the transmitters.</a:t>
            </a:r>
          </a:p>
          <a:p>
            <a:pPr>
              <a:spcBef>
                <a:spcPct val="30000"/>
              </a:spcBef>
              <a:buFontTx/>
              <a:buChar char="•"/>
            </a:pPr>
            <a:r>
              <a:rPr lang="en-US" altLang="en-US" dirty="0"/>
              <a:t>   Can copy over to another DTS RX1000.</a:t>
            </a:r>
          </a:p>
        </p:txBody>
      </p:sp>
      <p:pic>
        <p:nvPicPr>
          <p:cNvPr id="12297" name="Picture 9"/>
          <p:cNvPicPr>
            <a:picLocks noChangeAspect="1" noChangeArrowheads="1"/>
          </p:cNvPicPr>
          <p:nvPr/>
        </p:nvPicPr>
        <p:blipFill>
          <a:blip r:embed="rId4" cstate="print"/>
          <a:srcRect/>
          <a:stretch>
            <a:fillRect/>
          </a:stretch>
        </p:blipFill>
        <p:spPr bwMode="auto">
          <a:xfrm>
            <a:off x="3359150" y="3810000"/>
            <a:ext cx="2986088" cy="2692400"/>
          </a:xfrm>
          <a:prstGeom prst="rect">
            <a:avLst/>
          </a:prstGeom>
          <a:noFill/>
          <a:ln w="9525">
            <a:noFill/>
            <a:miter lim="800000"/>
            <a:headEnd/>
            <a:tailEnd/>
          </a:ln>
        </p:spPr>
      </p:pic>
      <p:pic>
        <p:nvPicPr>
          <p:cNvPr id="12298" name="Picture 10"/>
          <p:cNvPicPr>
            <a:picLocks noChangeAspect="1" noChangeArrowheads="1"/>
          </p:cNvPicPr>
          <p:nvPr/>
        </p:nvPicPr>
        <p:blipFill>
          <a:blip r:embed="rId5" cstate="print"/>
          <a:srcRect/>
          <a:stretch>
            <a:fillRect/>
          </a:stretch>
        </p:blipFill>
        <p:spPr bwMode="auto">
          <a:xfrm>
            <a:off x="3422650" y="3727450"/>
            <a:ext cx="3435350" cy="2757488"/>
          </a:xfrm>
          <a:prstGeom prst="rect">
            <a:avLst/>
          </a:prstGeom>
          <a:noFill/>
          <a:ln w="9525">
            <a:noFill/>
            <a:miter lim="800000"/>
            <a:headEnd/>
            <a:tailEnd/>
          </a:ln>
        </p:spPr>
      </p:pic>
      <p:pic>
        <p:nvPicPr>
          <p:cNvPr id="13321" name="Picture 9"/>
          <p:cNvPicPr>
            <a:picLocks noChangeAspect="1" noChangeArrowheads="1"/>
          </p:cNvPicPr>
          <p:nvPr/>
        </p:nvPicPr>
        <p:blipFill>
          <a:blip r:embed="rId6" cstate="print"/>
          <a:srcRect/>
          <a:stretch>
            <a:fillRect/>
          </a:stretch>
        </p:blipFill>
        <p:spPr bwMode="auto">
          <a:xfrm>
            <a:off x="3733800" y="5324475"/>
            <a:ext cx="228600" cy="314325"/>
          </a:xfrm>
          <a:prstGeom prst="rect">
            <a:avLst/>
          </a:prstGeom>
          <a:noFill/>
          <a:ln w="9525">
            <a:noFill/>
            <a:miter lim="800000"/>
            <a:headEnd/>
            <a:tailEnd/>
          </a:ln>
        </p:spPr>
      </p:pic>
      <p:pic>
        <p:nvPicPr>
          <p:cNvPr id="13322" name="Picture 10"/>
          <p:cNvPicPr>
            <a:picLocks noChangeAspect="1" noChangeArrowheads="1"/>
          </p:cNvPicPr>
          <p:nvPr/>
        </p:nvPicPr>
        <p:blipFill>
          <a:blip r:embed="rId7" cstate="print"/>
          <a:srcRect/>
          <a:stretch>
            <a:fillRect/>
          </a:stretch>
        </p:blipFill>
        <p:spPr bwMode="auto">
          <a:xfrm>
            <a:off x="4465638" y="5989638"/>
            <a:ext cx="563562" cy="334962"/>
          </a:xfrm>
          <a:prstGeom prst="rect">
            <a:avLst/>
          </a:prstGeom>
          <a:noFill/>
          <a:ln w="9525">
            <a:noFill/>
            <a:miter lim="800000"/>
            <a:headEnd/>
            <a:tailEnd/>
          </a:ln>
        </p:spPr>
      </p:pic>
      <p:pic>
        <p:nvPicPr>
          <p:cNvPr id="13326" name="Picture 14"/>
          <p:cNvPicPr>
            <a:picLocks noChangeAspect="1" noChangeArrowheads="1"/>
          </p:cNvPicPr>
          <p:nvPr/>
        </p:nvPicPr>
        <p:blipFill>
          <a:blip r:embed="rId8" cstate="print"/>
          <a:srcRect/>
          <a:stretch>
            <a:fillRect/>
          </a:stretch>
        </p:blipFill>
        <p:spPr bwMode="auto">
          <a:xfrm>
            <a:off x="5519738" y="4648200"/>
            <a:ext cx="227012" cy="252413"/>
          </a:xfrm>
          <a:prstGeom prst="rect">
            <a:avLst/>
          </a:prstGeom>
          <a:noFill/>
          <a:ln w="9525">
            <a:noFill/>
            <a:miter lim="800000"/>
            <a:headEnd/>
            <a:tailEnd/>
          </a:ln>
        </p:spPr>
      </p:pic>
      <p:sp>
        <p:nvSpPr>
          <p:cNvPr id="12" name="TextBox 11"/>
          <p:cNvSpPr txBox="1"/>
          <p:nvPr/>
        </p:nvSpPr>
        <p:spPr>
          <a:xfrm>
            <a:off x="0" y="2133600"/>
            <a:ext cx="9144000" cy="1557349"/>
          </a:xfrm>
          <a:prstGeom prst="rect">
            <a:avLst/>
          </a:prstGeom>
          <a:noFill/>
        </p:spPr>
        <p:txBody>
          <a:bodyPr wrap="square" rtlCol="0">
            <a:spAutoFit/>
          </a:bodyPr>
          <a:lstStyle/>
          <a:p>
            <a:r>
              <a:rPr lang="en-US" sz="2800" u="sng" dirty="0" smtClean="0"/>
              <a:t>Accessories!!</a:t>
            </a:r>
          </a:p>
          <a:p>
            <a:pPr algn="l"/>
            <a:endParaRPr lang="en-US" sz="2800" dirty="0" smtClean="0"/>
          </a:p>
          <a:p>
            <a:pPr algn="l"/>
            <a:r>
              <a:rPr lang="en-US" sz="2800" dirty="0" smtClean="0"/>
              <a:t>DTS products normally used with Gate Motors.</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advTm="80000"/>
    </mc:Choice>
    <mc:Fallback>
      <p:transition spd="slow" advTm="8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Effect transition="in" filter="slide(fromBottom)">
                                      <p:cBhvr>
                                        <p:cTn id="15" dur="500"/>
                                        <p:tgtEl>
                                          <p:spTgt spid="52227">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22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slide(fromBottom)">
                                      <p:cBhvr>
                                        <p:cTn id="22" dur="500"/>
                                        <p:tgtEl>
                                          <p:spTgt spid="522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Effect transition="in" filter="slide(fromBottom)">
                                      <p:cBhvr>
                                        <p:cTn id="27" dur="500"/>
                                        <p:tgtEl>
                                          <p:spTgt spid="522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52227">
                                            <p:txEl>
                                              <p:pRg st="3" end="3"/>
                                            </p:txEl>
                                          </p:spTgt>
                                        </p:tgtEl>
                                        <p:attrNameLst>
                                          <p:attrName>style.visibility</p:attrName>
                                        </p:attrNameLst>
                                      </p:cBhvr>
                                      <p:to>
                                        <p:strVal val="visible"/>
                                      </p:to>
                                    </p:set>
                                    <p:animEffect transition="in" filter="slide(fromBottom)">
                                      <p:cBhvr>
                                        <p:cTn id="32" dur="500"/>
                                        <p:tgtEl>
                                          <p:spTgt spid="5222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52227">
                                            <p:txEl>
                                              <p:pRg st="4" end="4"/>
                                            </p:txEl>
                                          </p:spTgt>
                                        </p:tgtEl>
                                        <p:attrNameLst>
                                          <p:attrName>style.visibility</p:attrName>
                                        </p:attrNameLst>
                                      </p:cBhvr>
                                      <p:to>
                                        <p:strVal val="visible"/>
                                      </p:to>
                                    </p:set>
                                    <p:animEffect transition="in" filter="slide(fromBottom)">
                                      <p:cBhvr>
                                        <p:cTn id="37" dur="500"/>
                                        <p:tgtEl>
                                          <p:spTgt spid="5222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52227">
                                            <p:txEl>
                                              <p:pRg st="5" end="5"/>
                                            </p:txEl>
                                          </p:spTgt>
                                        </p:tgtEl>
                                        <p:attrNameLst>
                                          <p:attrName>style.visibility</p:attrName>
                                        </p:attrNameLst>
                                      </p:cBhvr>
                                      <p:to>
                                        <p:strVal val="visible"/>
                                      </p:to>
                                    </p:set>
                                    <p:animEffect transition="in" filter="slide(fromBottom)">
                                      <p:cBhvr>
                                        <p:cTn id="42" dur="500"/>
                                        <p:tgtEl>
                                          <p:spTgt spid="52227">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52227">
                                            <p:txEl>
                                              <p:pRg st="6" end="6"/>
                                            </p:txEl>
                                          </p:spTgt>
                                        </p:tgtEl>
                                        <p:attrNameLst>
                                          <p:attrName>style.visibility</p:attrName>
                                        </p:attrNameLst>
                                      </p:cBhvr>
                                      <p:to>
                                        <p:strVal val="visible"/>
                                      </p:to>
                                    </p:set>
                                    <p:animEffect transition="in" filter="slide(fromBottom)">
                                      <p:cBhvr>
                                        <p:cTn id="47" dur="500"/>
                                        <p:tgtEl>
                                          <p:spTgt spid="5222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52227">
                                            <p:txEl>
                                              <p:pRg st="7" end="7"/>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32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32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32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52231">
                                            <p:txEl>
                                              <p:pRg st="0" end="0"/>
                                            </p:txEl>
                                          </p:spTgt>
                                        </p:tgtEl>
                                        <p:attrNameLst>
                                          <p:attrName>style.visibility</p:attrName>
                                        </p:attrNameLst>
                                      </p:cBhvr>
                                      <p:to>
                                        <p:strVal val="visible"/>
                                      </p:to>
                                    </p:set>
                                    <p:animEffect transition="in" filter="slide(fromBottom)">
                                      <p:cBhvr>
                                        <p:cTn id="62" dur="500"/>
                                        <p:tgtEl>
                                          <p:spTgt spid="52231">
                                            <p:txEl>
                                              <p:pRg st="0" end="0"/>
                                            </p:txEl>
                                          </p:spTgt>
                                        </p:tgtEl>
                                      </p:cBhvr>
                                    </p:animEffect>
                                  </p:childTnLst>
                                </p:cTn>
                              </p:par>
                              <p:par>
                                <p:cTn id="63" presetID="1" presetClass="exit" presetSubtype="0" fill="hold" nodeType="withEffect">
                                  <p:stCondLst>
                                    <p:cond delay="0"/>
                                  </p:stCondLst>
                                  <p:childTnLst>
                                    <p:set>
                                      <p:cBhvr>
                                        <p:cTn id="64" dur="1" fill="hold">
                                          <p:stCondLst>
                                            <p:cond delay="0"/>
                                          </p:stCondLst>
                                        </p:cTn>
                                        <p:tgtEl>
                                          <p:spTgt spid="1332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229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2227">
                                            <p:txEl>
                                              <p:pRg st="0" end="0"/>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2227">
                                            <p:txEl>
                                              <p:pRg st="1" end="1"/>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2227">
                                            <p:txEl>
                                              <p:pRg st="2" end="2"/>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2227">
                                            <p:txEl>
                                              <p:pRg st="3" end="3"/>
                                            </p:txEl>
                                          </p:spTgt>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52227">
                                            <p:txEl>
                                              <p:pRg st="4" end="4"/>
                                            </p:txEl>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2227">
                                            <p:txEl>
                                              <p:pRg st="5" end="5"/>
                                            </p:txEl>
                                          </p:spTgt>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2227">
                                            <p:txEl>
                                              <p:pRg st="6" end="6"/>
                                            </p:txEl>
                                          </p:spTgt>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2227">
                                            <p:txEl>
                                              <p:pRg st="7" end="7"/>
                                            </p:txEl>
                                          </p:spTgt>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332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332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29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nodeType="clickEffect">
                                  <p:stCondLst>
                                    <p:cond delay="0"/>
                                  </p:stCondLst>
                                  <p:childTnLst>
                                    <p:set>
                                      <p:cBhvr>
                                        <p:cTn id="92" dur="1" fill="hold">
                                          <p:stCondLst>
                                            <p:cond delay="0"/>
                                          </p:stCondLst>
                                        </p:cTn>
                                        <p:tgtEl>
                                          <p:spTgt spid="52231">
                                            <p:txEl>
                                              <p:pRg st="1" end="1"/>
                                            </p:txEl>
                                          </p:spTgt>
                                        </p:tgtEl>
                                        <p:attrNameLst>
                                          <p:attrName>style.visibility</p:attrName>
                                        </p:attrNameLst>
                                      </p:cBhvr>
                                      <p:to>
                                        <p:strVal val="visible"/>
                                      </p:to>
                                    </p:set>
                                    <p:animEffect transition="in" filter="slide(fromBottom)">
                                      <p:cBhvr>
                                        <p:cTn id="93" dur="500"/>
                                        <p:tgtEl>
                                          <p:spTgt spid="52231">
                                            <p:txEl>
                                              <p:pRg st="1" end="1"/>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nodeType="clickEffect">
                                  <p:stCondLst>
                                    <p:cond delay="0"/>
                                  </p:stCondLst>
                                  <p:childTnLst>
                                    <p:set>
                                      <p:cBhvr>
                                        <p:cTn id="97" dur="1" fill="hold">
                                          <p:stCondLst>
                                            <p:cond delay="0"/>
                                          </p:stCondLst>
                                        </p:cTn>
                                        <p:tgtEl>
                                          <p:spTgt spid="52231">
                                            <p:txEl>
                                              <p:pRg st="2" end="2"/>
                                            </p:txEl>
                                          </p:spTgt>
                                        </p:tgtEl>
                                        <p:attrNameLst>
                                          <p:attrName>style.visibility</p:attrName>
                                        </p:attrNameLst>
                                      </p:cBhvr>
                                      <p:to>
                                        <p:strVal val="visible"/>
                                      </p:to>
                                    </p:set>
                                    <p:animEffect transition="in" filter="slide(fromBottom)">
                                      <p:cBhvr>
                                        <p:cTn id="98" dur="500"/>
                                        <p:tgtEl>
                                          <p:spTgt spid="52231">
                                            <p:txEl>
                                              <p:pRg st="2" end="2"/>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4" fill="hold" nodeType="clickEffect">
                                  <p:stCondLst>
                                    <p:cond delay="0"/>
                                  </p:stCondLst>
                                  <p:childTnLst>
                                    <p:set>
                                      <p:cBhvr>
                                        <p:cTn id="102" dur="1" fill="hold">
                                          <p:stCondLst>
                                            <p:cond delay="0"/>
                                          </p:stCondLst>
                                        </p:cTn>
                                        <p:tgtEl>
                                          <p:spTgt spid="52231">
                                            <p:txEl>
                                              <p:pRg st="3" end="3"/>
                                            </p:txEl>
                                          </p:spTgt>
                                        </p:tgtEl>
                                        <p:attrNameLst>
                                          <p:attrName>style.visibility</p:attrName>
                                        </p:attrNameLst>
                                      </p:cBhvr>
                                      <p:to>
                                        <p:strVal val="visible"/>
                                      </p:to>
                                    </p:set>
                                    <p:animEffect transition="in" filter="slide(fromBottom)">
                                      <p:cBhvr>
                                        <p:cTn id="103" dur="500"/>
                                        <p:tgtEl>
                                          <p:spTgt spid="52231">
                                            <p:txEl>
                                              <p:pRg st="3" end="3"/>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2" presetClass="entr" presetSubtype="4" fill="hold" nodeType="clickEffect">
                                  <p:stCondLst>
                                    <p:cond delay="0"/>
                                  </p:stCondLst>
                                  <p:childTnLst>
                                    <p:set>
                                      <p:cBhvr>
                                        <p:cTn id="107" dur="1" fill="hold">
                                          <p:stCondLst>
                                            <p:cond delay="0"/>
                                          </p:stCondLst>
                                        </p:cTn>
                                        <p:tgtEl>
                                          <p:spTgt spid="52231">
                                            <p:txEl>
                                              <p:pRg st="4" end="4"/>
                                            </p:txEl>
                                          </p:spTgt>
                                        </p:tgtEl>
                                        <p:attrNameLst>
                                          <p:attrName>style.visibility</p:attrName>
                                        </p:attrNameLst>
                                      </p:cBhvr>
                                      <p:to>
                                        <p:strVal val="visible"/>
                                      </p:to>
                                    </p:set>
                                    <p:animEffect transition="in" filter="slide(fromBottom)">
                                      <p:cBhvr>
                                        <p:cTn id="108" dur="500"/>
                                        <p:tgtEl>
                                          <p:spTgt spid="52231">
                                            <p:txEl>
                                              <p:pRg st="4" end="4"/>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2" presetClass="entr" presetSubtype="4" fill="hold" nodeType="clickEffect">
                                  <p:stCondLst>
                                    <p:cond delay="0"/>
                                  </p:stCondLst>
                                  <p:childTnLst>
                                    <p:set>
                                      <p:cBhvr>
                                        <p:cTn id="112" dur="1" fill="hold">
                                          <p:stCondLst>
                                            <p:cond delay="0"/>
                                          </p:stCondLst>
                                        </p:cTn>
                                        <p:tgtEl>
                                          <p:spTgt spid="52231">
                                            <p:txEl>
                                              <p:pRg st="5" end="5"/>
                                            </p:txEl>
                                          </p:spTgt>
                                        </p:tgtEl>
                                        <p:attrNameLst>
                                          <p:attrName>style.visibility</p:attrName>
                                        </p:attrNameLst>
                                      </p:cBhvr>
                                      <p:to>
                                        <p:strVal val="visible"/>
                                      </p:to>
                                    </p:set>
                                    <p:animEffect transition="in" filter="slide(fromBottom)">
                                      <p:cBhvr>
                                        <p:cTn id="113" dur="500"/>
                                        <p:tgtEl>
                                          <p:spTgt spid="52231">
                                            <p:txEl>
                                              <p:pRg st="5" end="5"/>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2" presetClass="entr" presetSubtype="4" fill="hold" nodeType="clickEffect">
                                  <p:stCondLst>
                                    <p:cond delay="0"/>
                                  </p:stCondLst>
                                  <p:childTnLst>
                                    <p:set>
                                      <p:cBhvr>
                                        <p:cTn id="117" dur="1" fill="hold">
                                          <p:stCondLst>
                                            <p:cond delay="0"/>
                                          </p:stCondLst>
                                        </p:cTn>
                                        <p:tgtEl>
                                          <p:spTgt spid="52231">
                                            <p:txEl>
                                              <p:pRg st="6" end="6"/>
                                            </p:txEl>
                                          </p:spTgt>
                                        </p:tgtEl>
                                        <p:attrNameLst>
                                          <p:attrName>style.visibility</p:attrName>
                                        </p:attrNameLst>
                                      </p:cBhvr>
                                      <p:to>
                                        <p:strVal val="visible"/>
                                      </p:to>
                                    </p:set>
                                    <p:animEffect transition="in" filter="slide(fromBottom)">
                                      <p:cBhvr>
                                        <p:cTn id="118" dur="500"/>
                                        <p:tgtEl>
                                          <p:spTgt spid="52231">
                                            <p:txEl>
                                              <p:pRg st="6" end="6"/>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2" presetClass="entr" presetSubtype="4" fill="hold" nodeType="clickEffect">
                                  <p:stCondLst>
                                    <p:cond delay="0"/>
                                  </p:stCondLst>
                                  <p:childTnLst>
                                    <p:set>
                                      <p:cBhvr>
                                        <p:cTn id="122" dur="1" fill="hold">
                                          <p:stCondLst>
                                            <p:cond delay="0"/>
                                          </p:stCondLst>
                                        </p:cTn>
                                        <p:tgtEl>
                                          <p:spTgt spid="52231">
                                            <p:txEl>
                                              <p:pRg st="7" end="7"/>
                                            </p:txEl>
                                          </p:spTgt>
                                        </p:tgtEl>
                                        <p:attrNameLst>
                                          <p:attrName>style.visibility</p:attrName>
                                        </p:attrNameLst>
                                      </p:cBhvr>
                                      <p:to>
                                        <p:strVal val="visible"/>
                                      </p:to>
                                    </p:set>
                                    <p:animEffect transition="in" filter="slide(fromBottom)">
                                      <p:cBhvr>
                                        <p:cTn id="123" dur="500"/>
                                        <p:tgtEl>
                                          <p:spTgt spid="52231">
                                            <p:txEl>
                                              <p:pRg st="7" end="7"/>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2" presetClass="entr" presetSubtype="4" fill="hold" nodeType="clickEffect">
                                  <p:stCondLst>
                                    <p:cond delay="0"/>
                                  </p:stCondLst>
                                  <p:childTnLst>
                                    <p:set>
                                      <p:cBhvr>
                                        <p:cTn id="127" dur="1" fill="hold">
                                          <p:stCondLst>
                                            <p:cond delay="0"/>
                                          </p:stCondLst>
                                        </p:cTn>
                                        <p:tgtEl>
                                          <p:spTgt spid="52232">
                                            <p:txEl>
                                              <p:pRg st="0" end="0"/>
                                            </p:txEl>
                                          </p:spTgt>
                                        </p:tgtEl>
                                        <p:attrNameLst>
                                          <p:attrName>style.visibility</p:attrName>
                                        </p:attrNameLst>
                                      </p:cBhvr>
                                      <p:to>
                                        <p:strVal val="visible"/>
                                      </p:to>
                                    </p:set>
                                    <p:animEffect transition="in" filter="slide(fromBottom)">
                                      <p:cBhvr>
                                        <p:cTn id="128" dur="500"/>
                                        <p:tgtEl>
                                          <p:spTgt spid="52232">
                                            <p:txEl>
                                              <p:pRg st="0" end="0"/>
                                            </p:txEl>
                                          </p:spTgt>
                                        </p:tgtEl>
                                      </p:cBhvr>
                                    </p:animEffect>
                                  </p:childTnLst>
                                </p:cTn>
                              </p:par>
                              <p:par>
                                <p:cTn id="129" presetID="9" presetClass="entr" presetSubtype="0" fill="hold" nodeType="withEffect">
                                  <p:stCondLst>
                                    <p:cond delay="0"/>
                                  </p:stCondLst>
                                  <p:childTnLst>
                                    <p:set>
                                      <p:cBhvr>
                                        <p:cTn id="130" dur="1" fill="hold">
                                          <p:stCondLst>
                                            <p:cond delay="0"/>
                                          </p:stCondLst>
                                        </p:cTn>
                                        <p:tgtEl>
                                          <p:spTgt spid="52228"/>
                                        </p:tgtEl>
                                        <p:attrNameLst>
                                          <p:attrName>style.visibility</p:attrName>
                                        </p:attrNameLst>
                                      </p:cBhvr>
                                      <p:to>
                                        <p:strVal val="visible"/>
                                      </p:to>
                                    </p:set>
                                    <p:animEffect transition="in" filter="dissolve">
                                      <p:cBhvr>
                                        <p:cTn id="131" dur="500"/>
                                        <p:tgtEl>
                                          <p:spTgt spid="52228"/>
                                        </p:tgtEl>
                                      </p:cBhvr>
                                    </p:animEffect>
                                  </p:childTnLst>
                                </p:cTn>
                              </p:par>
                              <p:par>
                                <p:cTn id="132" presetID="1" presetClass="exit" presetSubtype="0" fill="hold" nodeType="withEffect">
                                  <p:stCondLst>
                                    <p:cond delay="0"/>
                                  </p:stCondLst>
                                  <p:childTnLst>
                                    <p:set>
                                      <p:cBhvr>
                                        <p:cTn id="133" dur="1" fill="hold">
                                          <p:stCondLst>
                                            <p:cond delay="0"/>
                                          </p:stCondLst>
                                        </p:cTn>
                                        <p:tgtEl>
                                          <p:spTgt spid="1229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2231">
                                            <p:txEl>
                                              <p:pRg st="0" end="0"/>
                                            </p:txEl>
                                          </p:spTgt>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52231">
                                            <p:txEl>
                                              <p:pRg st="1" end="1"/>
                                            </p:txEl>
                                          </p:spTgt>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52231">
                                            <p:txEl>
                                              <p:pRg st="2" end="2"/>
                                            </p:txEl>
                                          </p:spTgt>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52231">
                                            <p:txEl>
                                              <p:pRg st="3" end="3"/>
                                            </p:txEl>
                                          </p:spTgt>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52231">
                                            <p:txEl>
                                              <p:pRg st="4" end="4"/>
                                            </p:txEl>
                                          </p:spTgt>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52231">
                                            <p:txEl>
                                              <p:pRg st="5" end="5"/>
                                            </p:txEl>
                                          </p:spTgt>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2231">
                                            <p:txEl>
                                              <p:pRg st="6" end="6"/>
                                            </p:txEl>
                                          </p:spTgt>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52231">
                                            <p:txEl>
                                              <p:pRg st="7" end="7"/>
                                            </p:txEl>
                                          </p:spTgt>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2" presetClass="entr" presetSubtype="4" fill="hold" nodeType="clickEffect">
                                  <p:stCondLst>
                                    <p:cond delay="0"/>
                                  </p:stCondLst>
                                  <p:childTnLst>
                                    <p:set>
                                      <p:cBhvr>
                                        <p:cTn id="153" dur="1" fill="hold">
                                          <p:stCondLst>
                                            <p:cond delay="0"/>
                                          </p:stCondLst>
                                        </p:cTn>
                                        <p:tgtEl>
                                          <p:spTgt spid="52232">
                                            <p:txEl>
                                              <p:pRg st="1" end="1"/>
                                            </p:txEl>
                                          </p:spTgt>
                                        </p:tgtEl>
                                        <p:attrNameLst>
                                          <p:attrName>style.visibility</p:attrName>
                                        </p:attrNameLst>
                                      </p:cBhvr>
                                      <p:to>
                                        <p:strVal val="visible"/>
                                      </p:to>
                                    </p:set>
                                    <p:animEffect transition="in" filter="slide(fromBottom)">
                                      <p:cBhvr>
                                        <p:cTn id="154" dur="500"/>
                                        <p:tgtEl>
                                          <p:spTgt spid="52232">
                                            <p:txEl>
                                              <p:pRg st="1" end="1"/>
                                            </p:txEl>
                                          </p:spTgt>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2" presetClass="entr" presetSubtype="4" fill="hold" nodeType="clickEffect">
                                  <p:stCondLst>
                                    <p:cond delay="0"/>
                                  </p:stCondLst>
                                  <p:childTnLst>
                                    <p:set>
                                      <p:cBhvr>
                                        <p:cTn id="158" dur="1" fill="hold">
                                          <p:stCondLst>
                                            <p:cond delay="0"/>
                                          </p:stCondLst>
                                        </p:cTn>
                                        <p:tgtEl>
                                          <p:spTgt spid="52232">
                                            <p:txEl>
                                              <p:pRg st="2" end="2"/>
                                            </p:txEl>
                                          </p:spTgt>
                                        </p:tgtEl>
                                        <p:attrNameLst>
                                          <p:attrName>style.visibility</p:attrName>
                                        </p:attrNameLst>
                                      </p:cBhvr>
                                      <p:to>
                                        <p:strVal val="visible"/>
                                      </p:to>
                                    </p:set>
                                    <p:animEffect transition="in" filter="slide(fromBottom)">
                                      <p:cBhvr>
                                        <p:cTn id="159" dur="500"/>
                                        <p:tgtEl>
                                          <p:spTgt spid="52232">
                                            <p:txEl>
                                              <p:pRg st="2" end="2"/>
                                            </p:txEl>
                                          </p:spTgt>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2" presetClass="entr" presetSubtype="4" fill="hold" nodeType="clickEffect">
                                  <p:stCondLst>
                                    <p:cond delay="0"/>
                                  </p:stCondLst>
                                  <p:childTnLst>
                                    <p:set>
                                      <p:cBhvr>
                                        <p:cTn id="163" dur="1" fill="hold">
                                          <p:stCondLst>
                                            <p:cond delay="0"/>
                                          </p:stCondLst>
                                        </p:cTn>
                                        <p:tgtEl>
                                          <p:spTgt spid="52232">
                                            <p:txEl>
                                              <p:pRg st="3" end="3"/>
                                            </p:txEl>
                                          </p:spTgt>
                                        </p:tgtEl>
                                        <p:attrNameLst>
                                          <p:attrName>style.visibility</p:attrName>
                                        </p:attrNameLst>
                                      </p:cBhvr>
                                      <p:to>
                                        <p:strVal val="visible"/>
                                      </p:to>
                                    </p:set>
                                    <p:animEffect transition="in" filter="slide(fromBottom)">
                                      <p:cBhvr>
                                        <p:cTn id="164" dur="500"/>
                                        <p:tgtEl>
                                          <p:spTgt spid="52232">
                                            <p:txEl>
                                              <p:pRg st="3" end="3"/>
                                            </p:txEl>
                                          </p:spTgt>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2" presetClass="entr" presetSubtype="4" fill="hold" nodeType="clickEffect">
                                  <p:stCondLst>
                                    <p:cond delay="0"/>
                                  </p:stCondLst>
                                  <p:childTnLst>
                                    <p:set>
                                      <p:cBhvr>
                                        <p:cTn id="168" dur="1" fill="hold">
                                          <p:stCondLst>
                                            <p:cond delay="0"/>
                                          </p:stCondLst>
                                        </p:cTn>
                                        <p:tgtEl>
                                          <p:spTgt spid="52232">
                                            <p:txEl>
                                              <p:pRg st="4" end="4"/>
                                            </p:txEl>
                                          </p:spTgt>
                                        </p:tgtEl>
                                        <p:attrNameLst>
                                          <p:attrName>style.visibility</p:attrName>
                                        </p:attrNameLst>
                                      </p:cBhvr>
                                      <p:to>
                                        <p:strVal val="visible"/>
                                      </p:to>
                                    </p:set>
                                    <p:animEffect transition="in" filter="slide(fromBottom)">
                                      <p:cBhvr>
                                        <p:cTn id="169" dur="500"/>
                                        <p:tgtEl>
                                          <p:spTgt spid="52232">
                                            <p:txEl>
                                              <p:pRg st="4" end="4"/>
                                            </p:txEl>
                                          </p:spTgt>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2" presetClass="entr" presetSubtype="4" fill="hold" nodeType="clickEffect">
                                  <p:stCondLst>
                                    <p:cond delay="0"/>
                                  </p:stCondLst>
                                  <p:childTnLst>
                                    <p:set>
                                      <p:cBhvr>
                                        <p:cTn id="173" dur="1" fill="hold">
                                          <p:stCondLst>
                                            <p:cond delay="0"/>
                                          </p:stCondLst>
                                        </p:cTn>
                                        <p:tgtEl>
                                          <p:spTgt spid="52232">
                                            <p:txEl>
                                              <p:pRg st="5" end="5"/>
                                            </p:txEl>
                                          </p:spTgt>
                                        </p:tgtEl>
                                        <p:attrNameLst>
                                          <p:attrName>style.visibility</p:attrName>
                                        </p:attrNameLst>
                                      </p:cBhvr>
                                      <p:to>
                                        <p:strVal val="visible"/>
                                      </p:to>
                                    </p:set>
                                    <p:animEffect transition="in" filter="slide(fromBottom)">
                                      <p:cBhvr>
                                        <p:cTn id="174" dur="500"/>
                                        <p:tgtEl>
                                          <p:spTgt spid="52232">
                                            <p:txEl>
                                              <p:pRg st="5" end="5"/>
                                            </p:txEl>
                                          </p:spTgt>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2" presetClass="entr" presetSubtype="4" fill="hold" nodeType="clickEffect">
                                  <p:stCondLst>
                                    <p:cond delay="0"/>
                                  </p:stCondLst>
                                  <p:childTnLst>
                                    <p:set>
                                      <p:cBhvr>
                                        <p:cTn id="178" dur="1" fill="hold">
                                          <p:stCondLst>
                                            <p:cond delay="0"/>
                                          </p:stCondLst>
                                        </p:cTn>
                                        <p:tgtEl>
                                          <p:spTgt spid="52232">
                                            <p:txEl>
                                              <p:pRg st="6" end="6"/>
                                            </p:txEl>
                                          </p:spTgt>
                                        </p:tgtEl>
                                        <p:attrNameLst>
                                          <p:attrName>style.visibility</p:attrName>
                                        </p:attrNameLst>
                                      </p:cBhvr>
                                      <p:to>
                                        <p:strVal val="visible"/>
                                      </p:to>
                                    </p:set>
                                    <p:animEffect transition="in" filter="slide(fromBottom)">
                                      <p:cBhvr>
                                        <p:cTn id="179" dur="500"/>
                                        <p:tgtEl>
                                          <p:spTgt spid="52232">
                                            <p:txEl>
                                              <p:pRg st="6" end="6"/>
                                            </p:txEl>
                                          </p:spTgt>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4" fill="hold" nodeType="clickEffect">
                                  <p:stCondLst>
                                    <p:cond delay="0"/>
                                  </p:stCondLst>
                                  <p:childTnLst>
                                    <p:set>
                                      <p:cBhvr>
                                        <p:cTn id="183" dur="1" fill="hold">
                                          <p:stCondLst>
                                            <p:cond delay="0"/>
                                          </p:stCondLst>
                                        </p:cTn>
                                        <p:tgtEl>
                                          <p:spTgt spid="52232">
                                            <p:txEl>
                                              <p:pRg st="7" end="7"/>
                                            </p:txEl>
                                          </p:spTgt>
                                        </p:tgtEl>
                                        <p:attrNameLst>
                                          <p:attrName>style.visibility</p:attrName>
                                        </p:attrNameLst>
                                      </p:cBhvr>
                                      <p:to>
                                        <p:strVal val="visible"/>
                                      </p:to>
                                    </p:set>
                                    <p:animEffect transition="in" filter="slide(fromBottom)">
                                      <p:cBhvr>
                                        <p:cTn id="184" dur="500"/>
                                        <p:tgtEl>
                                          <p:spTgt spid="522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2"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0"/>
            <a:ext cx="9144000" cy="6705600"/>
          </a:xfrm>
        </p:spPr>
        <p:txBody>
          <a:bodyPr rtlCol="0">
            <a:normAutofit/>
          </a:bodyPr>
          <a:lstStyle/>
          <a:p>
            <a:pPr algn="ctr" eaLnBrk="1" fontAlgn="auto" hangingPunct="1">
              <a:spcAft>
                <a:spcPts val="0"/>
              </a:spcAft>
              <a:buFont typeface="Arial" panose="020B0604020202020204" pitchFamily="34" charset="0"/>
              <a:buChar char="•"/>
              <a:defRPr/>
            </a:pPr>
            <a:endParaRPr lang="en-US" altLang="en-US" dirty="0" smtClean="0"/>
          </a:p>
          <a:p>
            <a:pPr algn="ctr" eaLnBrk="1" fontAlgn="auto" hangingPunct="1">
              <a:spcAft>
                <a:spcPts val="0"/>
              </a:spcAft>
              <a:buFont typeface="Arial" panose="020B0604020202020204" pitchFamily="34" charset="0"/>
              <a:buChar char="•"/>
              <a:defRPr/>
            </a:pPr>
            <a:endParaRPr lang="en-US" altLang="en-US" dirty="0" smtClean="0"/>
          </a:p>
          <a:p>
            <a:pPr algn="ctr" eaLnBrk="1" fontAlgn="auto" hangingPunct="1">
              <a:spcAft>
                <a:spcPts val="0"/>
              </a:spcAft>
              <a:buFont typeface="Arial" panose="020B0604020202020204" pitchFamily="34" charset="0"/>
              <a:buChar char="•"/>
              <a:defRPr/>
            </a:pPr>
            <a:endParaRPr lang="en-US" altLang="en-US" dirty="0" smtClean="0"/>
          </a:p>
          <a:p>
            <a:pPr algn="ctr" eaLnBrk="1" fontAlgn="auto" hangingPunct="1">
              <a:spcAft>
                <a:spcPts val="0"/>
              </a:spcAft>
              <a:buFont typeface="Arial" panose="020B0604020202020204" pitchFamily="34" charset="0"/>
              <a:buChar char="•"/>
              <a:defRPr/>
            </a:pPr>
            <a:endParaRPr lang="en-US" altLang="en-US" dirty="0" smtClean="0"/>
          </a:p>
          <a:p>
            <a:pPr marL="0" indent="0" algn="ctr" eaLnBrk="1" fontAlgn="auto" hangingPunct="1">
              <a:spcAft>
                <a:spcPts val="0"/>
              </a:spcAft>
              <a:buFont typeface="Arial" panose="020B0604020202020204" pitchFamily="34" charset="0"/>
              <a:buNone/>
              <a:defRPr/>
            </a:pPr>
            <a:endParaRPr lang="en-US" altLang="en-US" dirty="0" smtClean="0"/>
          </a:p>
        </p:txBody>
      </p:sp>
      <p:sp>
        <p:nvSpPr>
          <p:cNvPr id="33794" name="Rectangle 1"/>
          <p:cNvSpPr>
            <a:spLocks noChangeArrowheads="1"/>
          </p:cNvSpPr>
          <p:nvPr/>
        </p:nvSpPr>
        <p:spPr bwMode="auto">
          <a:xfrm>
            <a:off x="2514600" y="152400"/>
            <a:ext cx="3552825" cy="523875"/>
          </a:xfrm>
          <a:prstGeom prst="rect">
            <a:avLst/>
          </a:prstGeom>
          <a:noFill/>
          <a:ln w="9525">
            <a:noFill/>
            <a:miter lim="800000"/>
            <a:headEnd/>
            <a:tailEnd/>
          </a:ln>
        </p:spPr>
        <p:txBody>
          <a:bodyPr wrap="none">
            <a:spAutoFit/>
          </a:bodyPr>
          <a:lstStyle/>
          <a:p>
            <a:pPr eaLnBrk="0" hangingPunct="0"/>
            <a:r>
              <a:rPr lang="en-ZA" altLang="en-US" sz="2800" b="1" u="sng"/>
              <a:t>DTS Loop Detector</a:t>
            </a:r>
          </a:p>
        </p:txBody>
      </p:sp>
      <p:pic>
        <p:nvPicPr>
          <p:cNvPr id="35842" name="Picture 2"/>
          <p:cNvPicPr>
            <a:picLocks noChangeAspect="1" noChangeArrowheads="1"/>
          </p:cNvPicPr>
          <p:nvPr/>
        </p:nvPicPr>
        <p:blipFill>
          <a:blip r:embed="rId3" cstate="print"/>
          <a:srcRect/>
          <a:stretch>
            <a:fillRect/>
          </a:stretch>
        </p:blipFill>
        <p:spPr bwMode="auto">
          <a:xfrm>
            <a:off x="6373812" y="304800"/>
            <a:ext cx="2770188" cy="2295525"/>
          </a:xfrm>
          <a:prstGeom prst="rect">
            <a:avLst/>
          </a:prstGeom>
          <a:noFill/>
          <a:ln w="9525">
            <a:noFill/>
            <a:miter lim="800000"/>
            <a:headEnd/>
            <a:tailEnd/>
          </a:ln>
        </p:spPr>
      </p:pic>
      <p:sp>
        <p:nvSpPr>
          <p:cNvPr id="3" name="Rectangle 2"/>
          <p:cNvSpPr/>
          <p:nvPr/>
        </p:nvSpPr>
        <p:spPr>
          <a:xfrm>
            <a:off x="457200" y="1201738"/>
            <a:ext cx="7758113" cy="3540125"/>
          </a:xfrm>
          <a:prstGeom prst="rect">
            <a:avLst/>
          </a:prstGeom>
        </p:spPr>
        <p:txBody>
          <a:bodyPr wrap="none">
            <a:spAutoFit/>
          </a:bodyPr>
          <a:lstStyle/>
          <a:p>
            <a:pPr eaLnBrk="0" hangingPunct="0">
              <a:defRPr/>
            </a:pPr>
            <a:r>
              <a:rPr lang="en-ZA" sz="2400" b="1" u="sng" dirty="0"/>
              <a:t>Features</a:t>
            </a:r>
            <a:endParaRPr lang="en-ZA" sz="2400" dirty="0"/>
          </a:p>
          <a:p>
            <a:pPr marL="342900" indent="-342900" eaLnBrk="0" hangingPunct="0">
              <a:buFont typeface="Arial" panose="020B0604020202020204" pitchFamily="34" charset="0"/>
              <a:buChar char="•"/>
              <a:defRPr/>
            </a:pPr>
            <a:r>
              <a:rPr lang="en-ZA" sz="2000" dirty="0"/>
              <a:t>Pulse or Presence relay output.</a:t>
            </a:r>
          </a:p>
          <a:p>
            <a:pPr marL="342900" indent="-342900" eaLnBrk="0" hangingPunct="0">
              <a:buFont typeface="Arial" panose="020B0604020202020204" pitchFamily="34" charset="0"/>
              <a:buChar char="•"/>
              <a:defRPr/>
            </a:pPr>
            <a:r>
              <a:rPr lang="en-ZA" sz="2000" dirty="0"/>
              <a:t>4 Selectable exit times.</a:t>
            </a:r>
          </a:p>
          <a:p>
            <a:pPr marL="342900" indent="-342900" eaLnBrk="0" hangingPunct="0">
              <a:buFont typeface="Arial" panose="020B0604020202020204" pitchFamily="34" charset="0"/>
              <a:buChar char="•"/>
              <a:defRPr/>
            </a:pPr>
            <a:r>
              <a:rPr lang="en-ZA" sz="2000" dirty="0"/>
              <a:t>4 Selectable sensitivity ranges.</a:t>
            </a:r>
          </a:p>
          <a:p>
            <a:pPr marL="342900" indent="-342900" eaLnBrk="0" hangingPunct="0">
              <a:buFont typeface="Arial" panose="020B0604020202020204" pitchFamily="34" charset="0"/>
              <a:buChar char="•"/>
              <a:defRPr/>
            </a:pPr>
            <a:r>
              <a:rPr lang="en-ZA" sz="2000" dirty="0"/>
              <a:t>Audible beeper for setup purposes.</a:t>
            </a:r>
          </a:p>
          <a:p>
            <a:pPr marL="342900" indent="-342900" eaLnBrk="0" hangingPunct="0">
              <a:buFont typeface="Arial" panose="020B0604020202020204" pitchFamily="34" charset="0"/>
              <a:buChar char="•"/>
              <a:defRPr/>
            </a:pPr>
            <a:r>
              <a:rPr lang="en-ZA" sz="2000" dirty="0"/>
              <a:t>Status indication LED.</a:t>
            </a:r>
          </a:p>
          <a:p>
            <a:pPr marL="342900" indent="-342900" eaLnBrk="0" hangingPunct="0">
              <a:buFont typeface="Arial" panose="020B0604020202020204" pitchFamily="34" charset="0"/>
              <a:buChar char="•"/>
              <a:defRPr/>
            </a:pPr>
            <a:r>
              <a:rPr lang="en-ZA" sz="2000" dirty="0"/>
              <a:t>Normal or Security mode (Timed exit from intercom switch)</a:t>
            </a:r>
          </a:p>
          <a:p>
            <a:pPr marL="342900" indent="-342900" eaLnBrk="0" hangingPunct="0">
              <a:buFont typeface="Arial" panose="020B0604020202020204" pitchFamily="34" charset="0"/>
              <a:buChar char="•"/>
              <a:defRPr/>
            </a:pPr>
            <a:r>
              <a:rPr lang="en-ZA" sz="2000" dirty="0"/>
              <a:t>Selectable sensitivity boost for high ground clearance vehicles.</a:t>
            </a:r>
          </a:p>
          <a:p>
            <a:pPr marL="342900" indent="-342900" eaLnBrk="0" hangingPunct="0">
              <a:buFont typeface="Arial" panose="020B0604020202020204" pitchFamily="34" charset="0"/>
              <a:buChar char="•"/>
              <a:defRPr/>
            </a:pPr>
            <a:r>
              <a:rPr lang="en-ZA" sz="2000" dirty="0"/>
              <a:t>Loop condition monitoring (Open or short circuit).</a:t>
            </a:r>
          </a:p>
          <a:p>
            <a:pPr marL="342900" indent="-342900" eaLnBrk="0" hangingPunct="0">
              <a:buFont typeface="Arial" panose="020B0604020202020204" pitchFamily="34" charset="0"/>
              <a:buChar char="•"/>
              <a:defRPr/>
            </a:pPr>
            <a:r>
              <a:rPr lang="en-ZA" sz="2000" dirty="0"/>
              <a:t>Latching fault detect LED (Will indicate intermittent loop faults).</a:t>
            </a:r>
          </a:p>
          <a:p>
            <a:pPr marL="342900" indent="-342900" eaLnBrk="0" hangingPunct="0">
              <a:buFont typeface="Arial" panose="020B0604020202020204" pitchFamily="34" charset="0"/>
              <a:buChar char="•"/>
              <a:defRPr/>
            </a:pPr>
            <a:r>
              <a:rPr lang="en-ZA" sz="2000" dirty="0"/>
              <a:t>High / Low loop frequency selection.</a:t>
            </a:r>
          </a:p>
        </p:txBody>
      </p:sp>
    </p:spTree>
  </p:cSld>
  <p:clrMapOvr>
    <a:masterClrMapping/>
  </p:clrMapOvr>
  <mc:AlternateContent xmlns:mc="http://schemas.openxmlformats.org/markup-compatibility/2006">
    <mc:Choice xmlns:p14="http://schemas.microsoft.com/office/powerpoint/2010/main" xmlns="" Requires="p14">
      <p:transition spd="slow" p14:dur="2000" advTm="66000"/>
    </mc:Choice>
    <mc:Fallback>
      <p:transition spd="slow" advTm="6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anim calcmode="lin" valueType="num">
                                      <p:cBhvr>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anim calcmode="lin" valueType="num">
                                      <p:cBhvr>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500"/>
                                        <p:tgtEl>
                                          <p:spTgt spid="3">
                                            <p:txEl>
                                              <p:pRg st="8" end="8"/>
                                            </p:txEl>
                                          </p:spTgt>
                                        </p:tgtEl>
                                      </p:cBhvr>
                                    </p:animEffect>
                                    <p:anim calcmode="lin" valueType="num">
                                      <p:cBhvr>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500"/>
                                        <p:tgtEl>
                                          <p:spTgt spid="3">
                                            <p:txEl>
                                              <p:pRg st="9" end="9"/>
                                            </p:txEl>
                                          </p:spTgt>
                                        </p:tgtEl>
                                      </p:cBhvr>
                                    </p:animEffect>
                                    <p:anim calcmode="lin" valueType="num">
                                      <p:cBhvr>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fade">
                                      <p:cBhvr>
                                        <p:cTn id="78" dur="500"/>
                                        <p:tgtEl>
                                          <p:spTgt spid="3">
                                            <p:txEl>
                                              <p:pRg st="10" end="10"/>
                                            </p:txEl>
                                          </p:spTgt>
                                        </p:tgtEl>
                                      </p:cBhvr>
                                    </p:animEffect>
                                    <p:anim calcmode="lin" valueType="num">
                                      <p:cBhvr>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0"/>
            <a:ext cx="9144000" cy="6705600"/>
          </a:xfrm>
        </p:spPr>
        <p:txBody>
          <a:bodyPr rtlCol="0">
            <a:normAutofit/>
          </a:bodyPr>
          <a:lstStyle/>
          <a:p>
            <a:pPr algn="ctr" eaLnBrk="1" fontAlgn="auto" hangingPunct="1">
              <a:spcAft>
                <a:spcPts val="0"/>
              </a:spcAft>
              <a:buFont typeface="Arial" panose="020B0604020202020204" pitchFamily="34" charset="0"/>
              <a:buChar char="•"/>
              <a:defRPr/>
            </a:pPr>
            <a:endParaRPr lang="en-US" altLang="en-US" dirty="0" smtClean="0"/>
          </a:p>
          <a:p>
            <a:pPr marL="0" indent="0" algn="ctr" eaLnBrk="1" fontAlgn="auto" hangingPunct="1">
              <a:spcAft>
                <a:spcPts val="0"/>
              </a:spcAft>
              <a:buFont typeface="Arial" panose="020B0604020202020204" pitchFamily="34" charset="0"/>
              <a:buNone/>
              <a:defRPr/>
            </a:pPr>
            <a:endParaRPr lang="en-US" altLang="en-US" dirty="0" smtClean="0"/>
          </a:p>
          <a:p>
            <a:pPr algn="ctr" eaLnBrk="1" fontAlgn="auto" hangingPunct="1">
              <a:spcAft>
                <a:spcPts val="0"/>
              </a:spcAft>
              <a:buFont typeface="Arial" panose="020B0604020202020204" pitchFamily="34" charset="0"/>
              <a:buChar char="•"/>
              <a:defRPr/>
            </a:pPr>
            <a:endParaRPr lang="en-US" altLang="en-US" dirty="0" smtClean="0"/>
          </a:p>
          <a:p>
            <a:pPr marL="0" indent="0" algn="ctr" eaLnBrk="1" fontAlgn="auto" hangingPunct="1">
              <a:spcAft>
                <a:spcPts val="0"/>
              </a:spcAft>
              <a:buFont typeface="Arial" panose="020B0604020202020204" pitchFamily="34" charset="0"/>
              <a:buNone/>
              <a:defRPr/>
            </a:pPr>
            <a:endParaRPr lang="en-ZA" dirty="0" smtClean="0"/>
          </a:p>
        </p:txBody>
      </p:sp>
      <p:sp>
        <p:nvSpPr>
          <p:cNvPr id="35842" name="Rectangle 1"/>
          <p:cNvSpPr>
            <a:spLocks noChangeArrowheads="1"/>
          </p:cNvSpPr>
          <p:nvPr/>
        </p:nvSpPr>
        <p:spPr bwMode="auto">
          <a:xfrm>
            <a:off x="2667000" y="152400"/>
            <a:ext cx="3844925" cy="523875"/>
          </a:xfrm>
          <a:prstGeom prst="rect">
            <a:avLst/>
          </a:prstGeom>
          <a:noFill/>
          <a:ln w="9525">
            <a:noFill/>
            <a:miter lim="800000"/>
            <a:headEnd/>
            <a:tailEnd/>
          </a:ln>
        </p:spPr>
        <p:txBody>
          <a:bodyPr wrap="none">
            <a:spAutoFit/>
          </a:bodyPr>
          <a:lstStyle/>
          <a:p>
            <a:pPr eaLnBrk="0" hangingPunct="0"/>
            <a:r>
              <a:rPr lang="en-ZA" altLang="en-US" sz="2800" b="1" u="sng"/>
              <a:t>DTS Universal Timer</a:t>
            </a:r>
          </a:p>
        </p:txBody>
      </p:sp>
      <p:pic>
        <p:nvPicPr>
          <p:cNvPr id="36866" name="Picture 2"/>
          <p:cNvPicPr>
            <a:picLocks noChangeAspect="1" noChangeArrowheads="1"/>
          </p:cNvPicPr>
          <p:nvPr/>
        </p:nvPicPr>
        <p:blipFill>
          <a:blip r:embed="rId3" cstate="print"/>
          <a:srcRect/>
          <a:stretch>
            <a:fillRect/>
          </a:stretch>
        </p:blipFill>
        <p:spPr bwMode="auto">
          <a:xfrm>
            <a:off x="6040438" y="762000"/>
            <a:ext cx="1914525" cy="1666875"/>
          </a:xfrm>
          <a:prstGeom prst="rect">
            <a:avLst/>
          </a:prstGeom>
          <a:noFill/>
          <a:ln w="9525">
            <a:noFill/>
            <a:miter lim="800000"/>
            <a:headEnd/>
            <a:tailEnd/>
          </a:ln>
        </p:spPr>
      </p:pic>
      <p:sp>
        <p:nvSpPr>
          <p:cNvPr id="4" name="Rectangle 3"/>
          <p:cNvSpPr/>
          <p:nvPr/>
        </p:nvSpPr>
        <p:spPr>
          <a:xfrm>
            <a:off x="533400" y="762000"/>
            <a:ext cx="4725988" cy="2924175"/>
          </a:xfrm>
          <a:prstGeom prst="rect">
            <a:avLst/>
          </a:prstGeom>
        </p:spPr>
        <p:txBody>
          <a:bodyPr wrap="none">
            <a:spAutoFit/>
          </a:bodyPr>
          <a:lstStyle/>
          <a:p>
            <a:pPr eaLnBrk="0" hangingPunct="0">
              <a:defRPr/>
            </a:pPr>
            <a:r>
              <a:rPr lang="en-ZA" sz="2400" b="1" u="sng" dirty="0"/>
              <a:t>Features</a:t>
            </a:r>
          </a:p>
          <a:p>
            <a:pPr marL="342900" indent="-342900" eaLnBrk="0" hangingPunct="0">
              <a:buFont typeface="Arial" panose="020B0604020202020204" pitchFamily="34" charset="0"/>
              <a:buChar char="•"/>
              <a:defRPr/>
            </a:pPr>
            <a:r>
              <a:rPr lang="en-ZA" sz="2000" dirty="0"/>
              <a:t>Level and Edge Triggering.</a:t>
            </a:r>
          </a:p>
          <a:p>
            <a:pPr marL="342900" indent="-342900" eaLnBrk="0" hangingPunct="0">
              <a:buFont typeface="Arial" panose="020B0604020202020204" pitchFamily="34" charset="0"/>
              <a:buChar char="•"/>
              <a:defRPr/>
            </a:pPr>
            <a:r>
              <a:rPr lang="en-ZA" sz="2000" dirty="0"/>
              <a:t>Retriggerable and Non Retriggerable.</a:t>
            </a:r>
          </a:p>
          <a:p>
            <a:pPr marL="342900" indent="-342900" eaLnBrk="0" hangingPunct="0">
              <a:buFont typeface="Arial" panose="020B0604020202020204" pitchFamily="34" charset="0"/>
              <a:buChar char="•"/>
              <a:defRPr/>
            </a:pPr>
            <a:r>
              <a:rPr lang="en-ZA" sz="2000" dirty="0"/>
              <a:t>Trigger N/O and N/C.</a:t>
            </a:r>
          </a:p>
          <a:p>
            <a:pPr marL="342900" indent="-342900" eaLnBrk="0" hangingPunct="0">
              <a:buFont typeface="Arial" panose="020B0604020202020204" pitchFamily="34" charset="0"/>
              <a:buChar char="•"/>
              <a:defRPr/>
            </a:pPr>
            <a:r>
              <a:rPr lang="en-ZA" sz="2000" dirty="0"/>
              <a:t>Debounce and Non Debounce.</a:t>
            </a:r>
          </a:p>
          <a:p>
            <a:pPr marL="342900" indent="-342900" eaLnBrk="0" hangingPunct="0">
              <a:buFont typeface="Arial" panose="020B0604020202020204" pitchFamily="34" charset="0"/>
              <a:buChar char="•"/>
              <a:defRPr/>
            </a:pPr>
            <a:r>
              <a:rPr lang="en-ZA" sz="2000" dirty="0"/>
              <a:t>Delay Mode.</a:t>
            </a:r>
          </a:p>
          <a:p>
            <a:pPr marL="342900" indent="-342900" eaLnBrk="0" hangingPunct="0">
              <a:buFont typeface="Arial" panose="020B0604020202020204" pitchFamily="34" charset="0"/>
              <a:buChar char="•"/>
              <a:defRPr/>
            </a:pPr>
            <a:r>
              <a:rPr lang="en-ZA" sz="2000" dirty="0"/>
              <a:t>Flip Flop Mode.</a:t>
            </a:r>
          </a:p>
          <a:p>
            <a:pPr marL="342900" indent="-342900" eaLnBrk="0" hangingPunct="0">
              <a:buFont typeface="Arial" panose="020B0604020202020204" pitchFamily="34" charset="0"/>
              <a:buChar char="•"/>
              <a:defRPr/>
            </a:pPr>
            <a:r>
              <a:rPr lang="en-ZA" sz="2000" dirty="0"/>
              <a:t>One Shot timer.</a:t>
            </a:r>
          </a:p>
          <a:p>
            <a:pPr marL="342900" indent="-342900" eaLnBrk="0" hangingPunct="0">
              <a:buFont typeface="Arial" panose="020B0604020202020204" pitchFamily="34" charset="0"/>
              <a:buChar char="•"/>
              <a:defRPr/>
            </a:pPr>
            <a:endParaRPr lang="en-ZA" sz="2000" dirty="0"/>
          </a:p>
        </p:txBody>
      </p:sp>
    </p:spTree>
  </p:cSld>
  <p:clrMapOvr>
    <a:masterClrMapping/>
  </p:clrMapOvr>
  <mc:AlternateContent xmlns:mc="http://schemas.openxmlformats.org/markup-compatibility/2006">
    <mc:Choice xmlns:p14="http://schemas.microsoft.com/office/powerpoint/2010/main" xmlns="" Requires="p14">
      <p:transition spd="slow" p14:dur="2000" advTm="43000"/>
    </mc:Choice>
    <mc:Fallback>
      <p:transition spd="slow" advTm="4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1219200" y="2438400"/>
            <a:ext cx="70104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r>
              <a:rPr lang="en-US" altLang="en-US" sz="3600" u="sng" dirty="0">
                <a:solidFill>
                  <a:schemeClr val="tx1"/>
                </a:solidFill>
              </a:rPr>
              <a:t>Fitting of gate stoppers as a </a:t>
            </a:r>
          </a:p>
          <a:p>
            <a:pPr algn="l">
              <a:spcBef>
                <a:spcPct val="0"/>
              </a:spcBef>
            </a:pPr>
            <a:r>
              <a:rPr lang="en-US" altLang="en-US" sz="3600" dirty="0">
                <a:solidFill>
                  <a:schemeClr val="tx1"/>
                </a:solidFill>
              </a:rPr>
              <a:t>         </a:t>
            </a:r>
            <a:r>
              <a:rPr lang="en-US" altLang="en-US" sz="3600" u="sng" dirty="0">
                <a:solidFill>
                  <a:schemeClr val="tx1"/>
                </a:solidFill>
              </a:rPr>
              <a:t>safety precaution.</a:t>
            </a:r>
          </a:p>
        </p:txBody>
      </p:sp>
    </p:spTree>
  </p:cSld>
  <p:clrMapOvr>
    <a:masterClrMapping/>
  </p:clrMapOvr>
  <mc:AlternateContent xmlns:mc="http://schemas.openxmlformats.org/markup-compatibility/2006">
    <mc:Choice xmlns:p14="http://schemas.microsoft.com/office/powerpoint/2010/main" xmlns="" Requires="p14">
      <p:transition spd="slow" p14:dur="2000" advTm="7000"/>
    </mc:Choice>
    <mc:Fallback>
      <p:transition spd="slow" advTm="700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4294967295"/>
          </p:nvPr>
        </p:nvSpPr>
        <p:spPr>
          <a:xfrm>
            <a:off x="0" y="0"/>
            <a:ext cx="9144000" cy="6705600"/>
          </a:xfrm>
        </p:spPr>
        <p:txBody>
          <a:bodyPr/>
          <a:lstStyle/>
          <a:p>
            <a:pPr marL="0" indent="0" algn="ctr" eaLnBrk="1" hangingPunct="1">
              <a:buFont typeface="Arial" charset="0"/>
              <a:buNone/>
            </a:pPr>
            <a:r>
              <a:rPr lang="en-US" altLang="en-US" sz="2800" b="1" u="sng" smtClean="0"/>
              <a:t>DTS Battery Load Tester</a:t>
            </a:r>
          </a:p>
          <a:p>
            <a:pPr marL="0" indent="0" algn="ctr" eaLnBrk="1" hangingPunct="1">
              <a:buFont typeface="Arial" charset="0"/>
              <a:buNone/>
            </a:pPr>
            <a:endParaRPr lang="en-US" altLang="en-US" sz="2400" b="1" u="sng" smtClean="0"/>
          </a:p>
        </p:txBody>
      </p:sp>
      <p:sp>
        <p:nvSpPr>
          <p:cNvPr id="2" name="Rectangle 1"/>
          <p:cNvSpPr/>
          <p:nvPr/>
        </p:nvSpPr>
        <p:spPr>
          <a:xfrm>
            <a:off x="533400" y="3516313"/>
            <a:ext cx="7856538" cy="1385887"/>
          </a:xfrm>
          <a:prstGeom prst="rect">
            <a:avLst/>
          </a:prstGeom>
        </p:spPr>
        <p:txBody>
          <a:bodyPr wrap="none">
            <a:spAutoFit/>
          </a:bodyPr>
          <a:lstStyle/>
          <a:p>
            <a:pPr eaLnBrk="0" hangingPunct="0">
              <a:defRPr/>
            </a:pPr>
            <a:r>
              <a:rPr lang="en-ZA" sz="2400" b="1" u="sng" dirty="0"/>
              <a:t>Features</a:t>
            </a:r>
          </a:p>
          <a:p>
            <a:pPr marL="342900" indent="-342900" eaLnBrk="0" hangingPunct="0">
              <a:buFont typeface="Arial" panose="020B0604020202020204" pitchFamily="34" charset="0"/>
              <a:buChar char="•"/>
              <a:defRPr/>
            </a:pPr>
            <a:r>
              <a:rPr lang="en-ZA" sz="2000" dirty="0"/>
              <a:t>Can test 12 or 24 volt gate/garage motor and or alarm batteries.</a:t>
            </a:r>
          </a:p>
          <a:p>
            <a:pPr marL="342900" indent="-342900" eaLnBrk="0" hangingPunct="0">
              <a:buFont typeface="Arial" panose="020B0604020202020204" pitchFamily="34" charset="0"/>
              <a:buChar char="•"/>
              <a:defRPr/>
            </a:pPr>
            <a:r>
              <a:rPr lang="en-ZA" sz="2000" dirty="0"/>
              <a:t>Protected against incorrect polarity connection.</a:t>
            </a:r>
          </a:p>
          <a:p>
            <a:pPr marL="342900" indent="-342900" eaLnBrk="0" hangingPunct="0">
              <a:buFont typeface="Arial" panose="020B0604020202020204" pitchFamily="34" charset="0"/>
              <a:buChar char="•"/>
              <a:defRPr/>
            </a:pPr>
            <a:r>
              <a:rPr lang="en-ZA" sz="2000" dirty="0"/>
              <a:t>Test batteries under 1 Amp load.</a:t>
            </a:r>
          </a:p>
        </p:txBody>
      </p:sp>
      <p:pic>
        <p:nvPicPr>
          <p:cNvPr id="37893" name="Picture 5" descr="battery-load-tester2"/>
          <p:cNvPicPr>
            <a:picLocks noChangeAspect="1" noChangeArrowheads="1"/>
          </p:cNvPicPr>
          <p:nvPr/>
        </p:nvPicPr>
        <p:blipFill>
          <a:blip r:embed="rId3" cstate="print"/>
          <a:srcRect/>
          <a:stretch>
            <a:fillRect/>
          </a:stretch>
        </p:blipFill>
        <p:spPr bwMode="auto">
          <a:xfrm>
            <a:off x="2987675" y="765175"/>
            <a:ext cx="2990850" cy="26003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43000"/>
    </mc:Choice>
    <mc:Fallback>
      <p:transition spd="slow" advTm="4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gcom520_300x419"/>
          <p:cNvPicPr>
            <a:picLocks noChangeAspect="1" noChangeArrowheads="1"/>
          </p:cNvPicPr>
          <p:nvPr/>
        </p:nvPicPr>
        <p:blipFill>
          <a:blip r:embed="rId3" cstate="print"/>
          <a:srcRect/>
          <a:stretch>
            <a:fillRect/>
          </a:stretch>
        </p:blipFill>
        <p:spPr bwMode="auto">
          <a:xfrm>
            <a:off x="6737350" y="3284538"/>
            <a:ext cx="2406650" cy="3357562"/>
          </a:xfrm>
          <a:prstGeom prst="rect">
            <a:avLst/>
          </a:prstGeom>
          <a:noFill/>
        </p:spPr>
      </p:pic>
      <p:sp>
        <p:nvSpPr>
          <p:cNvPr id="39937" name="Rectangle 3"/>
          <p:cNvSpPr>
            <a:spLocks noGrp="1" noChangeArrowheads="1"/>
          </p:cNvSpPr>
          <p:nvPr>
            <p:ph type="body" idx="4294967295"/>
          </p:nvPr>
        </p:nvSpPr>
        <p:spPr>
          <a:xfrm>
            <a:off x="0" y="304800"/>
            <a:ext cx="9144000" cy="6400800"/>
          </a:xfrm>
        </p:spPr>
        <p:txBody>
          <a:bodyPr/>
          <a:lstStyle/>
          <a:p>
            <a:pPr marL="0" indent="0" algn="ctr" eaLnBrk="1" hangingPunct="1">
              <a:buFont typeface="Arial" charset="0"/>
              <a:buNone/>
            </a:pPr>
            <a:r>
              <a:rPr lang="en-US" altLang="en-US" sz="2800" b="1" u="sng" dirty="0" smtClean="0"/>
              <a:t>  </a:t>
            </a:r>
          </a:p>
        </p:txBody>
      </p:sp>
      <p:sp>
        <p:nvSpPr>
          <p:cNvPr id="39938" name="Rectangle 1"/>
          <p:cNvSpPr>
            <a:spLocks noChangeArrowheads="1"/>
          </p:cNvSpPr>
          <p:nvPr/>
        </p:nvSpPr>
        <p:spPr bwMode="auto">
          <a:xfrm>
            <a:off x="3505200" y="152400"/>
            <a:ext cx="1876425" cy="519113"/>
          </a:xfrm>
          <a:prstGeom prst="rect">
            <a:avLst/>
          </a:prstGeom>
          <a:noFill/>
          <a:ln w="9525">
            <a:noFill/>
            <a:miter lim="800000"/>
            <a:headEnd/>
            <a:tailEnd/>
          </a:ln>
        </p:spPr>
        <p:txBody>
          <a:bodyPr wrap="none">
            <a:spAutoFit/>
          </a:bodyPr>
          <a:lstStyle/>
          <a:p>
            <a:pPr eaLnBrk="0" hangingPunct="0"/>
            <a:r>
              <a:rPr lang="en-ZA" altLang="en-US" sz="2800" b="1" u="sng"/>
              <a:t>Gcom5</a:t>
            </a:r>
            <a:r>
              <a:rPr lang="en-US" altLang="en-US" sz="2800" b="1" u="sng"/>
              <a:t>20</a:t>
            </a:r>
            <a:endParaRPr lang="en-ZA" altLang="en-US" sz="2800" b="1" u="sng"/>
          </a:p>
        </p:txBody>
      </p:sp>
      <p:sp>
        <p:nvSpPr>
          <p:cNvPr id="3" name="Rectangle 2"/>
          <p:cNvSpPr>
            <a:spLocks noChangeArrowheads="1"/>
          </p:cNvSpPr>
          <p:nvPr/>
        </p:nvSpPr>
        <p:spPr bwMode="auto">
          <a:xfrm>
            <a:off x="152400" y="533400"/>
            <a:ext cx="8812213" cy="6200775"/>
          </a:xfrm>
          <a:prstGeom prst="rect">
            <a:avLst/>
          </a:prstGeom>
          <a:noFill/>
          <a:ln w="9525">
            <a:noFill/>
            <a:miter lim="800000"/>
            <a:headEnd/>
            <a:tailEnd/>
          </a:ln>
        </p:spPr>
        <p:txBody>
          <a:bodyPr>
            <a:spAutoFit/>
          </a:bodyPr>
          <a:lstStyle/>
          <a:p>
            <a:pPr eaLnBrk="0" hangingPunct="0"/>
            <a:r>
              <a:rPr lang="en-ZA" altLang="en-US" sz="2400" u="sng" dirty="0"/>
              <a:t>Features.</a:t>
            </a:r>
            <a:endParaRPr lang="en-ZA" altLang="en-US" sz="2400" dirty="0"/>
          </a:p>
          <a:p>
            <a:pPr eaLnBrk="0" hangingPunct="0"/>
            <a:r>
              <a:rPr lang="en-ZA" altLang="en-US" sz="1600" dirty="0"/>
              <a:t>Stores up to </a:t>
            </a:r>
            <a:r>
              <a:rPr lang="en-US" altLang="en-US" sz="1600" dirty="0"/>
              <a:t>6</a:t>
            </a:r>
            <a:r>
              <a:rPr lang="en-ZA" altLang="en-US" sz="1600" dirty="0"/>
              <a:t>00 telephone numbers for access control.</a:t>
            </a:r>
          </a:p>
          <a:p>
            <a:pPr eaLnBrk="0" hangingPunct="0"/>
            <a:r>
              <a:rPr lang="en-ZA" altLang="en-US" sz="1600" dirty="0"/>
              <a:t>Permanent or time limited user access. (ideal for Hotels and Guest houses)</a:t>
            </a:r>
          </a:p>
          <a:p>
            <a:pPr eaLnBrk="0" hangingPunct="0"/>
            <a:r>
              <a:rPr lang="en-ZA" altLang="en-US" sz="1600" dirty="0"/>
              <a:t>Real time calendar clock.</a:t>
            </a:r>
          </a:p>
          <a:p>
            <a:pPr eaLnBrk="0" hangingPunct="0"/>
            <a:r>
              <a:rPr lang="en-ZA" altLang="en-US" sz="1600" dirty="0"/>
              <a:t>Configuration parameters remotely set by SMS.</a:t>
            </a:r>
          </a:p>
          <a:p>
            <a:pPr eaLnBrk="0" hangingPunct="0"/>
            <a:r>
              <a:rPr lang="en-ZA" altLang="en-US" sz="1600" dirty="0"/>
              <a:t>Supply voltage monitoring. (will SMS a warning message if low voltage)</a:t>
            </a:r>
          </a:p>
          <a:p>
            <a:pPr eaLnBrk="0" hangingPunct="0"/>
            <a:r>
              <a:rPr lang="en-ZA" altLang="en-US" sz="1600" dirty="0"/>
              <a:t>Single monitored input for ON/OFF condition SMS alarming.</a:t>
            </a:r>
          </a:p>
          <a:p>
            <a:pPr eaLnBrk="0" hangingPunct="0"/>
            <a:r>
              <a:rPr lang="en-ZA" altLang="en-US" sz="1600" dirty="0"/>
              <a:t>Programmable time delay for input monitoring.</a:t>
            </a:r>
          </a:p>
          <a:p>
            <a:pPr eaLnBrk="0" hangingPunct="0"/>
            <a:r>
              <a:rPr lang="en-ZA" altLang="en-US" sz="1600" dirty="0"/>
              <a:t>Output relay operated from SMS commands or free missed calls.</a:t>
            </a:r>
          </a:p>
          <a:p>
            <a:pPr eaLnBrk="0" hangingPunct="0"/>
            <a:r>
              <a:rPr lang="en-ZA" altLang="en-US" sz="1600" dirty="0"/>
              <a:t>User programmable alarm message. (message can be a SMS command to another Gcom500)</a:t>
            </a:r>
          </a:p>
          <a:p>
            <a:pPr eaLnBrk="0" hangingPunct="0"/>
            <a:r>
              <a:rPr lang="en-ZA" altLang="en-US" sz="1600" dirty="0"/>
              <a:t>Status and remaining airtime reporting.</a:t>
            </a:r>
          </a:p>
          <a:p>
            <a:pPr eaLnBrk="0" hangingPunct="0"/>
            <a:r>
              <a:rPr lang="en-ZA" altLang="en-US" sz="1600" dirty="0"/>
              <a:t>Compatible with all local GSM networks.</a:t>
            </a:r>
          </a:p>
          <a:p>
            <a:pPr eaLnBrk="0" hangingPunct="0"/>
            <a:r>
              <a:rPr lang="en-ZA" altLang="en-US" sz="1600" dirty="0"/>
              <a:t>Very low power consumption. (less than 20mA in standby)</a:t>
            </a:r>
          </a:p>
          <a:p>
            <a:pPr eaLnBrk="0" hangingPunct="0"/>
            <a:r>
              <a:rPr lang="en-ZA" altLang="en-US" sz="1600" dirty="0"/>
              <a:t>Operates from 12VDC power supply. (battery backup recommended)</a:t>
            </a:r>
          </a:p>
          <a:p>
            <a:pPr eaLnBrk="0" hangingPunct="0"/>
            <a:r>
              <a:rPr lang="en-ZA" altLang="en-US" sz="1600" dirty="0"/>
              <a:t>Low voltage output relay rated at 1Amp.</a:t>
            </a:r>
          </a:p>
          <a:p>
            <a:pPr eaLnBrk="0" hangingPunct="0"/>
            <a:r>
              <a:rPr lang="en-ZA" altLang="en-US" sz="1600" dirty="0"/>
              <a:t>IP50 housing.</a:t>
            </a:r>
          </a:p>
          <a:p>
            <a:pPr eaLnBrk="0" hangingPunct="0"/>
            <a:r>
              <a:rPr lang="en-ZA" altLang="en-US" sz="1600" dirty="0"/>
              <a:t>ICASA approved.</a:t>
            </a:r>
          </a:p>
          <a:p>
            <a:pPr eaLnBrk="0" hangingPunct="0"/>
            <a:r>
              <a:rPr lang="en-ZA" altLang="en-US" sz="1600" dirty="0"/>
              <a:t> </a:t>
            </a:r>
          </a:p>
          <a:p>
            <a:pPr eaLnBrk="0" hangingPunct="0"/>
            <a:r>
              <a:rPr lang="en-ZA" altLang="en-US" sz="2400" u="sng" dirty="0"/>
              <a:t>Typical Application.</a:t>
            </a:r>
            <a:endParaRPr lang="en-ZA" altLang="en-US" sz="2400" dirty="0"/>
          </a:p>
          <a:p>
            <a:pPr eaLnBrk="0" hangingPunct="0"/>
            <a:r>
              <a:rPr lang="en-ZA" altLang="en-US" sz="1600" dirty="0"/>
              <a:t>Access control system.</a:t>
            </a:r>
          </a:p>
          <a:p>
            <a:pPr eaLnBrk="0" hangingPunct="0"/>
            <a:r>
              <a:rPr lang="en-ZA" altLang="en-US" sz="1600" dirty="0"/>
              <a:t>Industrial or domestic alarm control and monitoring.</a:t>
            </a:r>
          </a:p>
          <a:p>
            <a:pPr eaLnBrk="0" hangingPunct="0"/>
            <a:r>
              <a:rPr lang="en-ZA" altLang="en-US" sz="1600" dirty="0"/>
              <a:t>Electric fence control and monitoring.</a:t>
            </a:r>
          </a:p>
          <a:p>
            <a:pPr eaLnBrk="0" hangingPunct="0"/>
            <a:r>
              <a:rPr lang="en-ZA" altLang="en-US" sz="1600" dirty="0"/>
              <a:t>Refrigeration monitoring.</a:t>
            </a:r>
          </a:p>
          <a:p>
            <a:pPr eaLnBrk="0" hangingPunct="0"/>
            <a:r>
              <a:rPr lang="en-ZA" altLang="en-US" sz="1600" dirty="0"/>
              <a:t>Remote pump control / water level monitoring.</a:t>
            </a:r>
          </a:p>
        </p:txBody>
      </p:sp>
      <p:sp>
        <p:nvSpPr>
          <p:cNvPr id="2" name="Rectangle 1"/>
          <p:cNvSpPr>
            <a:spLocks noChangeArrowheads="1"/>
          </p:cNvSpPr>
          <p:nvPr/>
        </p:nvSpPr>
        <p:spPr bwMode="auto">
          <a:xfrm>
            <a:off x="762000" y="2743200"/>
            <a:ext cx="7086600" cy="954088"/>
          </a:xfrm>
          <a:prstGeom prst="rect">
            <a:avLst/>
          </a:prstGeom>
          <a:noFill/>
          <a:ln w="9525">
            <a:noFill/>
            <a:miter lim="800000"/>
            <a:headEnd/>
            <a:tailEnd/>
          </a:ln>
        </p:spPr>
        <p:txBody>
          <a:bodyPr>
            <a:spAutoFit/>
          </a:bodyPr>
          <a:lstStyle/>
          <a:p>
            <a:pPr algn="ctr" eaLnBrk="0" hangingPunct="0"/>
            <a:r>
              <a:rPr lang="en-ZA" altLang="en-US" sz="2800" b="1">
                <a:solidFill>
                  <a:srgbClr val="FF0000"/>
                </a:solidFill>
              </a:rPr>
              <a:t>Now available with Web interface – www.gcom500.co.za</a:t>
            </a:r>
          </a:p>
        </p:txBody>
      </p:sp>
    </p:spTree>
  </p:cSld>
  <p:clrMapOvr>
    <a:masterClrMapping/>
  </p:clrMapOvr>
  <mc:AlternateContent xmlns:mc="http://schemas.openxmlformats.org/markup-compatibility/2006">
    <mc:Choice xmlns:p14="http://schemas.microsoft.com/office/powerpoint/2010/main" xmlns="" Requires="p14">
      <p:transition spd="slow" p14:dur="2000" advTm="69000"/>
    </mc:Choice>
    <mc:Fallback>
      <p:transition spd="slow" advTm="69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additive="base">
                                        <p:cTn id="10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9" end="19"/>
                                            </p:txEl>
                                          </p:spTgt>
                                        </p:tgtEl>
                                        <p:attrNameLst>
                                          <p:attrName>style.visibility</p:attrName>
                                        </p:attrNameLst>
                                      </p:cBhvr>
                                      <p:to>
                                        <p:strVal val="visible"/>
                                      </p:to>
                                    </p:set>
                                    <p:anim calcmode="lin" valueType="num">
                                      <p:cBhvr additive="base">
                                        <p:cTn id="11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20" end="20"/>
                                            </p:txEl>
                                          </p:spTgt>
                                        </p:tgtEl>
                                        <p:attrNameLst>
                                          <p:attrName>style.visibility</p:attrName>
                                        </p:attrNameLst>
                                      </p:cBhvr>
                                      <p:to>
                                        <p:strVal val="visible"/>
                                      </p:to>
                                    </p:set>
                                    <p:anim calcmode="lin" valueType="num">
                                      <p:cBhvr additive="base">
                                        <p:cTn id="12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21" end="21"/>
                                            </p:txEl>
                                          </p:spTgt>
                                        </p:tgtEl>
                                        <p:attrNameLst>
                                          <p:attrName>style.visibility</p:attrName>
                                        </p:attrNameLst>
                                      </p:cBhvr>
                                      <p:to>
                                        <p:strVal val="visible"/>
                                      </p:to>
                                    </p:set>
                                    <p:anim calcmode="lin" valueType="num">
                                      <p:cBhvr additive="base">
                                        <p:cTn id="12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3">
                                            <p:txEl>
                                              <p:pRg st="22" end="22"/>
                                            </p:txEl>
                                          </p:spTgt>
                                        </p:tgtEl>
                                        <p:attrNameLst>
                                          <p:attrName>style.visibility</p:attrName>
                                        </p:attrNameLst>
                                      </p:cBhvr>
                                      <p:to>
                                        <p:strVal val="visible"/>
                                      </p:to>
                                    </p:set>
                                    <p:anim calcmode="lin" valueType="num">
                                      <p:cBhvr additive="base">
                                        <p:cTn id="133"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
                                            <p:txEl>
                                              <p:pRg st="23" end="23"/>
                                            </p:txEl>
                                          </p:spTgt>
                                        </p:tgtEl>
                                        <p:attrNameLst>
                                          <p:attrName>style.visibility</p:attrName>
                                        </p:attrNameLst>
                                      </p:cBhvr>
                                      <p:to>
                                        <p:strVal val="visible"/>
                                      </p:to>
                                    </p:set>
                                    <p:anim calcmode="lin" valueType="num">
                                      <p:cBhvr additive="base">
                                        <p:cTn id="139"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
                                        </p:tgtEl>
                                        <p:attrNameLst>
                                          <p:attrName>style.visibility</p:attrName>
                                        </p:attrNameLst>
                                      </p:cBhvr>
                                      <p:to>
                                        <p:strVal val="visible"/>
                                      </p:to>
                                    </p:set>
                                  </p:childTnLst>
                                </p:cTn>
                              </p:par>
                              <p:par>
                                <p:cTn id="145" presetID="1" presetClass="exit" presetSubtype="0" fill="hold" grpId="0" nodeType="withEffect">
                                  <p:stCondLst>
                                    <p:cond delay="0"/>
                                  </p:stCondLst>
                                  <p:childTnLst>
                                    <p:set>
                                      <p:cBhvr>
                                        <p:cTn id="146" dur="1" fill="hold">
                                          <p:stCondLst>
                                            <p:cond delay="0"/>
                                          </p:stCondLst>
                                        </p:cTn>
                                        <p:tgtEl>
                                          <p:spTgt spid="3">
                                            <p:txEl>
                                              <p:pRg st="0" end="0"/>
                                            </p:txEl>
                                          </p:spTgt>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3">
                                            <p:txEl>
                                              <p:pRg st="1" end="1"/>
                                            </p:txEl>
                                          </p:spTgt>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3">
                                            <p:txEl>
                                              <p:pRg st="2" end="2"/>
                                            </p:txEl>
                                          </p:spTgt>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3">
                                            <p:txEl>
                                              <p:pRg st="3" end="3"/>
                                            </p:txEl>
                                          </p:spTgt>
                                        </p:tgtEl>
                                        <p:attrNameLst>
                                          <p:attrName>style.visibility</p:attrName>
                                        </p:attrNameLst>
                                      </p:cBhvr>
                                      <p:to>
                                        <p:strVal val="hidden"/>
                                      </p:to>
                                    </p:set>
                                  </p:childTnLst>
                                </p:cTn>
                              </p:par>
                              <p:par>
                                <p:cTn id="153" presetID="1" presetClass="exit" presetSubtype="0" fill="hold" grpId="0" nodeType="withEffect">
                                  <p:stCondLst>
                                    <p:cond delay="0"/>
                                  </p:stCondLst>
                                  <p:childTnLst>
                                    <p:set>
                                      <p:cBhvr>
                                        <p:cTn id="154" dur="1" fill="hold">
                                          <p:stCondLst>
                                            <p:cond delay="0"/>
                                          </p:stCondLst>
                                        </p:cTn>
                                        <p:tgtEl>
                                          <p:spTgt spid="3">
                                            <p:txEl>
                                              <p:pRg st="4" end="4"/>
                                            </p:txEl>
                                          </p:spTgt>
                                        </p:tgtEl>
                                        <p:attrNameLst>
                                          <p:attrName>style.visibility</p:attrName>
                                        </p:attrNameLst>
                                      </p:cBhvr>
                                      <p:to>
                                        <p:strVal val="hidden"/>
                                      </p:to>
                                    </p:set>
                                  </p:childTnLst>
                                </p:cTn>
                              </p:par>
                              <p:par>
                                <p:cTn id="155" presetID="1" presetClass="exit" presetSubtype="0" fill="hold" grpId="0" nodeType="withEffect">
                                  <p:stCondLst>
                                    <p:cond delay="0"/>
                                  </p:stCondLst>
                                  <p:childTnLst>
                                    <p:set>
                                      <p:cBhvr>
                                        <p:cTn id="156" dur="1" fill="hold">
                                          <p:stCondLst>
                                            <p:cond delay="0"/>
                                          </p:stCondLst>
                                        </p:cTn>
                                        <p:tgtEl>
                                          <p:spTgt spid="3">
                                            <p:txEl>
                                              <p:pRg st="5" end="5"/>
                                            </p:txEl>
                                          </p:spTgt>
                                        </p:tgtEl>
                                        <p:attrNameLst>
                                          <p:attrName>style.visibility</p:attrName>
                                        </p:attrNameLst>
                                      </p:cBhvr>
                                      <p:to>
                                        <p:strVal val="hidden"/>
                                      </p:to>
                                    </p:set>
                                  </p:childTnLst>
                                </p:cTn>
                              </p:par>
                              <p:par>
                                <p:cTn id="157" presetID="1" presetClass="exit" presetSubtype="0" fill="hold" grpId="0" nodeType="withEffect">
                                  <p:stCondLst>
                                    <p:cond delay="0"/>
                                  </p:stCondLst>
                                  <p:childTnLst>
                                    <p:set>
                                      <p:cBhvr>
                                        <p:cTn id="158" dur="1" fill="hold">
                                          <p:stCondLst>
                                            <p:cond delay="0"/>
                                          </p:stCondLst>
                                        </p:cTn>
                                        <p:tgtEl>
                                          <p:spTgt spid="3">
                                            <p:txEl>
                                              <p:pRg st="6" end="6"/>
                                            </p:txEl>
                                          </p:spTgt>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3">
                                            <p:txEl>
                                              <p:pRg st="7" end="7"/>
                                            </p:txEl>
                                          </p:spTgt>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3">
                                            <p:txEl>
                                              <p:pRg st="8" end="8"/>
                                            </p:txEl>
                                          </p:spTgt>
                                        </p:tgtEl>
                                        <p:attrNameLst>
                                          <p:attrName>style.visibility</p:attrName>
                                        </p:attrNameLst>
                                      </p:cBhvr>
                                      <p:to>
                                        <p:strVal val="hidden"/>
                                      </p:to>
                                    </p:set>
                                  </p:childTnLst>
                                </p:cTn>
                              </p:par>
                              <p:par>
                                <p:cTn id="163" presetID="1" presetClass="exit" presetSubtype="0" fill="hold" grpId="0" nodeType="withEffect">
                                  <p:stCondLst>
                                    <p:cond delay="0"/>
                                  </p:stCondLst>
                                  <p:childTnLst>
                                    <p:set>
                                      <p:cBhvr>
                                        <p:cTn id="164" dur="1" fill="hold">
                                          <p:stCondLst>
                                            <p:cond delay="0"/>
                                          </p:stCondLst>
                                        </p:cTn>
                                        <p:tgtEl>
                                          <p:spTgt spid="3">
                                            <p:txEl>
                                              <p:pRg st="9" end="9"/>
                                            </p:txEl>
                                          </p:spTgt>
                                        </p:tgtEl>
                                        <p:attrNameLst>
                                          <p:attrName>style.visibility</p:attrName>
                                        </p:attrNameLst>
                                      </p:cBhvr>
                                      <p:to>
                                        <p:strVal val="hidden"/>
                                      </p:to>
                                    </p:set>
                                  </p:childTnLst>
                                </p:cTn>
                              </p:par>
                              <p:par>
                                <p:cTn id="165" presetID="1" presetClass="exit" presetSubtype="0" fill="hold" grpId="0"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hidden"/>
                                      </p:to>
                                    </p:set>
                                  </p:childTnLst>
                                </p:cTn>
                              </p:par>
                              <p:par>
                                <p:cTn id="167" presetID="1" presetClass="exit" presetSubtype="0" fill="hold" grpId="0" nodeType="withEffect">
                                  <p:stCondLst>
                                    <p:cond delay="0"/>
                                  </p:stCondLst>
                                  <p:childTnLst>
                                    <p:set>
                                      <p:cBhvr>
                                        <p:cTn id="168" dur="1" fill="hold">
                                          <p:stCondLst>
                                            <p:cond delay="0"/>
                                          </p:stCondLst>
                                        </p:cTn>
                                        <p:tgtEl>
                                          <p:spTgt spid="3">
                                            <p:txEl>
                                              <p:pRg st="11" end="11"/>
                                            </p:txEl>
                                          </p:spTgt>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3">
                                            <p:txEl>
                                              <p:pRg st="12" end="12"/>
                                            </p:txEl>
                                          </p:spTgt>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3">
                                            <p:txEl>
                                              <p:pRg st="13" end="13"/>
                                            </p:txEl>
                                          </p:spTgt>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3">
                                            <p:txEl>
                                              <p:pRg st="14" end="14"/>
                                            </p:txEl>
                                          </p:spTgt>
                                        </p:tgtEl>
                                        <p:attrNameLst>
                                          <p:attrName>style.visibility</p:attrName>
                                        </p:attrNameLst>
                                      </p:cBhvr>
                                      <p:to>
                                        <p:strVal val="hidden"/>
                                      </p:to>
                                    </p:set>
                                  </p:childTnLst>
                                </p:cTn>
                              </p:par>
                              <p:par>
                                <p:cTn id="175" presetID="1" presetClass="exit" presetSubtype="0" fill="hold" grpId="0" nodeType="withEffect">
                                  <p:stCondLst>
                                    <p:cond delay="0"/>
                                  </p:stCondLst>
                                  <p:childTnLst>
                                    <p:set>
                                      <p:cBhvr>
                                        <p:cTn id="176" dur="1" fill="hold">
                                          <p:stCondLst>
                                            <p:cond delay="0"/>
                                          </p:stCondLst>
                                        </p:cTn>
                                        <p:tgtEl>
                                          <p:spTgt spid="3">
                                            <p:txEl>
                                              <p:pRg st="15" end="15"/>
                                            </p:txEl>
                                          </p:spTgt>
                                        </p:tgtEl>
                                        <p:attrNameLst>
                                          <p:attrName>style.visibility</p:attrName>
                                        </p:attrNameLst>
                                      </p:cBhvr>
                                      <p:to>
                                        <p:strVal val="hidden"/>
                                      </p:to>
                                    </p:set>
                                  </p:childTnLst>
                                </p:cTn>
                              </p:par>
                              <p:par>
                                <p:cTn id="177" presetID="1" presetClass="exit" presetSubtype="0" fill="hold" grpId="0" nodeType="withEffect">
                                  <p:stCondLst>
                                    <p:cond delay="0"/>
                                  </p:stCondLst>
                                  <p:childTnLst>
                                    <p:set>
                                      <p:cBhvr>
                                        <p:cTn id="178" dur="1" fill="hold">
                                          <p:stCondLst>
                                            <p:cond delay="0"/>
                                          </p:stCondLst>
                                        </p:cTn>
                                        <p:tgtEl>
                                          <p:spTgt spid="3">
                                            <p:txEl>
                                              <p:pRg st="16" end="16"/>
                                            </p:txEl>
                                          </p:spTgt>
                                        </p:tgtEl>
                                        <p:attrNameLst>
                                          <p:attrName>style.visibility</p:attrName>
                                        </p:attrNameLst>
                                      </p:cBhvr>
                                      <p:to>
                                        <p:strVal val="hidden"/>
                                      </p:to>
                                    </p:set>
                                  </p:childTnLst>
                                </p:cTn>
                              </p:par>
                              <p:par>
                                <p:cTn id="179" presetID="1" presetClass="exit" presetSubtype="0" fill="hold" grpId="0" nodeType="withEffect">
                                  <p:stCondLst>
                                    <p:cond delay="0"/>
                                  </p:stCondLst>
                                  <p:childTnLst>
                                    <p:set>
                                      <p:cBhvr>
                                        <p:cTn id="180" dur="1" fill="hold">
                                          <p:stCondLst>
                                            <p:cond delay="0"/>
                                          </p:stCondLst>
                                        </p:cTn>
                                        <p:tgtEl>
                                          <p:spTgt spid="3">
                                            <p:txEl>
                                              <p:pRg st="17" end="17"/>
                                            </p:txEl>
                                          </p:spTgt>
                                        </p:tgtEl>
                                        <p:attrNameLst>
                                          <p:attrName>style.visibility</p:attrName>
                                        </p:attrNameLst>
                                      </p:cBhvr>
                                      <p:to>
                                        <p:strVal val="hidden"/>
                                      </p:to>
                                    </p:set>
                                  </p:childTnLst>
                                </p:cTn>
                              </p:par>
                              <p:par>
                                <p:cTn id="181" presetID="1" presetClass="exit" presetSubtype="0" fill="hold" grpId="0" nodeType="withEffect">
                                  <p:stCondLst>
                                    <p:cond delay="0"/>
                                  </p:stCondLst>
                                  <p:childTnLst>
                                    <p:set>
                                      <p:cBhvr>
                                        <p:cTn id="182" dur="1" fill="hold">
                                          <p:stCondLst>
                                            <p:cond delay="0"/>
                                          </p:stCondLst>
                                        </p:cTn>
                                        <p:tgtEl>
                                          <p:spTgt spid="3">
                                            <p:txEl>
                                              <p:pRg st="18" end="18"/>
                                            </p:txEl>
                                          </p:spTgt>
                                        </p:tgtEl>
                                        <p:attrNameLst>
                                          <p:attrName>style.visibility</p:attrName>
                                        </p:attrNameLst>
                                      </p:cBhvr>
                                      <p:to>
                                        <p:strVal val="hidden"/>
                                      </p:to>
                                    </p:set>
                                  </p:childTnLst>
                                </p:cTn>
                              </p:par>
                              <p:par>
                                <p:cTn id="183" presetID="1" presetClass="exit" presetSubtype="0" fill="hold" grpId="0" nodeType="withEffect">
                                  <p:stCondLst>
                                    <p:cond delay="0"/>
                                  </p:stCondLst>
                                  <p:childTnLst>
                                    <p:set>
                                      <p:cBhvr>
                                        <p:cTn id="184" dur="1" fill="hold">
                                          <p:stCondLst>
                                            <p:cond delay="0"/>
                                          </p:stCondLst>
                                        </p:cTn>
                                        <p:tgtEl>
                                          <p:spTgt spid="3">
                                            <p:txEl>
                                              <p:pRg st="19" end="19"/>
                                            </p:txEl>
                                          </p:spTgt>
                                        </p:tgtEl>
                                        <p:attrNameLst>
                                          <p:attrName>style.visibility</p:attrName>
                                        </p:attrNameLst>
                                      </p:cBhvr>
                                      <p:to>
                                        <p:strVal val="hidden"/>
                                      </p:to>
                                    </p:set>
                                  </p:childTnLst>
                                </p:cTn>
                              </p:par>
                              <p:par>
                                <p:cTn id="185" presetID="1" presetClass="exit" presetSubtype="0" fill="hold" grpId="0" nodeType="withEffect">
                                  <p:stCondLst>
                                    <p:cond delay="0"/>
                                  </p:stCondLst>
                                  <p:childTnLst>
                                    <p:set>
                                      <p:cBhvr>
                                        <p:cTn id="186" dur="1" fill="hold">
                                          <p:stCondLst>
                                            <p:cond delay="0"/>
                                          </p:stCondLst>
                                        </p:cTn>
                                        <p:tgtEl>
                                          <p:spTgt spid="3">
                                            <p:txEl>
                                              <p:pRg st="20" end="20"/>
                                            </p:txEl>
                                          </p:spTgt>
                                        </p:tgtEl>
                                        <p:attrNameLst>
                                          <p:attrName>style.visibility</p:attrName>
                                        </p:attrNameLst>
                                      </p:cBhvr>
                                      <p:to>
                                        <p:strVal val="hidden"/>
                                      </p:to>
                                    </p:set>
                                  </p:childTnLst>
                                </p:cTn>
                              </p:par>
                              <p:par>
                                <p:cTn id="187" presetID="1" presetClass="exit" presetSubtype="0" fill="hold" grpId="0" nodeType="withEffect">
                                  <p:stCondLst>
                                    <p:cond delay="0"/>
                                  </p:stCondLst>
                                  <p:childTnLst>
                                    <p:set>
                                      <p:cBhvr>
                                        <p:cTn id="188" dur="1" fill="hold">
                                          <p:stCondLst>
                                            <p:cond delay="0"/>
                                          </p:stCondLst>
                                        </p:cTn>
                                        <p:tgtEl>
                                          <p:spTgt spid="3">
                                            <p:txEl>
                                              <p:pRg st="21" end="21"/>
                                            </p:txEl>
                                          </p:spTgt>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0"/>
                                          </p:stCondLst>
                                        </p:cTn>
                                        <p:tgtEl>
                                          <p:spTgt spid="3">
                                            <p:txEl>
                                              <p:pRg st="22" end="22"/>
                                            </p:txEl>
                                          </p:spTgt>
                                        </p:tgtEl>
                                        <p:attrNameLst>
                                          <p:attrName>style.visibility</p:attrName>
                                        </p:attrNameLst>
                                      </p:cBhvr>
                                      <p:to>
                                        <p:strVal val="hidden"/>
                                      </p:to>
                                    </p:set>
                                  </p:childTnLst>
                                </p:cTn>
                              </p:par>
                              <p:par>
                                <p:cTn id="191" presetID="1" presetClass="exit" presetSubtype="0" fill="hold" grpId="0" nodeType="withEffect">
                                  <p:stCondLst>
                                    <p:cond delay="0"/>
                                  </p:stCondLst>
                                  <p:childTnLst>
                                    <p:set>
                                      <p:cBhvr>
                                        <p:cTn id="192" dur="1" fill="hold">
                                          <p:stCondLst>
                                            <p:cond delay="0"/>
                                          </p:stCondLst>
                                        </p:cTn>
                                        <p:tgtEl>
                                          <p:spTgt spid="3">
                                            <p:txEl>
                                              <p:pRg st="23" end="2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Line 10"/>
          <p:cNvSpPr>
            <a:spLocks noChangeShapeType="1"/>
          </p:cNvSpPr>
          <p:nvPr/>
        </p:nvSpPr>
        <p:spPr bwMode="auto">
          <a:xfrm>
            <a:off x="4953000" y="44958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1" name="Line 11"/>
          <p:cNvSpPr>
            <a:spLocks noChangeShapeType="1"/>
          </p:cNvSpPr>
          <p:nvPr/>
        </p:nvSpPr>
        <p:spPr bwMode="auto">
          <a:xfrm>
            <a:off x="4953000" y="4876800"/>
            <a:ext cx="381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2" name="Line 12"/>
          <p:cNvSpPr>
            <a:spLocks noChangeShapeType="1"/>
          </p:cNvSpPr>
          <p:nvPr/>
        </p:nvSpPr>
        <p:spPr bwMode="auto">
          <a:xfrm>
            <a:off x="4953000" y="4495800"/>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4" name="Line 14"/>
          <p:cNvSpPr>
            <a:spLocks noChangeShapeType="1"/>
          </p:cNvSpPr>
          <p:nvPr/>
        </p:nvSpPr>
        <p:spPr bwMode="auto">
          <a:xfrm flipV="1">
            <a:off x="5334000" y="48006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5" name="Line 15"/>
          <p:cNvSpPr>
            <a:spLocks noChangeShapeType="1"/>
          </p:cNvSpPr>
          <p:nvPr/>
        </p:nvSpPr>
        <p:spPr bwMode="auto">
          <a:xfrm>
            <a:off x="5029200" y="44958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6" name="Line 16"/>
          <p:cNvSpPr>
            <a:spLocks noChangeShapeType="1"/>
          </p:cNvSpPr>
          <p:nvPr/>
        </p:nvSpPr>
        <p:spPr bwMode="auto">
          <a:xfrm>
            <a:off x="5029200" y="4800600"/>
            <a:ext cx="30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7" name="Line 17"/>
          <p:cNvSpPr>
            <a:spLocks noChangeShapeType="1"/>
          </p:cNvSpPr>
          <p:nvPr/>
        </p:nvSpPr>
        <p:spPr bwMode="auto">
          <a:xfrm flipH="1">
            <a:off x="50292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38" name="Oval 18"/>
          <p:cNvSpPr>
            <a:spLocks noChangeArrowheads="1"/>
          </p:cNvSpPr>
          <p:nvPr/>
        </p:nvSpPr>
        <p:spPr bwMode="auto">
          <a:xfrm>
            <a:off x="4876800"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5139" name="Line 19"/>
          <p:cNvSpPr>
            <a:spLocks noChangeShapeType="1"/>
          </p:cNvSpPr>
          <p:nvPr/>
        </p:nvSpPr>
        <p:spPr bwMode="auto">
          <a:xfrm>
            <a:off x="5029200" y="4572000"/>
            <a:ext cx="685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0" name="Line 20"/>
          <p:cNvSpPr>
            <a:spLocks noChangeShapeType="1"/>
          </p:cNvSpPr>
          <p:nvPr/>
        </p:nvSpPr>
        <p:spPr bwMode="auto">
          <a:xfrm flipV="1">
            <a:off x="5715000" y="45720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1" name="Line 21"/>
          <p:cNvSpPr>
            <a:spLocks noChangeShapeType="1"/>
          </p:cNvSpPr>
          <p:nvPr/>
        </p:nvSpPr>
        <p:spPr bwMode="auto">
          <a:xfrm flipV="1">
            <a:off x="5334000" y="42672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2" name="Line 22"/>
          <p:cNvSpPr>
            <a:spLocks noChangeShapeType="1"/>
          </p:cNvSpPr>
          <p:nvPr/>
        </p:nvSpPr>
        <p:spPr bwMode="auto">
          <a:xfrm flipV="1">
            <a:off x="5410200" y="42672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3" name="Line 23"/>
          <p:cNvSpPr>
            <a:spLocks noChangeShapeType="1"/>
          </p:cNvSpPr>
          <p:nvPr/>
        </p:nvSpPr>
        <p:spPr bwMode="auto">
          <a:xfrm flipH="1">
            <a:off x="53340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8" name="Line 28"/>
          <p:cNvSpPr>
            <a:spLocks noChangeShapeType="1"/>
          </p:cNvSpPr>
          <p:nvPr/>
        </p:nvSpPr>
        <p:spPr bwMode="auto">
          <a:xfrm flipH="1" flipV="1">
            <a:off x="3657600" y="3276600"/>
            <a:ext cx="137160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49" name="Line 29"/>
          <p:cNvSpPr>
            <a:spLocks noChangeShapeType="1"/>
          </p:cNvSpPr>
          <p:nvPr/>
        </p:nvSpPr>
        <p:spPr bwMode="auto">
          <a:xfrm flipH="1" flipV="1">
            <a:off x="3200400" y="3200400"/>
            <a:ext cx="16764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51" name="Line 31"/>
          <p:cNvSpPr>
            <a:spLocks noChangeShapeType="1"/>
          </p:cNvSpPr>
          <p:nvPr/>
        </p:nvSpPr>
        <p:spPr bwMode="auto">
          <a:xfrm>
            <a:off x="3276600" y="3276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52" name="Line 32"/>
          <p:cNvSpPr>
            <a:spLocks noChangeShapeType="1"/>
          </p:cNvSpPr>
          <p:nvPr/>
        </p:nvSpPr>
        <p:spPr bwMode="auto">
          <a:xfrm flipH="1" flipV="1">
            <a:off x="3276600" y="3657600"/>
            <a:ext cx="16764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54" name="Line 34"/>
          <p:cNvSpPr>
            <a:spLocks noChangeShapeType="1"/>
          </p:cNvSpPr>
          <p:nvPr/>
        </p:nvSpPr>
        <p:spPr bwMode="auto">
          <a:xfrm flipV="1">
            <a:off x="3657600" y="29718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55" name="Line 35"/>
          <p:cNvSpPr>
            <a:spLocks noChangeShapeType="1"/>
          </p:cNvSpPr>
          <p:nvPr/>
        </p:nvSpPr>
        <p:spPr bwMode="auto">
          <a:xfrm flipH="1" flipV="1">
            <a:off x="3505200" y="2895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58" name="Line 38"/>
          <p:cNvSpPr>
            <a:spLocks noChangeShapeType="1"/>
          </p:cNvSpPr>
          <p:nvPr/>
        </p:nvSpPr>
        <p:spPr bwMode="auto">
          <a:xfrm flipH="1">
            <a:off x="3581400" y="33528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0" name="Line 40"/>
          <p:cNvSpPr>
            <a:spLocks noChangeShapeType="1"/>
          </p:cNvSpPr>
          <p:nvPr/>
        </p:nvSpPr>
        <p:spPr bwMode="auto">
          <a:xfrm flipV="1">
            <a:off x="3581400" y="29718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1" name="Line 41"/>
          <p:cNvSpPr>
            <a:spLocks noChangeShapeType="1"/>
          </p:cNvSpPr>
          <p:nvPr/>
        </p:nvSpPr>
        <p:spPr bwMode="auto">
          <a:xfrm>
            <a:off x="3581400" y="29718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2" name="Line 42"/>
          <p:cNvSpPr>
            <a:spLocks noChangeShapeType="1"/>
          </p:cNvSpPr>
          <p:nvPr/>
        </p:nvSpPr>
        <p:spPr bwMode="auto">
          <a:xfrm flipH="1" flipV="1">
            <a:off x="3429000" y="28956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3" name="Line 43"/>
          <p:cNvSpPr>
            <a:spLocks noChangeShapeType="1"/>
          </p:cNvSpPr>
          <p:nvPr/>
        </p:nvSpPr>
        <p:spPr bwMode="auto">
          <a:xfrm flipH="1" flipV="1">
            <a:off x="3429000" y="2895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5" name="Line 45"/>
          <p:cNvSpPr>
            <a:spLocks noChangeShapeType="1"/>
          </p:cNvSpPr>
          <p:nvPr/>
        </p:nvSpPr>
        <p:spPr bwMode="auto">
          <a:xfrm flipV="1">
            <a:off x="3429000" y="2895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6" name="Line 46"/>
          <p:cNvSpPr>
            <a:spLocks noChangeShapeType="1"/>
          </p:cNvSpPr>
          <p:nvPr/>
        </p:nvSpPr>
        <p:spPr bwMode="auto">
          <a:xfrm>
            <a:off x="3429000" y="3276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7" name="Arc 47"/>
          <p:cNvSpPr>
            <a:spLocks/>
          </p:cNvSpPr>
          <p:nvPr/>
        </p:nvSpPr>
        <p:spPr bwMode="auto">
          <a:xfrm rot="14162053">
            <a:off x="3165475" y="3105150"/>
            <a:ext cx="352425" cy="219075"/>
          </a:xfrm>
          <a:custGeom>
            <a:avLst/>
            <a:gdLst>
              <a:gd name="G0" fmla="+- 0 0 0"/>
              <a:gd name="G1" fmla="+- 11578 0 0"/>
              <a:gd name="G2" fmla="+- 21600 0 0"/>
              <a:gd name="T0" fmla="*/ 18235 w 21600"/>
              <a:gd name="T1" fmla="*/ 0 h 22237"/>
              <a:gd name="T2" fmla="*/ 18787 w 21600"/>
              <a:gd name="T3" fmla="*/ 22237 h 22237"/>
              <a:gd name="T4" fmla="*/ 0 w 21600"/>
              <a:gd name="T5" fmla="*/ 11578 h 22237"/>
            </a:gdLst>
            <a:ahLst/>
            <a:cxnLst>
              <a:cxn ang="0">
                <a:pos x="T0" y="T1"/>
              </a:cxn>
              <a:cxn ang="0">
                <a:pos x="T2" y="T3"/>
              </a:cxn>
              <a:cxn ang="0">
                <a:pos x="T4" y="T5"/>
              </a:cxn>
            </a:cxnLst>
            <a:rect l="0" t="0" r="r" b="b"/>
            <a:pathLst>
              <a:path w="21600" h="22237" fill="none" extrusionOk="0">
                <a:moveTo>
                  <a:pt x="18234" y="0"/>
                </a:moveTo>
                <a:cubicBezTo>
                  <a:pt x="20432" y="3461"/>
                  <a:pt x="21600" y="7477"/>
                  <a:pt x="21600" y="11578"/>
                </a:cubicBezTo>
                <a:cubicBezTo>
                  <a:pt x="21600" y="15314"/>
                  <a:pt x="20630" y="18987"/>
                  <a:pt x="18786" y="22236"/>
                </a:cubicBezTo>
              </a:path>
              <a:path w="21600" h="22237" stroke="0" extrusionOk="0">
                <a:moveTo>
                  <a:pt x="18234" y="0"/>
                </a:moveTo>
                <a:cubicBezTo>
                  <a:pt x="20432" y="3461"/>
                  <a:pt x="21600" y="7477"/>
                  <a:pt x="21600" y="11578"/>
                </a:cubicBezTo>
                <a:cubicBezTo>
                  <a:pt x="21600" y="15314"/>
                  <a:pt x="20630" y="18987"/>
                  <a:pt x="18786" y="22236"/>
                </a:cubicBezTo>
                <a:lnTo>
                  <a:pt x="0" y="11578"/>
                </a:lnTo>
                <a:close/>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dirty="0"/>
          </a:p>
        </p:txBody>
      </p:sp>
      <p:sp>
        <p:nvSpPr>
          <p:cNvPr id="5168" name="Line 48"/>
          <p:cNvSpPr>
            <a:spLocks noChangeShapeType="1"/>
          </p:cNvSpPr>
          <p:nvPr/>
        </p:nvSpPr>
        <p:spPr bwMode="auto">
          <a:xfrm flipH="1" flipV="1">
            <a:off x="3352800" y="30480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69" name="Line 49"/>
          <p:cNvSpPr>
            <a:spLocks noChangeShapeType="1"/>
          </p:cNvSpPr>
          <p:nvPr/>
        </p:nvSpPr>
        <p:spPr bwMode="auto">
          <a:xfrm flipH="1" flipV="1">
            <a:off x="5410200" y="43434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0" name="Line 50"/>
          <p:cNvSpPr>
            <a:spLocks noChangeShapeType="1"/>
          </p:cNvSpPr>
          <p:nvPr/>
        </p:nvSpPr>
        <p:spPr bwMode="auto">
          <a:xfrm flipH="1" flipV="1">
            <a:off x="5181600" y="4191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3" name="Line 53"/>
          <p:cNvSpPr>
            <a:spLocks noChangeShapeType="1"/>
          </p:cNvSpPr>
          <p:nvPr/>
        </p:nvSpPr>
        <p:spPr bwMode="auto">
          <a:xfrm>
            <a:off x="5334000" y="44958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4" name="Line 54"/>
          <p:cNvSpPr>
            <a:spLocks noChangeShapeType="1"/>
          </p:cNvSpPr>
          <p:nvPr/>
        </p:nvSpPr>
        <p:spPr bwMode="auto">
          <a:xfrm flipV="1">
            <a:off x="5105400" y="40386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5" name="Line 55"/>
          <p:cNvSpPr>
            <a:spLocks noChangeShapeType="1"/>
          </p:cNvSpPr>
          <p:nvPr/>
        </p:nvSpPr>
        <p:spPr bwMode="auto">
          <a:xfrm flipV="1">
            <a:off x="5181600" y="40386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7" name="Line 57"/>
          <p:cNvSpPr>
            <a:spLocks noChangeShapeType="1"/>
          </p:cNvSpPr>
          <p:nvPr/>
        </p:nvSpPr>
        <p:spPr bwMode="auto">
          <a:xfrm>
            <a:off x="51054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78" name="Line 58"/>
          <p:cNvSpPr>
            <a:spLocks noChangeShapeType="1"/>
          </p:cNvSpPr>
          <p:nvPr/>
        </p:nvSpPr>
        <p:spPr bwMode="auto">
          <a:xfrm>
            <a:off x="5105400" y="4038600"/>
            <a:ext cx="7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1" name="Rectangle 61"/>
          <p:cNvSpPr>
            <a:spLocks noChangeArrowheads="1"/>
          </p:cNvSpPr>
          <p:nvPr/>
        </p:nvSpPr>
        <p:spPr bwMode="auto">
          <a:xfrm>
            <a:off x="2895600" y="914400"/>
            <a:ext cx="22844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b="0" u="sng" dirty="0">
                <a:solidFill>
                  <a:schemeClr val="tx1"/>
                </a:solidFill>
              </a:rPr>
              <a:t>Open end stopper.</a:t>
            </a:r>
          </a:p>
        </p:txBody>
      </p:sp>
      <p:sp>
        <p:nvSpPr>
          <p:cNvPr id="5182" name="Rectangle 62"/>
          <p:cNvSpPr>
            <a:spLocks noChangeArrowheads="1"/>
          </p:cNvSpPr>
          <p:nvPr/>
        </p:nvSpPr>
        <p:spPr bwMode="auto">
          <a:xfrm>
            <a:off x="2286000" y="2590800"/>
            <a:ext cx="86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dirty="0">
                <a:solidFill>
                  <a:schemeClr val="tx1"/>
                </a:solidFill>
              </a:rPr>
              <a:t>End stopper</a:t>
            </a:r>
          </a:p>
        </p:txBody>
      </p:sp>
      <p:sp>
        <p:nvSpPr>
          <p:cNvPr id="5183" name="Line 63"/>
          <p:cNvSpPr>
            <a:spLocks noChangeShapeType="1"/>
          </p:cNvSpPr>
          <p:nvPr/>
        </p:nvSpPr>
        <p:spPr bwMode="auto">
          <a:xfrm>
            <a:off x="3200400" y="28194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5" name="Line 65"/>
          <p:cNvSpPr>
            <a:spLocks noChangeShapeType="1"/>
          </p:cNvSpPr>
          <p:nvPr/>
        </p:nvSpPr>
        <p:spPr bwMode="auto">
          <a:xfrm flipH="1">
            <a:off x="2362200" y="2819400"/>
            <a:ext cx="838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6" name="Line 66"/>
          <p:cNvSpPr>
            <a:spLocks noChangeShapeType="1"/>
          </p:cNvSpPr>
          <p:nvPr/>
        </p:nvSpPr>
        <p:spPr bwMode="auto">
          <a:xfrm>
            <a:off x="3733800" y="3352800"/>
            <a:ext cx="762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7" name="Line 67"/>
          <p:cNvSpPr>
            <a:spLocks noChangeShapeType="1"/>
          </p:cNvSpPr>
          <p:nvPr/>
        </p:nvSpPr>
        <p:spPr bwMode="auto">
          <a:xfrm>
            <a:off x="3733800" y="2971800"/>
            <a:ext cx="762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8" name="Line 68"/>
          <p:cNvSpPr>
            <a:spLocks noChangeShapeType="1"/>
          </p:cNvSpPr>
          <p:nvPr/>
        </p:nvSpPr>
        <p:spPr bwMode="auto">
          <a:xfrm flipV="1">
            <a:off x="4419600" y="2971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89" name="Line 69"/>
          <p:cNvSpPr>
            <a:spLocks noChangeShapeType="1"/>
          </p:cNvSpPr>
          <p:nvPr/>
        </p:nvSpPr>
        <p:spPr bwMode="auto">
          <a:xfrm>
            <a:off x="44196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91" name="Rectangle 71"/>
          <p:cNvSpPr>
            <a:spLocks noChangeArrowheads="1"/>
          </p:cNvSpPr>
          <p:nvPr/>
        </p:nvSpPr>
        <p:spPr bwMode="auto">
          <a:xfrm>
            <a:off x="3352800" y="2514600"/>
            <a:ext cx="339548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30000"/>
              </a:spcBef>
            </a:pPr>
            <a:r>
              <a:rPr lang="en-US" altLang="en-US" sz="1000" b="0" u="sng" dirty="0" smtClean="0">
                <a:solidFill>
                  <a:schemeClr val="tx1"/>
                </a:solidFill>
              </a:rPr>
              <a:t>Height </a:t>
            </a:r>
            <a:r>
              <a:rPr lang="en-US" altLang="en-US" sz="1000" b="0" u="sng" dirty="0">
                <a:solidFill>
                  <a:schemeClr val="tx1"/>
                </a:solidFill>
              </a:rPr>
              <a:t>should be just above the center of the gate wheel.</a:t>
            </a:r>
          </a:p>
        </p:txBody>
      </p:sp>
      <p:sp>
        <p:nvSpPr>
          <p:cNvPr id="5192" name="Line 72"/>
          <p:cNvSpPr>
            <a:spLocks noChangeShapeType="1"/>
          </p:cNvSpPr>
          <p:nvPr/>
        </p:nvSpPr>
        <p:spPr bwMode="auto">
          <a:xfrm flipH="1">
            <a:off x="4953000" y="41910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93" name="Line 73"/>
          <p:cNvSpPr>
            <a:spLocks noChangeShapeType="1"/>
          </p:cNvSpPr>
          <p:nvPr/>
        </p:nvSpPr>
        <p:spPr bwMode="auto">
          <a:xfrm>
            <a:off x="3352800" y="30480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94" name="Line 74"/>
          <p:cNvSpPr>
            <a:spLocks noChangeShapeType="1"/>
          </p:cNvSpPr>
          <p:nvPr/>
        </p:nvSpPr>
        <p:spPr bwMode="auto">
          <a:xfrm flipV="1">
            <a:off x="3429000" y="38862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95" name="Line 75"/>
          <p:cNvSpPr>
            <a:spLocks noChangeShapeType="1"/>
          </p:cNvSpPr>
          <p:nvPr/>
        </p:nvSpPr>
        <p:spPr bwMode="auto">
          <a:xfrm flipH="1">
            <a:off x="2209800" y="4267200"/>
            <a:ext cx="1219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dirty="0"/>
          </a:p>
        </p:txBody>
      </p:sp>
      <p:sp>
        <p:nvSpPr>
          <p:cNvPr id="5196" name="Rectangle 76"/>
          <p:cNvSpPr>
            <a:spLocks noChangeArrowheads="1"/>
          </p:cNvSpPr>
          <p:nvPr/>
        </p:nvSpPr>
        <p:spPr bwMode="auto">
          <a:xfrm>
            <a:off x="2133600" y="4038600"/>
            <a:ext cx="10350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30000"/>
              </a:spcBef>
            </a:pPr>
            <a:r>
              <a:rPr lang="en-US" altLang="en-US" sz="1000" b="0" dirty="0"/>
              <a:t>Complete track</a:t>
            </a:r>
          </a:p>
        </p:txBody>
      </p:sp>
    </p:spTree>
  </p:cSld>
  <p:clrMapOvr>
    <a:masterClrMapping/>
  </p:clrMapOvr>
  <mc:AlternateContent xmlns:mc="http://schemas.openxmlformats.org/markup-compatibility/2006">
    <mc:Choice xmlns:p14="http://schemas.microsoft.com/office/powerpoint/2010/main" xmlns="" Requires="p14">
      <p:transition spd="slow" p14:dur="2000" advTm="18000"/>
    </mc:Choice>
    <mc:Fallback>
      <p:transition spd="slow" advTm="18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9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5163"/>
                                        </p:tgtEl>
                                        <p:attrNameLst>
                                          <p:attrName>style.visibility</p:attrName>
                                        </p:attrNameLst>
                                      </p:cBhvr>
                                      <p:to>
                                        <p:strVal val="visible"/>
                                      </p:to>
                                    </p:set>
                                    <p:animEffect transition="in" filter="slide(fromTop)">
                                      <p:cBhvr>
                                        <p:cTn id="67" dur="500"/>
                                        <p:tgtEl>
                                          <p:spTgt spid="5163"/>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5168"/>
                                        </p:tgtEl>
                                        <p:attrNameLst>
                                          <p:attrName>style.visibility</p:attrName>
                                        </p:attrNameLst>
                                      </p:cBhvr>
                                      <p:to>
                                        <p:strVal val="visible"/>
                                      </p:to>
                                    </p:set>
                                  </p:childTnLst>
                                </p:cTn>
                              </p:par>
                              <p:par>
                                <p:cTn id="70" presetID="12" presetClass="entr" presetSubtype="1" fill="hold" grpId="0" nodeType="withEffect">
                                  <p:stCondLst>
                                    <p:cond delay="0"/>
                                  </p:stCondLst>
                                  <p:childTnLst>
                                    <p:set>
                                      <p:cBhvr>
                                        <p:cTn id="71" dur="1" fill="hold">
                                          <p:stCondLst>
                                            <p:cond delay="0"/>
                                          </p:stCondLst>
                                        </p:cTn>
                                        <p:tgtEl>
                                          <p:spTgt spid="5160"/>
                                        </p:tgtEl>
                                        <p:attrNameLst>
                                          <p:attrName>style.visibility</p:attrName>
                                        </p:attrNameLst>
                                      </p:cBhvr>
                                      <p:to>
                                        <p:strVal val="visible"/>
                                      </p:to>
                                    </p:set>
                                    <p:animEffect transition="in" filter="slide(fromTop)">
                                      <p:cBhvr>
                                        <p:cTn id="72" dur="500"/>
                                        <p:tgtEl>
                                          <p:spTgt spid="5160"/>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5166"/>
                                        </p:tgtEl>
                                        <p:attrNameLst>
                                          <p:attrName>style.visibility</p:attrName>
                                        </p:attrNameLst>
                                      </p:cBhvr>
                                      <p:to>
                                        <p:strVal val="visible"/>
                                      </p:to>
                                    </p:set>
                                    <p:animEffect transition="in" filter="slide(fromTop)">
                                      <p:cBhvr>
                                        <p:cTn id="75" dur="500"/>
                                        <p:tgtEl>
                                          <p:spTgt spid="516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5154"/>
                                        </p:tgtEl>
                                        <p:attrNameLst>
                                          <p:attrName>style.visibility</p:attrName>
                                        </p:attrNameLst>
                                      </p:cBhvr>
                                      <p:to>
                                        <p:strVal val="visible"/>
                                      </p:to>
                                    </p:set>
                                    <p:animEffect transition="in" filter="slide(fromTop)">
                                      <p:cBhvr>
                                        <p:cTn id="78" dur="500"/>
                                        <p:tgtEl>
                                          <p:spTgt spid="5154"/>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5183"/>
                                        </p:tgtEl>
                                        <p:attrNameLst>
                                          <p:attrName>style.visibility</p:attrName>
                                        </p:attrNameLst>
                                      </p:cBhvr>
                                      <p:to>
                                        <p:strVal val="visible"/>
                                      </p:to>
                                    </p:set>
                                    <p:animEffect transition="in" filter="slide(fromTop)">
                                      <p:cBhvr>
                                        <p:cTn id="81" dur="500"/>
                                        <p:tgtEl>
                                          <p:spTgt spid="5183"/>
                                        </p:tgtEl>
                                      </p:cBhvr>
                                    </p:animEffect>
                                  </p:childTnLst>
                                </p:cTn>
                              </p:par>
                              <p:par>
                                <p:cTn id="82" presetID="12" presetClass="entr" presetSubtype="1" fill="hold" grpId="0" nodeType="withEffect">
                                  <p:stCondLst>
                                    <p:cond delay="0"/>
                                  </p:stCondLst>
                                  <p:childTnLst>
                                    <p:set>
                                      <p:cBhvr>
                                        <p:cTn id="83" dur="1" fill="hold">
                                          <p:stCondLst>
                                            <p:cond delay="0"/>
                                          </p:stCondLst>
                                        </p:cTn>
                                        <p:tgtEl>
                                          <p:spTgt spid="5185"/>
                                        </p:tgtEl>
                                        <p:attrNameLst>
                                          <p:attrName>style.visibility</p:attrName>
                                        </p:attrNameLst>
                                      </p:cBhvr>
                                      <p:to>
                                        <p:strVal val="visible"/>
                                      </p:to>
                                    </p:set>
                                    <p:animEffect transition="in" filter="slide(fromTop)">
                                      <p:cBhvr>
                                        <p:cTn id="84" dur="500"/>
                                        <p:tgtEl>
                                          <p:spTgt spid="5185"/>
                                        </p:tgtEl>
                                      </p:cBhvr>
                                    </p:animEffect>
                                  </p:childTnLst>
                                </p:cTn>
                              </p:par>
                              <p:par>
                                <p:cTn id="85" presetID="12" presetClass="entr" presetSubtype="1" fill="hold" nodeType="withEffect">
                                  <p:stCondLst>
                                    <p:cond delay="0"/>
                                  </p:stCondLst>
                                  <p:childTnLst>
                                    <p:set>
                                      <p:cBhvr>
                                        <p:cTn id="86" dur="1" fill="hold">
                                          <p:stCondLst>
                                            <p:cond delay="0"/>
                                          </p:stCondLst>
                                        </p:cTn>
                                        <p:tgtEl>
                                          <p:spTgt spid="5182"/>
                                        </p:tgtEl>
                                        <p:attrNameLst>
                                          <p:attrName>style.visibility</p:attrName>
                                        </p:attrNameLst>
                                      </p:cBhvr>
                                      <p:to>
                                        <p:strVal val="visible"/>
                                      </p:to>
                                    </p:set>
                                    <p:animEffect transition="in" filter="slide(fromTop)">
                                      <p:cBhvr>
                                        <p:cTn id="87" dur="500"/>
                                        <p:tgtEl>
                                          <p:spTgt spid="5182"/>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5162"/>
                                        </p:tgtEl>
                                        <p:attrNameLst>
                                          <p:attrName>style.visibility</p:attrName>
                                        </p:attrNameLst>
                                      </p:cBhvr>
                                      <p:to>
                                        <p:strVal val="visible"/>
                                      </p:to>
                                    </p:set>
                                    <p:animEffect transition="in" filter="slide(fromTop)">
                                      <p:cBhvr>
                                        <p:cTn id="90" dur="500"/>
                                        <p:tgtEl>
                                          <p:spTgt spid="5162"/>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5165"/>
                                        </p:tgtEl>
                                        <p:attrNameLst>
                                          <p:attrName>style.visibility</p:attrName>
                                        </p:attrNameLst>
                                      </p:cBhvr>
                                      <p:to>
                                        <p:strVal val="visible"/>
                                      </p:to>
                                    </p:set>
                                    <p:animEffect transition="in" filter="slide(fromTop)">
                                      <p:cBhvr>
                                        <p:cTn id="93" dur="500"/>
                                        <p:tgtEl>
                                          <p:spTgt spid="5165"/>
                                        </p:tgtEl>
                                      </p:cBhvr>
                                    </p:animEffect>
                                  </p:childTnLst>
                                </p:cTn>
                              </p:par>
                              <p:par>
                                <p:cTn id="94" presetID="12" presetClass="entr" presetSubtype="1" fill="hold" grpId="0" nodeType="withEffect">
                                  <p:stCondLst>
                                    <p:cond delay="0"/>
                                  </p:stCondLst>
                                  <p:childTnLst>
                                    <p:set>
                                      <p:cBhvr>
                                        <p:cTn id="95" dur="1" fill="hold">
                                          <p:stCondLst>
                                            <p:cond delay="0"/>
                                          </p:stCondLst>
                                        </p:cTn>
                                        <p:tgtEl>
                                          <p:spTgt spid="5155"/>
                                        </p:tgtEl>
                                        <p:attrNameLst>
                                          <p:attrName>style.visibility</p:attrName>
                                        </p:attrNameLst>
                                      </p:cBhvr>
                                      <p:to>
                                        <p:strVal val="visible"/>
                                      </p:to>
                                    </p:set>
                                    <p:animEffect transition="in" filter="slide(fromTop)">
                                      <p:cBhvr>
                                        <p:cTn id="96" dur="500"/>
                                        <p:tgtEl>
                                          <p:spTgt spid="5155"/>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5158"/>
                                        </p:tgtEl>
                                        <p:attrNameLst>
                                          <p:attrName>style.visibility</p:attrName>
                                        </p:attrNameLst>
                                      </p:cBhvr>
                                      <p:to>
                                        <p:strVal val="visible"/>
                                      </p:to>
                                    </p:set>
                                    <p:animEffect transition="in" filter="slide(fromTop)">
                                      <p:cBhvr>
                                        <p:cTn id="99" dur="500"/>
                                        <p:tgtEl>
                                          <p:spTgt spid="5158"/>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5161"/>
                                        </p:tgtEl>
                                        <p:attrNameLst>
                                          <p:attrName>style.visibility</p:attrName>
                                        </p:attrNameLst>
                                      </p:cBhvr>
                                      <p:to>
                                        <p:strVal val="visible"/>
                                      </p:to>
                                    </p:set>
                                    <p:animEffect transition="in" filter="slide(fromTop)">
                                      <p:cBhvr>
                                        <p:cTn id="102" dur="500"/>
                                        <p:tgtEl>
                                          <p:spTgt spid="5161"/>
                                        </p:tgtEl>
                                      </p:cBhvr>
                                    </p:animEffect>
                                  </p:childTnLst>
                                </p:cTn>
                              </p:par>
                              <p:par>
                                <p:cTn id="103" presetID="1" presetClass="exit" presetSubtype="0" fill="hold" grpId="1" nodeType="withEffect">
                                  <p:stCondLst>
                                    <p:cond delay="0"/>
                                  </p:stCondLst>
                                  <p:childTnLst>
                                    <p:set>
                                      <p:cBhvr>
                                        <p:cTn id="104" dur="1" fill="hold">
                                          <p:stCondLst>
                                            <p:cond delay="0"/>
                                          </p:stCondLst>
                                        </p:cTn>
                                        <p:tgtEl>
                                          <p:spTgt spid="519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519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8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8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1" grpId="0" animBg="1"/>
      <p:bldP spid="5134" grpId="0" animBg="1"/>
      <p:bldP spid="5135" grpId="0" animBg="1"/>
      <p:bldP spid="5136" grpId="0" animBg="1"/>
      <p:bldP spid="5137" grpId="0" animBg="1"/>
      <p:bldP spid="5138" grpId="0" animBg="1"/>
      <p:bldP spid="5139" grpId="0" animBg="1"/>
      <p:bldP spid="5140" grpId="0" animBg="1"/>
      <p:bldP spid="5141" grpId="0" animBg="1"/>
      <p:bldP spid="5142" grpId="0" animBg="1"/>
      <p:bldP spid="5143" grpId="0" animBg="1"/>
      <p:bldP spid="5148" grpId="0" animBg="1"/>
      <p:bldP spid="5149" grpId="0" animBg="1"/>
      <p:bldP spid="5151" grpId="0" animBg="1"/>
      <p:bldP spid="5152" grpId="0" animBg="1"/>
      <p:bldP spid="5154" grpId="0" animBg="1"/>
      <p:bldP spid="5155" grpId="0" animBg="1"/>
      <p:bldP spid="5158" grpId="0" animBg="1"/>
      <p:bldP spid="5160" grpId="0" animBg="1"/>
      <p:bldP spid="5161" grpId="0" animBg="1"/>
      <p:bldP spid="5162" grpId="0" animBg="1"/>
      <p:bldP spid="5163" grpId="0" animBg="1"/>
      <p:bldP spid="5165" grpId="0" animBg="1"/>
      <p:bldP spid="5166" grpId="0" animBg="1"/>
      <p:bldP spid="5167" grpId="0" animBg="1"/>
      <p:bldP spid="5168" grpId="0" animBg="1"/>
      <p:bldP spid="5169" grpId="0" animBg="1"/>
      <p:bldP spid="5170" grpId="0" animBg="1"/>
      <p:bldP spid="5173" grpId="0" animBg="1"/>
      <p:bldP spid="5174" grpId="0" animBg="1"/>
      <p:bldP spid="5175" grpId="0" animBg="1"/>
      <p:bldP spid="5177" grpId="0" animBg="1"/>
      <p:bldP spid="5178" grpId="0" animBg="1"/>
      <p:bldP spid="5183" grpId="0" animBg="1"/>
      <p:bldP spid="5185" grpId="0" animBg="1"/>
      <p:bldP spid="5186" grpId="0" animBg="1"/>
      <p:bldP spid="5187" grpId="0" animBg="1"/>
      <p:bldP spid="5188" grpId="0" animBg="1"/>
      <p:bldP spid="5189" grpId="0" animBg="1"/>
      <p:bldP spid="5192" grpId="0" animBg="1"/>
      <p:bldP spid="5193" grpId="0" animBg="1"/>
      <p:bldP spid="5193" grpId="1" animBg="1"/>
      <p:bldP spid="5194" grpId="0" animBg="1"/>
      <p:bldP spid="5195" grpId="0" animBg="1"/>
      <p:bldP spid="519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altLang="en-US" sz="2000" b="1"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altLang="en-US" sz="2000" b="1" i="0" u="none" strike="noStrike" cap="none" normalizeH="0" baseline="0" smtClean="0">
            <a:ln>
              <a:noFill/>
            </a:ln>
            <a:solidFill>
              <a:srgbClr val="FF33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12070</TotalTime>
  <Words>7414</Words>
  <Application>Microsoft Office PowerPoint</Application>
  <PresentationFormat>On-screen Show (4:3)</PresentationFormat>
  <Paragraphs>965</Paragraphs>
  <Slides>81</Slides>
  <Notes>38</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Default Design</vt:lpstr>
      <vt:lpstr>Flow</vt:lpstr>
      <vt:lpstr>      Welcome to</vt:lpstr>
      <vt:lpstr>Slide 2</vt:lpstr>
      <vt:lpstr>Slide 3</vt:lpstr>
      <vt:lpstr>DTS Expert 500 &amp; Elite 600</vt:lpstr>
      <vt:lpstr>Gate pulling force.</vt:lpstr>
      <vt:lpstr>Features. </vt:lpstr>
      <vt:lpstr>Slide 7</vt:lpstr>
      <vt:lpstr>Slide 8</vt:lpstr>
      <vt:lpstr>Slide 9</vt:lpstr>
      <vt:lpstr>Slide 10</vt:lpstr>
      <vt:lpstr>Fitting the rack with a gap between rack and pinion.</vt:lpstr>
      <vt:lpstr>Slide 12</vt:lpstr>
      <vt:lpstr>Slide 13</vt:lpstr>
      <vt:lpstr>Fit the magnetic or spring limit actuators onto the rack.</vt:lpstr>
      <vt:lpstr>Slide 15</vt:lpstr>
      <vt:lpstr>Important !!!!</vt:lpstr>
      <vt:lpstr>Slide 17</vt:lpstr>
      <vt:lpstr>Slide 18</vt:lpstr>
      <vt:lpstr>Adjusting the load pot.</vt:lpstr>
      <vt:lpstr>Now do the following steps.</vt:lpstr>
      <vt:lpstr>Slide 21</vt:lpstr>
      <vt:lpstr>Slide 22</vt:lpstr>
      <vt:lpstr>The following steps should now happen. </vt:lpstr>
      <vt:lpstr>Slide 24</vt:lpstr>
      <vt:lpstr>Slide 25</vt:lpstr>
      <vt:lpstr>Slide 26</vt:lpstr>
      <vt:lpstr>To ERASE single or all  transmitters on the on board Receiver</vt:lpstr>
      <vt:lpstr>Slide 28</vt:lpstr>
      <vt:lpstr>Auto close</vt:lpstr>
      <vt:lpstr>Auto close function.</vt:lpstr>
      <vt:lpstr>Pedestrian opening</vt:lpstr>
      <vt:lpstr>Pedestrian function.</vt:lpstr>
      <vt:lpstr>Slide 33</vt:lpstr>
      <vt:lpstr>Standard function.</vt:lpstr>
      <vt:lpstr>Party mode function.</vt:lpstr>
      <vt:lpstr>Tamper Alarm.</vt:lpstr>
      <vt:lpstr>Holiday lock out function.</vt:lpstr>
      <vt:lpstr>Condominium function.</vt:lpstr>
      <vt:lpstr>PIRAC function. </vt:lpstr>
      <vt:lpstr>Overload/collision function.</vt:lpstr>
      <vt:lpstr>Slide 41</vt:lpstr>
      <vt:lpstr>Infra red beam connections.</vt:lpstr>
      <vt:lpstr>Intercom connections.</vt:lpstr>
      <vt:lpstr>Intercom connections with gate relay module.</vt:lpstr>
      <vt:lpstr>External receiver connections.</vt:lpstr>
      <vt:lpstr>Auxiliary Status LED connections.</vt:lpstr>
      <vt:lpstr>  External courtesy light connections.</vt:lpstr>
      <vt:lpstr>Slide 48</vt:lpstr>
      <vt:lpstr>Slide 49</vt:lpstr>
      <vt:lpstr>Fuses.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Use of multi-meter.</vt:lpstr>
      <vt:lpstr>How to factory default the PCB.</vt:lpstr>
      <vt:lpstr>Slide 70</vt:lpstr>
      <vt:lpstr>Fault finding.</vt:lpstr>
      <vt:lpstr>Slide 72</vt:lpstr>
      <vt:lpstr>Slide 73</vt:lpstr>
      <vt:lpstr>SL100 &amp; SL150 List of audio indications and warnings.</vt:lpstr>
      <vt:lpstr>End of training presentation</vt:lpstr>
      <vt:lpstr>Slide 76</vt:lpstr>
      <vt:lpstr>DTS Receivers</vt:lpstr>
      <vt:lpstr>Slide 78</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Davy</dc:creator>
  <cp:lastModifiedBy>Salesh1</cp:lastModifiedBy>
  <cp:revision>394</cp:revision>
  <dcterms:created xsi:type="dcterms:W3CDTF">2008-07-01T04:37:38Z</dcterms:created>
  <dcterms:modified xsi:type="dcterms:W3CDTF">2022-11-04T06:27:38Z</dcterms:modified>
</cp:coreProperties>
</file>