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8" r:id="rId3"/>
    <p:sldId id="257" r:id="rId4"/>
    <p:sldId id="259" r:id="rId5"/>
    <p:sldId id="265" r:id="rId6"/>
    <p:sldId id="277" r:id="rId7"/>
    <p:sldId id="260" r:id="rId8"/>
    <p:sldId id="261" r:id="rId9"/>
    <p:sldId id="262" r:id="rId10"/>
    <p:sldId id="263" r:id="rId11"/>
    <p:sldId id="264" r:id="rId12"/>
    <p:sldId id="280" r:id="rId13"/>
    <p:sldId id="266" r:id="rId14"/>
    <p:sldId id="267" r:id="rId15"/>
    <p:sldId id="268" r:id="rId16"/>
    <p:sldId id="281" r:id="rId17"/>
    <p:sldId id="269" r:id="rId18"/>
    <p:sldId id="282" r:id="rId19"/>
    <p:sldId id="278" r:id="rId20"/>
    <p:sldId id="276" r:id="rId21"/>
    <p:sldId id="283" r:id="rId22"/>
    <p:sldId id="284" r:id="rId23"/>
    <p:sldId id="285" r:id="rId24"/>
    <p:sldId id="279" r:id="rId25"/>
    <p:sldId id="270" r:id="rId26"/>
    <p:sldId id="271" r:id="rId27"/>
    <p:sldId id="272" r:id="rId28"/>
    <p:sldId id="273" r:id="rId29"/>
    <p:sldId id="274" r:id="rId30"/>
    <p:sldId id="27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803" autoAdjust="0"/>
  </p:normalViewPr>
  <p:slideViewPr>
    <p:cSldViewPr>
      <p:cViewPr>
        <p:scale>
          <a:sx n="70" d="100"/>
          <a:sy n="70" d="100"/>
        </p:scale>
        <p:origin x="-43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1830"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81EEDA-51F5-42E6-BBE1-04B1D4A58281}" type="datetimeFigureOut">
              <a:rPr lang="en-US" smtClean="0"/>
              <a:pPr/>
              <a:t>5/24/2023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DC9852-B999-4BEA-BCBE-7786827EA08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C9852-B999-4BEA-BCBE-7786827EA08B}"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5/24/2023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5/24/2023</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D8BD707-D9CF-40AE-B4C6-C98DA3205C09}" type="datetimeFigureOut">
              <a:rPr lang="en-US" smtClean="0"/>
              <a:pPr/>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D8BD707-D9CF-40AE-B4C6-C98DA3205C09}" type="datetimeFigureOut">
              <a:rPr lang="en-US" smtClean="0"/>
              <a:pPr/>
              <a:t>5/24/2023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352800"/>
            <a:ext cx="6415539" cy="830997"/>
          </a:xfrm>
          <a:prstGeom prst="rect">
            <a:avLst/>
          </a:prstGeom>
          <a:noFill/>
        </p:spPr>
        <p:txBody>
          <a:bodyPr wrap="none" rtlCol="0">
            <a:spAutoFit/>
          </a:bodyPr>
          <a:lstStyle/>
          <a:p>
            <a:r>
              <a:rPr lang="en-US" sz="4800" dirty="0" smtClean="0">
                <a:solidFill>
                  <a:schemeClr val="accent1"/>
                </a:solidFill>
                <a:latin typeface="League Spartan" charset="0"/>
              </a:rPr>
              <a:t>DTS Security Products</a:t>
            </a:r>
          </a:p>
        </p:txBody>
      </p:sp>
      <p:pic>
        <p:nvPicPr>
          <p:cNvPr id="10" name="Picture 9" descr="Oval logo.gif"/>
          <p:cNvPicPr>
            <a:picLocks noChangeAspect="1"/>
          </p:cNvPicPr>
          <p:nvPr/>
        </p:nvPicPr>
        <p:blipFill>
          <a:blip r:embed="rId2" cstate="print"/>
          <a:stretch>
            <a:fillRect/>
          </a:stretch>
        </p:blipFill>
        <p:spPr>
          <a:xfrm>
            <a:off x="1371600" y="685800"/>
            <a:ext cx="3733800" cy="24442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0" y="914399"/>
            <a:ext cx="5398715" cy="3505201"/>
          </a:xfrm>
          <a:prstGeom prst="rect">
            <a:avLst/>
          </a:prstGeom>
          <a:noFill/>
          <a:ln w="9525">
            <a:noFill/>
            <a:miter lim="800000"/>
            <a:headEnd/>
            <a:tailEnd/>
          </a:ln>
        </p:spPr>
      </p:pic>
      <p:sp>
        <p:nvSpPr>
          <p:cNvPr id="5" name="TextBox 4"/>
          <p:cNvSpPr txBox="1"/>
          <p:nvPr/>
        </p:nvSpPr>
        <p:spPr>
          <a:xfrm>
            <a:off x="0" y="0"/>
            <a:ext cx="9144000" cy="369332"/>
          </a:xfrm>
          <a:prstGeom prst="rect">
            <a:avLst/>
          </a:prstGeom>
          <a:noFill/>
        </p:spPr>
        <p:txBody>
          <a:bodyPr wrap="square" rtlCol="0">
            <a:spAutoFit/>
          </a:bodyPr>
          <a:lstStyle/>
          <a:p>
            <a:pPr algn="ctr"/>
            <a:r>
              <a:rPr lang="en-US" b="1" u="sng" dirty="0" smtClean="0">
                <a:solidFill>
                  <a:schemeClr val="bg1"/>
                </a:solidFill>
                <a:latin typeface="League Spartan"/>
              </a:rPr>
              <a:t>Wiring diagram Siren/Alarm &amp; Courtesy light</a:t>
            </a:r>
            <a:endParaRPr lang="en-US" b="1" u="sng" dirty="0">
              <a:solidFill>
                <a:schemeClr val="bg1"/>
              </a:solidFill>
              <a:latin typeface="League Spartan"/>
            </a:endParaRPr>
          </a:p>
        </p:txBody>
      </p:sp>
      <p:sp>
        <p:nvSpPr>
          <p:cNvPr id="6" name="TextBox 5"/>
          <p:cNvSpPr txBox="1"/>
          <p:nvPr/>
        </p:nvSpPr>
        <p:spPr>
          <a:xfrm>
            <a:off x="0" y="5105400"/>
            <a:ext cx="9144000" cy="646331"/>
          </a:xfrm>
          <a:prstGeom prst="rect">
            <a:avLst/>
          </a:prstGeom>
          <a:noFill/>
        </p:spPr>
        <p:txBody>
          <a:bodyPr wrap="square" rtlCol="0">
            <a:spAutoFit/>
          </a:bodyPr>
          <a:lstStyle/>
          <a:p>
            <a:r>
              <a:rPr lang="en-US" dirty="0" smtClean="0">
                <a:solidFill>
                  <a:schemeClr val="bg1"/>
                </a:solidFill>
                <a:latin typeface="League Spartan"/>
              </a:rPr>
              <a:t>Note: Either the courtesy light or Tamper alarm function can be used at a time, not both.</a:t>
            </a:r>
          </a:p>
          <a:p>
            <a:pPr algn="ctr"/>
            <a:r>
              <a:rPr lang="en-US" dirty="0" smtClean="0">
                <a:solidFill>
                  <a:schemeClr val="bg2"/>
                </a:solidFill>
                <a:latin typeface="League Spartan"/>
              </a:rPr>
              <a:t>DO NOT CONNECT 220V DIRECTLY TO THE PCB   </a:t>
            </a:r>
            <a:endParaRPr lang="en-US" dirty="0">
              <a:solidFill>
                <a:schemeClr val="bg2"/>
              </a:solidFill>
              <a:latin typeface="League Spartan"/>
            </a:endParaRPr>
          </a:p>
        </p:txBody>
      </p:sp>
      <p:pic>
        <p:nvPicPr>
          <p:cNvPr id="2050" name="Picture 2"/>
          <p:cNvPicPr>
            <a:picLocks noChangeAspect="1" noChangeArrowheads="1"/>
          </p:cNvPicPr>
          <p:nvPr/>
        </p:nvPicPr>
        <p:blipFill>
          <a:blip r:embed="rId4" cstate="print"/>
          <a:srcRect/>
          <a:stretch>
            <a:fillRect/>
          </a:stretch>
        </p:blipFill>
        <p:spPr bwMode="auto">
          <a:xfrm>
            <a:off x="5410200" y="914400"/>
            <a:ext cx="3358897" cy="2895601"/>
          </a:xfrm>
          <a:prstGeom prst="rect">
            <a:avLst/>
          </a:prstGeom>
          <a:noFill/>
          <a:ln w="9525">
            <a:noFill/>
            <a:miter lim="800000"/>
            <a:headEnd/>
            <a:tailEnd/>
          </a:ln>
        </p:spPr>
      </p:pic>
      <p:sp>
        <p:nvSpPr>
          <p:cNvPr id="8" name="TextBox 7"/>
          <p:cNvSpPr txBox="1"/>
          <p:nvPr/>
        </p:nvSpPr>
        <p:spPr>
          <a:xfrm>
            <a:off x="5486400" y="3962400"/>
            <a:ext cx="3657600" cy="954107"/>
          </a:xfrm>
          <a:prstGeom prst="rect">
            <a:avLst/>
          </a:prstGeom>
          <a:noFill/>
        </p:spPr>
        <p:txBody>
          <a:bodyPr wrap="square" rtlCol="0">
            <a:spAutoFit/>
          </a:bodyPr>
          <a:lstStyle/>
          <a:p>
            <a:r>
              <a:rPr lang="en-US" sz="1400" dirty="0" smtClean="0">
                <a:solidFill>
                  <a:schemeClr val="bg1"/>
                </a:solidFill>
                <a:latin typeface="League Spartan"/>
              </a:rPr>
              <a:t>Light will stay on for 3 minutes after a trigger is received</a:t>
            </a:r>
          </a:p>
          <a:p>
            <a:r>
              <a:rPr lang="en-US" sz="1400" dirty="0" smtClean="0">
                <a:solidFill>
                  <a:schemeClr val="bg1"/>
                </a:solidFill>
                <a:latin typeface="League Spartan"/>
              </a:rPr>
              <a:t>Please note that the Amps usage on the courtesy lights must not exceed 10Amps</a:t>
            </a:r>
            <a:endParaRPr lang="en-US" sz="1400" dirty="0">
              <a:solidFill>
                <a:schemeClr val="bg1"/>
              </a:solidFill>
              <a:latin typeface="League Spartan"/>
            </a:endParaRPr>
          </a:p>
        </p:txBody>
      </p:sp>
      <p:pic>
        <p:nvPicPr>
          <p:cNvPr id="10" name="Picture 2"/>
          <p:cNvPicPr>
            <a:picLocks noChangeAspect="1" noChangeArrowheads="1"/>
          </p:cNvPicPr>
          <p:nvPr/>
        </p:nvPicPr>
        <p:blipFill>
          <a:blip r:embed="rId5" cstate="print"/>
          <a:srcRect/>
          <a:stretch>
            <a:fillRect/>
          </a:stretch>
        </p:blipFill>
        <p:spPr bwMode="auto">
          <a:xfrm>
            <a:off x="5410200" y="1600200"/>
            <a:ext cx="1421396" cy="2286000"/>
          </a:xfrm>
          <a:prstGeom prst="rect">
            <a:avLst/>
          </a:prstGeom>
          <a:noFill/>
          <a:ln w="9525">
            <a:noFill/>
            <a:miter lim="800000"/>
            <a:headEnd/>
            <a:tailEnd/>
          </a:ln>
          <a:effectLst/>
        </p:spPr>
      </p:pic>
      <p:pic>
        <p:nvPicPr>
          <p:cNvPr id="11" name="Picture 2"/>
          <p:cNvPicPr>
            <a:picLocks noChangeAspect="1" noChangeArrowheads="1"/>
          </p:cNvPicPr>
          <p:nvPr/>
        </p:nvPicPr>
        <p:blipFill>
          <a:blip r:embed="rId5" cstate="print"/>
          <a:srcRect/>
          <a:stretch>
            <a:fillRect/>
          </a:stretch>
        </p:blipFill>
        <p:spPr bwMode="auto">
          <a:xfrm>
            <a:off x="2362200" y="3200400"/>
            <a:ext cx="816726" cy="1371600"/>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1" y="3200400"/>
            <a:ext cx="762000" cy="129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72"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0" y="152400"/>
            <a:ext cx="9144000" cy="369332"/>
          </a:xfrm>
          <a:prstGeom prst="rect">
            <a:avLst/>
          </a:prstGeom>
          <a:noFill/>
        </p:spPr>
        <p:txBody>
          <a:bodyPr wrap="square" rtlCol="0">
            <a:spAutoFit/>
          </a:bodyPr>
          <a:lstStyle/>
          <a:p>
            <a:pPr algn="ctr"/>
            <a:r>
              <a:rPr lang="en-US" b="1" u="sng" dirty="0" smtClean="0">
                <a:solidFill>
                  <a:schemeClr val="bg1"/>
                </a:solidFill>
                <a:latin typeface="League Spartan"/>
              </a:rPr>
              <a:t>Wiring diagram Beams and External receiver</a:t>
            </a:r>
            <a:endParaRPr lang="en-US" b="1" u="sng" dirty="0">
              <a:solidFill>
                <a:schemeClr val="bg1"/>
              </a:solidFill>
              <a:latin typeface="League Spartan"/>
            </a:endParaRPr>
          </a:p>
        </p:txBody>
      </p:sp>
      <p:pic>
        <p:nvPicPr>
          <p:cNvPr id="3074" name="Picture 2"/>
          <p:cNvPicPr>
            <a:picLocks noChangeAspect="1" noChangeArrowheads="1"/>
          </p:cNvPicPr>
          <p:nvPr/>
        </p:nvPicPr>
        <p:blipFill>
          <a:blip r:embed="rId3" cstate="print"/>
          <a:srcRect/>
          <a:stretch>
            <a:fillRect/>
          </a:stretch>
        </p:blipFill>
        <p:spPr bwMode="auto">
          <a:xfrm>
            <a:off x="0" y="533400"/>
            <a:ext cx="4073968" cy="3352800"/>
          </a:xfrm>
          <a:prstGeom prst="rect">
            <a:avLst/>
          </a:prstGeom>
          <a:noFill/>
          <a:ln w="9525">
            <a:noFill/>
            <a:miter lim="800000"/>
            <a:headEnd/>
            <a:tailEnd/>
          </a:ln>
        </p:spPr>
      </p:pic>
      <p:grpSp>
        <p:nvGrpSpPr>
          <p:cNvPr id="68" name="Group 67"/>
          <p:cNvGrpSpPr/>
          <p:nvPr/>
        </p:nvGrpSpPr>
        <p:grpSpPr>
          <a:xfrm>
            <a:off x="228600" y="3505200"/>
            <a:ext cx="3733800" cy="2819400"/>
            <a:chOff x="4724400" y="1371600"/>
            <a:chExt cx="2645330" cy="1905000"/>
          </a:xfrm>
        </p:grpSpPr>
        <p:pic>
          <p:nvPicPr>
            <p:cNvPr id="3075" name="Picture 3"/>
            <p:cNvPicPr>
              <a:picLocks noChangeAspect="1" noChangeArrowheads="1"/>
            </p:cNvPicPr>
            <p:nvPr/>
          </p:nvPicPr>
          <p:blipFill>
            <a:blip r:embed="rId4" cstate="print"/>
            <a:srcRect/>
            <a:stretch>
              <a:fillRect/>
            </a:stretch>
          </p:blipFill>
          <p:spPr bwMode="auto">
            <a:xfrm>
              <a:off x="4724400" y="1524000"/>
              <a:ext cx="917484" cy="1752600"/>
            </a:xfrm>
            <a:prstGeom prst="rect">
              <a:avLst/>
            </a:prstGeom>
            <a:noFill/>
            <a:ln w="9525">
              <a:noFill/>
              <a:miter lim="800000"/>
              <a:headEnd/>
              <a:tailEnd/>
            </a:ln>
          </p:spPr>
        </p:pic>
        <p:sp>
          <p:nvSpPr>
            <p:cNvPr id="39" name="Line 7"/>
            <p:cNvSpPr>
              <a:spLocks noChangeShapeType="1"/>
            </p:cNvSpPr>
            <p:nvPr/>
          </p:nvSpPr>
          <p:spPr bwMode="auto">
            <a:xfrm>
              <a:off x="6509489" y="1619550"/>
              <a:ext cx="943" cy="81101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0" name="Line 8"/>
            <p:cNvSpPr>
              <a:spLocks noChangeShapeType="1"/>
            </p:cNvSpPr>
            <p:nvPr/>
          </p:nvSpPr>
          <p:spPr bwMode="auto">
            <a:xfrm>
              <a:off x="6690394" y="1619550"/>
              <a:ext cx="943" cy="81101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1" name="Line 9"/>
            <p:cNvSpPr>
              <a:spLocks noChangeShapeType="1"/>
            </p:cNvSpPr>
            <p:nvPr/>
          </p:nvSpPr>
          <p:spPr bwMode="auto">
            <a:xfrm>
              <a:off x="7368787" y="1619550"/>
              <a:ext cx="943" cy="81101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2" name="Line 10"/>
            <p:cNvSpPr>
              <a:spLocks noChangeShapeType="1"/>
            </p:cNvSpPr>
            <p:nvPr/>
          </p:nvSpPr>
          <p:spPr bwMode="auto">
            <a:xfrm>
              <a:off x="6509489" y="1619550"/>
              <a:ext cx="859298" cy="112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3" name="Line 11"/>
            <p:cNvSpPr>
              <a:spLocks noChangeShapeType="1"/>
            </p:cNvSpPr>
            <p:nvPr/>
          </p:nvSpPr>
          <p:spPr bwMode="auto">
            <a:xfrm>
              <a:off x="6509489" y="2430564"/>
              <a:ext cx="859298" cy="112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4" name="Line 12"/>
            <p:cNvSpPr>
              <a:spLocks noChangeShapeType="1"/>
            </p:cNvSpPr>
            <p:nvPr/>
          </p:nvSpPr>
          <p:spPr bwMode="auto">
            <a:xfrm>
              <a:off x="6509489" y="2268361"/>
              <a:ext cx="180905" cy="112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5" name="Line 13"/>
            <p:cNvSpPr>
              <a:spLocks noChangeShapeType="1"/>
            </p:cNvSpPr>
            <p:nvPr/>
          </p:nvSpPr>
          <p:spPr bwMode="auto">
            <a:xfrm>
              <a:off x="6509489" y="2106158"/>
              <a:ext cx="180905" cy="112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6" name="Line 14"/>
            <p:cNvSpPr>
              <a:spLocks noChangeShapeType="1"/>
            </p:cNvSpPr>
            <p:nvPr/>
          </p:nvSpPr>
          <p:spPr bwMode="auto">
            <a:xfrm>
              <a:off x="6509489" y="1943955"/>
              <a:ext cx="180905" cy="112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7" name="Line 15"/>
            <p:cNvSpPr>
              <a:spLocks noChangeShapeType="1"/>
            </p:cNvSpPr>
            <p:nvPr/>
          </p:nvSpPr>
          <p:spPr bwMode="auto">
            <a:xfrm>
              <a:off x="6509489" y="1781753"/>
              <a:ext cx="180905" cy="112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48" name="Rectangle 16"/>
            <p:cNvSpPr>
              <a:spLocks noChangeArrowheads="1"/>
            </p:cNvSpPr>
            <p:nvPr/>
          </p:nvSpPr>
          <p:spPr bwMode="auto">
            <a:xfrm>
              <a:off x="6629400" y="1371600"/>
              <a:ext cx="582840" cy="187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en-US" sz="1200" b="1" u="sng" dirty="0">
                  <a:solidFill>
                    <a:schemeClr val="bg1"/>
                  </a:solidFill>
                </a:rPr>
                <a:t>Receiver</a:t>
              </a:r>
            </a:p>
          </p:txBody>
        </p:sp>
        <p:sp>
          <p:nvSpPr>
            <p:cNvPr id="49" name="Rectangle 17"/>
            <p:cNvSpPr>
              <a:spLocks noChangeArrowheads="1"/>
            </p:cNvSpPr>
            <p:nvPr/>
          </p:nvSpPr>
          <p:spPr bwMode="auto">
            <a:xfrm>
              <a:off x="6690394" y="2268361"/>
              <a:ext cx="529523" cy="173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30000"/>
                </a:spcBef>
              </a:pPr>
              <a:r>
                <a:rPr lang="en-US" altLang="en-US" sz="1000" b="0" dirty="0">
                  <a:solidFill>
                    <a:schemeClr val="tx1"/>
                  </a:solidFill>
                </a:rPr>
                <a:t>12-24V Neg.</a:t>
              </a:r>
            </a:p>
          </p:txBody>
        </p:sp>
        <p:sp>
          <p:nvSpPr>
            <p:cNvPr id="50" name="Rectangle 18"/>
            <p:cNvSpPr>
              <a:spLocks noChangeArrowheads="1"/>
            </p:cNvSpPr>
            <p:nvPr/>
          </p:nvSpPr>
          <p:spPr bwMode="auto">
            <a:xfrm>
              <a:off x="6690394" y="2106158"/>
              <a:ext cx="521044" cy="173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30000"/>
                </a:spcBef>
              </a:pPr>
              <a:r>
                <a:rPr lang="en-US" altLang="en-US" sz="1000" b="0" dirty="0">
                  <a:solidFill>
                    <a:schemeClr val="tx1"/>
                  </a:solidFill>
                </a:rPr>
                <a:t>12-24V Pos.</a:t>
              </a:r>
            </a:p>
          </p:txBody>
        </p:sp>
        <p:sp>
          <p:nvSpPr>
            <p:cNvPr id="51" name="Rectangle 19"/>
            <p:cNvSpPr>
              <a:spLocks noChangeArrowheads="1"/>
            </p:cNvSpPr>
            <p:nvPr/>
          </p:nvSpPr>
          <p:spPr bwMode="auto">
            <a:xfrm>
              <a:off x="6690394" y="1943955"/>
              <a:ext cx="435302" cy="173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30000"/>
                </a:spcBef>
              </a:pPr>
              <a:r>
                <a:rPr lang="en-US" altLang="en-US" sz="1000" b="0" dirty="0">
                  <a:solidFill>
                    <a:schemeClr val="tx1"/>
                  </a:solidFill>
                </a:rPr>
                <a:t>Common.</a:t>
              </a:r>
            </a:p>
          </p:txBody>
        </p:sp>
        <p:sp>
          <p:nvSpPr>
            <p:cNvPr id="52" name="Rectangle 20"/>
            <p:cNvSpPr>
              <a:spLocks noChangeArrowheads="1"/>
            </p:cNvSpPr>
            <p:nvPr/>
          </p:nvSpPr>
          <p:spPr bwMode="auto">
            <a:xfrm>
              <a:off x="6690394" y="1781753"/>
              <a:ext cx="243091" cy="173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30000"/>
                </a:spcBef>
              </a:pPr>
              <a:r>
                <a:rPr lang="en-US" altLang="en-US" sz="1000" b="0" dirty="0">
                  <a:solidFill>
                    <a:schemeClr val="tx1"/>
                  </a:solidFill>
                </a:rPr>
                <a:t>N/O</a:t>
              </a:r>
            </a:p>
          </p:txBody>
        </p:sp>
        <p:sp>
          <p:nvSpPr>
            <p:cNvPr id="53" name="Rectangle 21"/>
            <p:cNvSpPr>
              <a:spLocks noChangeArrowheads="1"/>
            </p:cNvSpPr>
            <p:nvPr/>
          </p:nvSpPr>
          <p:spPr bwMode="auto">
            <a:xfrm>
              <a:off x="6690394" y="1619550"/>
              <a:ext cx="239322" cy="173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30000"/>
                </a:spcBef>
              </a:pPr>
              <a:r>
                <a:rPr lang="en-US" altLang="en-US" sz="1000" b="0" dirty="0">
                  <a:solidFill>
                    <a:schemeClr val="tx1"/>
                  </a:solidFill>
                </a:rPr>
                <a:t>N/C</a:t>
              </a:r>
            </a:p>
          </p:txBody>
        </p:sp>
        <p:sp>
          <p:nvSpPr>
            <p:cNvPr id="54" name="Line 22"/>
            <p:cNvSpPr>
              <a:spLocks noChangeShapeType="1"/>
            </p:cNvSpPr>
            <p:nvPr/>
          </p:nvSpPr>
          <p:spPr bwMode="auto">
            <a:xfrm flipH="1">
              <a:off x="5966775" y="1835820"/>
              <a:ext cx="633167" cy="1127"/>
            </a:xfrm>
            <a:prstGeom prst="line">
              <a:avLst/>
            </a:prstGeom>
            <a:noFill/>
            <a:ln w="28575">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55" name="Line 23"/>
            <p:cNvSpPr>
              <a:spLocks noChangeShapeType="1"/>
            </p:cNvSpPr>
            <p:nvPr/>
          </p:nvSpPr>
          <p:spPr bwMode="auto">
            <a:xfrm flipV="1">
              <a:off x="5933989" y="2087784"/>
              <a:ext cx="0" cy="306559"/>
            </a:xfrm>
            <a:prstGeom prst="line">
              <a:avLst/>
            </a:prstGeom>
            <a:noFill/>
            <a:ln w="28575">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56" name="Line 24"/>
            <p:cNvSpPr>
              <a:spLocks noChangeShapeType="1"/>
            </p:cNvSpPr>
            <p:nvPr/>
          </p:nvSpPr>
          <p:spPr bwMode="auto">
            <a:xfrm flipH="1">
              <a:off x="6057227" y="2214293"/>
              <a:ext cx="542714" cy="1127"/>
            </a:xfrm>
            <a:prstGeom prst="line">
              <a:avLst/>
            </a:prstGeom>
            <a:noFill/>
            <a:ln w="28575">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57" name="Line 25"/>
            <p:cNvSpPr>
              <a:spLocks noChangeShapeType="1"/>
            </p:cNvSpPr>
            <p:nvPr/>
          </p:nvSpPr>
          <p:spPr bwMode="auto">
            <a:xfrm>
              <a:off x="6057227" y="2214293"/>
              <a:ext cx="0" cy="648811"/>
            </a:xfrm>
            <a:prstGeom prst="line">
              <a:avLst/>
            </a:prstGeom>
            <a:noFill/>
            <a:ln w="28575">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58" name="Line 26"/>
            <p:cNvSpPr>
              <a:spLocks noChangeShapeType="1"/>
            </p:cNvSpPr>
            <p:nvPr/>
          </p:nvSpPr>
          <p:spPr bwMode="auto">
            <a:xfrm flipH="1">
              <a:off x="6283358" y="2376496"/>
              <a:ext cx="316583" cy="1127"/>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59" name="Arc 27"/>
            <p:cNvSpPr>
              <a:spLocks/>
            </p:cNvSpPr>
            <p:nvPr/>
          </p:nvSpPr>
          <p:spPr bwMode="auto">
            <a:xfrm>
              <a:off x="5933989" y="1985597"/>
              <a:ext cx="45226" cy="108135"/>
            </a:xfrm>
            <a:custGeom>
              <a:avLst/>
              <a:gdLst>
                <a:gd name="G0" fmla="+- 8918 0 0"/>
                <a:gd name="G1" fmla="+- 21600 0 0"/>
                <a:gd name="G2" fmla="+- 21600 0 0"/>
                <a:gd name="T0" fmla="*/ 226 w 30518"/>
                <a:gd name="T1" fmla="*/ 1826 h 43200"/>
                <a:gd name="T2" fmla="*/ 0 w 30518"/>
                <a:gd name="T3" fmla="*/ 41273 h 43200"/>
                <a:gd name="T4" fmla="*/ 8918 w 30518"/>
                <a:gd name="T5" fmla="*/ 21600 h 43200"/>
              </a:gdLst>
              <a:ahLst/>
              <a:cxnLst>
                <a:cxn ang="0">
                  <a:pos x="T0" y="T1"/>
                </a:cxn>
                <a:cxn ang="0">
                  <a:pos x="T2" y="T3"/>
                </a:cxn>
                <a:cxn ang="0">
                  <a:pos x="T4" y="T5"/>
                </a:cxn>
              </a:cxnLst>
              <a:rect l="0" t="0" r="r" b="b"/>
              <a:pathLst>
                <a:path w="30518" h="43200" fill="none" extrusionOk="0">
                  <a:moveTo>
                    <a:pt x="226" y="1826"/>
                  </a:moveTo>
                  <a:cubicBezTo>
                    <a:pt x="2965" y="621"/>
                    <a:pt x="5925" y="-1"/>
                    <a:pt x="8918" y="0"/>
                  </a:cubicBezTo>
                  <a:cubicBezTo>
                    <a:pt x="20847" y="0"/>
                    <a:pt x="30518" y="9670"/>
                    <a:pt x="30518" y="21600"/>
                  </a:cubicBezTo>
                  <a:cubicBezTo>
                    <a:pt x="30518" y="33529"/>
                    <a:pt x="20847" y="43200"/>
                    <a:pt x="8918" y="43200"/>
                  </a:cubicBezTo>
                  <a:cubicBezTo>
                    <a:pt x="5842" y="43200"/>
                    <a:pt x="2801" y="42543"/>
                    <a:pt x="-1" y="41273"/>
                  </a:cubicBezTo>
                </a:path>
                <a:path w="30518" h="43200" stroke="0" extrusionOk="0">
                  <a:moveTo>
                    <a:pt x="226" y="1826"/>
                  </a:moveTo>
                  <a:cubicBezTo>
                    <a:pt x="2965" y="621"/>
                    <a:pt x="5925" y="-1"/>
                    <a:pt x="8918" y="0"/>
                  </a:cubicBezTo>
                  <a:cubicBezTo>
                    <a:pt x="20847" y="0"/>
                    <a:pt x="30518" y="9670"/>
                    <a:pt x="30518" y="21600"/>
                  </a:cubicBezTo>
                  <a:cubicBezTo>
                    <a:pt x="30518" y="33529"/>
                    <a:pt x="20847" y="43200"/>
                    <a:pt x="8918" y="43200"/>
                  </a:cubicBezTo>
                  <a:cubicBezTo>
                    <a:pt x="5842" y="43200"/>
                    <a:pt x="2801" y="42543"/>
                    <a:pt x="-1" y="41273"/>
                  </a:cubicBezTo>
                  <a:lnTo>
                    <a:pt x="8918" y="21600"/>
                  </a:lnTo>
                  <a:close/>
                </a:path>
              </a:pathLst>
            </a:custGeom>
            <a:noFill/>
            <a:ln w="28575">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ZA" dirty="0"/>
            </a:p>
          </p:txBody>
        </p:sp>
        <p:sp>
          <p:nvSpPr>
            <p:cNvPr id="60" name="Line 28"/>
            <p:cNvSpPr>
              <a:spLocks noChangeShapeType="1"/>
            </p:cNvSpPr>
            <p:nvPr/>
          </p:nvSpPr>
          <p:spPr bwMode="auto">
            <a:xfrm flipV="1">
              <a:off x="6283358" y="2376496"/>
              <a:ext cx="943" cy="702879"/>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61" name="Line 29"/>
            <p:cNvSpPr>
              <a:spLocks noChangeShapeType="1"/>
            </p:cNvSpPr>
            <p:nvPr/>
          </p:nvSpPr>
          <p:spPr bwMode="auto">
            <a:xfrm>
              <a:off x="5933989" y="1832318"/>
              <a:ext cx="0" cy="153279"/>
            </a:xfrm>
            <a:prstGeom prst="line">
              <a:avLst/>
            </a:prstGeom>
            <a:noFill/>
            <a:ln w="28575">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62" name="Line 31"/>
            <p:cNvSpPr>
              <a:spLocks noChangeShapeType="1"/>
            </p:cNvSpPr>
            <p:nvPr/>
          </p:nvSpPr>
          <p:spPr bwMode="auto">
            <a:xfrm flipH="1">
              <a:off x="5559739" y="2052091"/>
              <a:ext cx="994976" cy="0"/>
            </a:xfrm>
            <a:prstGeom prst="line">
              <a:avLst/>
            </a:prstGeom>
            <a:noFill/>
            <a:ln w="28575">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63" name="Line 33"/>
            <p:cNvSpPr>
              <a:spLocks noChangeShapeType="1"/>
            </p:cNvSpPr>
            <p:nvPr/>
          </p:nvSpPr>
          <p:spPr bwMode="auto">
            <a:xfrm flipH="1">
              <a:off x="5604965" y="2863105"/>
              <a:ext cx="452262" cy="1127"/>
            </a:xfrm>
            <a:prstGeom prst="line">
              <a:avLst/>
            </a:prstGeom>
            <a:noFill/>
            <a:ln w="190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64" name="Line 34"/>
            <p:cNvSpPr>
              <a:spLocks noChangeShapeType="1"/>
            </p:cNvSpPr>
            <p:nvPr/>
          </p:nvSpPr>
          <p:spPr bwMode="auto">
            <a:xfrm flipH="1">
              <a:off x="5604965" y="3079375"/>
              <a:ext cx="678393" cy="112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65" name="Line 44"/>
            <p:cNvSpPr>
              <a:spLocks noChangeShapeType="1"/>
            </p:cNvSpPr>
            <p:nvPr/>
          </p:nvSpPr>
          <p:spPr bwMode="auto">
            <a:xfrm flipH="1" flipV="1">
              <a:off x="5933989" y="1832318"/>
              <a:ext cx="665953" cy="3502"/>
            </a:xfrm>
            <a:prstGeom prst="line">
              <a:avLst/>
            </a:prstGeom>
            <a:noFill/>
            <a:ln w="28575">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sp>
          <p:nvSpPr>
            <p:cNvPr id="66" name="Line 33"/>
            <p:cNvSpPr>
              <a:spLocks noChangeShapeType="1"/>
            </p:cNvSpPr>
            <p:nvPr/>
          </p:nvSpPr>
          <p:spPr bwMode="auto">
            <a:xfrm flipH="1">
              <a:off x="5592083" y="2394343"/>
              <a:ext cx="341905" cy="1127"/>
            </a:xfrm>
            <a:prstGeom prst="line">
              <a:avLst/>
            </a:prstGeom>
            <a:noFill/>
            <a:ln w="190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ZA" dirty="0"/>
            </a:p>
          </p:txBody>
        </p:sp>
      </p:grpSp>
      <p:sp>
        <p:nvSpPr>
          <p:cNvPr id="69" name="TextBox 68"/>
          <p:cNvSpPr txBox="1"/>
          <p:nvPr/>
        </p:nvSpPr>
        <p:spPr>
          <a:xfrm>
            <a:off x="0" y="6273225"/>
            <a:ext cx="9144000" cy="584775"/>
          </a:xfrm>
          <a:prstGeom prst="rect">
            <a:avLst/>
          </a:prstGeom>
          <a:noFill/>
        </p:spPr>
        <p:txBody>
          <a:bodyPr wrap="square" rtlCol="0">
            <a:spAutoFit/>
          </a:bodyPr>
          <a:lstStyle/>
          <a:p>
            <a:r>
              <a:rPr lang="en-US" sz="1600" b="1" dirty="0" smtClean="0">
                <a:solidFill>
                  <a:schemeClr val="bg2"/>
                </a:solidFill>
                <a:latin typeface="League Spartan"/>
              </a:rPr>
              <a:t>Note: If sentry beams are fitted, then S/BEAM, N/C on the PCB must be connected to N/O on the Beam</a:t>
            </a:r>
            <a:endParaRPr lang="en-US" sz="1600" b="1" dirty="0">
              <a:solidFill>
                <a:schemeClr val="bg2"/>
              </a:solidFill>
              <a:latin typeface="League Spartan"/>
            </a:endParaRPr>
          </a:p>
        </p:txBody>
      </p:sp>
      <p:pic>
        <p:nvPicPr>
          <p:cNvPr id="3077" name="Picture 5"/>
          <p:cNvPicPr>
            <a:picLocks noChangeAspect="1" noChangeArrowheads="1"/>
          </p:cNvPicPr>
          <p:nvPr/>
        </p:nvPicPr>
        <p:blipFill>
          <a:blip r:embed="rId5" cstate="print"/>
          <a:srcRect/>
          <a:stretch>
            <a:fillRect/>
          </a:stretch>
        </p:blipFill>
        <p:spPr bwMode="auto">
          <a:xfrm>
            <a:off x="4015893" y="533400"/>
            <a:ext cx="5128107" cy="5791200"/>
          </a:xfrm>
          <a:prstGeom prst="rect">
            <a:avLst/>
          </a:prstGeom>
          <a:noFill/>
          <a:ln w="9525">
            <a:noFill/>
            <a:miter lim="800000"/>
            <a:headEnd/>
            <a:tailEnd/>
          </a:ln>
        </p:spPr>
      </p:pic>
      <p:sp>
        <p:nvSpPr>
          <p:cNvPr id="37" name="TextBox 36"/>
          <p:cNvSpPr txBox="1"/>
          <p:nvPr/>
        </p:nvSpPr>
        <p:spPr>
          <a:xfrm>
            <a:off x="6858000" y="1219200"/>
            <a:ext cx="2286000" cy="461665"/>
          </a:xfrm>
          <a:prstGeom prst="rect">
            <a:avLst/>
          </a:prstGeom>
          <a:noFill/>
        </p:spPr>
        <p:txBody>
          <a:bodyPr wrap="square" rtlCol="0">
            <a:spAutoFit/>
          </a:bodyPr>
          <a:lstStyle/>
          <a:p>
            <a:pPr algn="ctr"/>
            <a:r>
              <a:rPr lang="en-US" sz="1200" b="1" u="sng" dirty="0" smtClean="0">
                <a:solidFill>
                  <a:srgbClr val="FF0000"/>
                </a:solidFill>
                <a:latin typeface="League Spartan"/>
              </a:rPr>
              <a:t>If no beams are fitted, NC and CMN must be bridged</a:t>
            </a:r>
            <a:endParaRPr lang="en-US" sz="1200" b="1" u="sng" dirty="0">
              <a:solidFill>
                <a:srgbClr val="FF0000"/>
              </a:solidFill>
              <a:latin typeface="League Spartan"/>
            </a:endParaRPr>
          </a:p>
        </p:txBody>
      </p:sp>
      <p:sp>
        <p:nvSpPr>
          <p:cNvPr id="71" name="Right Brace 70"/>
          <p:cNvSpPr/>
          <p:nvPr/>
        </p:nvSpPr>
        <p:spPr>
          <a:xfrm>
            <a:off x="6553200" y="1219200"/>
            <a:ext cx="381000" cy="457200"/>
          </a:xfrm>
          <a:prstGeom prst="rightBrace">
            <a:avLst/>
          </a:prstGeom>
          <a:ln w="222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Fault Finding</a:t>
            </a:r>
            <a:endParaRPr lang="en-US" sz="2800" b="1" u="sng" dirty="0">
              <a:solidFill>
                <a:schemeClr val="bg1"/>
              </a:solidFill>
              <a:latin typeface="League Spartan"/>
            </a:endParaRPr>
          </a:p>
        </p:txBody>
      </p:sp>
      <p:sp>
        <p:nvSpPr>
          <p:cNvPr id="6" name="TextBox 5"/>
          <p:cNvSpPr txBox="1"/>
          <p:nvPr/>
        </p:nvSpPr>
        <p:spPr>
          <a:xfrm>
            <a:off x="0" y="533400"/>
            <a:ext cx="9144000" cy="6063198"/>
          </a:xfrm>
          <a:prstGeom prst="rect">
            <a:avLst/>
          </a:prstGeom>
          <a:noFill/>
        </p:spPr>
        <p:txBody>
          <a:bodyPr wrap="square" rtlCol="0">
            <a:spAutoFit/>
          </a:bodyPr>
          <a:lstStyle/>
          <a:p>
            <a:r>
              <a:rPr lang="en-US" b="1" u="sng" dirty="0" smtClean="0">
                <a:solidFill>
                  <a:schemeClr val="bg1"/>
                </a:solidFill>
                <a:latin typeface="League Spartan"/>
              </a:rPr>
              <a:t>List of audio indications and warnings.     </a:t>
            </a:r>
          </a:p>
          <a:p>
            <a:pPr>
              <a:buClr>
                <a:srgbClr val="0070C0"/>
              </a:buClr>
              <a:buFont typeface="Arial" pitchFamily="34" charset="0"/>
              <a:buChar char="•"/>
            </a:pPr>
            <a:r>
              <a:rPr lang="en-US" sz="1600" dirty="0" smtClean="0">
                <a:solidFill>
                  <a:schemeClr val="bg1"/>
                </a:solidFill>
                <a:latin typeface="League Spartan"/>
              </a:rPr>
              <a:t>One continuous beep   - PCB is damage, replace PCB.</a:t>
            </a:r>
          </a:p>
          <a:p>
            <a:pPr>
              <a:buClr>
                <a:srgbClr val="0070C0"/>
              </a:buClr>
              <a:buFont typeface="Arial" pitchFamily="34" charset="0"/>
              <a:buChar char="•"/>
            </a:pPr>
            <a:r>
              <a:rPr lang="en-US" sz="1600" dirty="0" smtClean="0">
                <a:solidFill>
                  <a:schemeClr val="bg1"/>
                </a:solidFill>
                <a:latin typeface="League Spartan"/>
              </a:rPr>
              <a:t>One 1.5 second beep   - “Party mode” has been activated.</a:t>
            </a:r>
          </a:p>
          <a:p>
            <a:pPr>
              <a:buClr>
                <a:srgbClr val="0070C0"/>
              </a:buClr>
              <a:buFont typeface="Arial" pitchFamily="34" charset="0"/>
              <a:buChar char="•"/>
            </a:pPr>
            <a:r>
              <a:rPr lang="en-US" sz="1600" dirty="0" smtClean="0">
                <a:solidFill>
                  <a:schemeClr val="bg1"/>
                </a:solidFill>
                <a:latin typeface="League Spartan"/>
              </a:rPr>
              <a:t>One 2 second beep      - Factory defaults have been set.</a:t>
            </a:r>
          </a:p>
          <a:p>
            <a:pPr>
              <a:buClr>
                <a:srgbClr val="0070C0"/>
              </a:buClr>
              <a:buFont typeface="Arial" pitchFamily="34" charset="0"/>
              <a:buChar char="•"/>
            </a:pPr>
            <a:r>
              <a:rPr lang="en-US" sz="1600" dirty="0" smtClean="0">
                <a:solidFill>
                  <a:schemeClr val="bg1"/>
                </a:solidFill>
                <a:latin typeface="League Spartan"/>
              </a:rPr>
              <a:t>One 2 second beep      - Beams are incorrectly wired or faulty when programming the motor</a:t>
            </a:r>
          </a:p>
          <a:p>
            <a:r>
              <a:rPr lang="en-US" sz="1600" dirty="0" smtClean="0">
                <a:solidFill>
                  <a:schemeClr val="bg1"/>
                </a:solidFill>
                <a:latin typeface="League Spartan"/>
              </a:rPr>
              <a:t>		       (SBM light must be on) or runtime was aborted for whatever reason.</a:t>
            </a:r>
          </a:p>
          <a:p>
            <a:pPr>
              <a:buClr>
                <a:srgbClr val="0070C0"/>
              </a:buClr>
              <a:buFont typeface="Arial" pitchFamily="34" charset="0"/>
              <a:buChar char="•"/>
            </a:pPr>
            <a:r>
              <a:rPr lang="en-US" sz="1600" dirty="0" smtClean="0">
                <a:solidFill>
                  <a:schemeClr val="bg1"/>
                </a:solidFill>
                <a:latin typeface="League Spartan"/>
              </a:rPr>
              <a:t>One 3 second beep      - Holiday lockout mode has been activated.</a:t>
            </a:r>
          </a:p>
          <a:p>
            <a:pPr>
              <a:buClr>
                <a:srgbClr val="0070C0"/>
              </a:buClr>
              <a:buFont typeface="Arial" pitchFamily="34" charset="0"/>
              <a:buChar char="•"/>
            </a:pPr>
            <a:r>
              <a:rPr lang="en-US" sz="1600" dirty="0" smtClean="0">
                <a:solidFill>
                  <a:schemeClr val="bg1"/>
                </a:solidFill>
                <a:latin typeface="League Spartan"/>
              </a:rPr>
              <a:t>One 3 second beep      - Gate triggered when motor is in 3 minute overload lockout.</a:t>
            </a:r>
          </a:p>
          <a:p>
            <a:pPr>
              <a:buClr>
                <a:srgbClr val="0070C0"/>
              </a:buClr>
              <a:buFont typeface="Arial" pitchFamily="34" charset="0"/>
              <a:buChar char="•"/>
            </a:pPr>
            <a:r>
              <a:rPr lang="en-US" sz="1600" dirty="0" smtClean="0">
                <a:solidFill>
                  <a:schemeClr val="bg1"/>
                </a:solidFill>
                <a:latin typeface="League Spartan"/>
              </a:rPr>
              <a:t>One 3 second beep      - Check beam condition or no bridge between CMN &amp; Beam N/C</a:t>
            </a:r>
          </a:p>
          <a:p>
            <a:pPr>
              <a:buClr>
                <a:srgbClr val="0070C0"/>
              </a:buClr>
              <a:buFont typeface="Arial" pitchFamily="34" charset="0"/>
              <a:buChar char="•"/>
            </a:pPr>
            <a:r>
              <a:rPr lang="en-US" sz="1600" dirty="0" smtClean="0">
                <a:solidFill>
                  <a:schemeClr val="bg1"/>
                </a:solidFill>
                <a:latin typeface="League Spartan"/>
              </a:rPr>
              <a:t>Two 400 ms beeps       - Run time programming (calibrating) has been successful.</a:t>
            </a:r>
          </a:p>
          <a:p>
            <a:pPr>
              <a:buClr>
                <a:srgbClr val="0070C0"/>
              </a:buClr>
              <a:buFont typeface="Arial" pitchFamily="34" charset="0"/>
              <a:buChar char="•"/>
            </a:pPr>
            <a:r>
              <a:rPr lang="en-US" sz="1600" dirty="0" smtClean="0">
                <a:solidFill>
                  <a:schemeClr val="bg1"/>
                </a:solidFill>
                <a:latin typeface="League Spartan"/>
              </a:rPr>
              <a:t>Two 1 second beeps    - Pedestrian mode was activated or No AC power is present, running on 		        battery power only.</a:t>
            </a:r>
          </a:p>
          <a:p>
            <a:pPr>
              <a:buClr>
                <a:srgbClr val="0070C0"/>
              </a:buClr>
              <a:buFont typeface="Arial" pitchFamily="34" charset="0"/>
              <a:buChar char="•"/>
            </a:pPr>
            <a:r>
              <a:rPr lang="en-US" sz="1600" dirty="0" smtClean="0">
                <a:solidFill>
                  <a:schemeClr val="bg1"/>
                </a:solidFill>
                <a:latin typeface="League Spartan"/>
              </a:rPr>
              <a:t>Three 200ms beeps     - Battery power is too low, or Override function is open or faulty</a:t>
            </a:r>
          </a:p>
          <a:p>
            <a:pPr>
              <a:buClr>
                <a:srgbClr val="0070C0"/>
              </a:buClr>
              <a:buFont typeface="Arial" pitchFamily="34" charset="0"/>
              <a:buChar char="•"/>
            </a:pPr>
            <a:r>
              <a:rPr lang="en-US" sz="1600" dirty="0" smtClean="0">
                <a:solidFill>
                  <a:schemeClr val="bg1"/>
                </a:solidFill>
                <a:latin typeface="League Spartan"/>
              </a:rPr>
              <a:t>Four 100ms beeps       - Motor is in holiday lockout.</a:t>
            </a:r>
          </a:p>
          <a:p>
            <a:pPr>
              <a:buClr>
                <a:srgbClr val="0070C0"/>
              </a:buClr>
              <a:buFont typeface="Arial" pitchFamily="34" charset="0"/>
              <a:buChar char="•"/>
            </a:pPr>
            <a:r>
              <a:rPr lang="en-US" sz="1600" dirty="0" smtClean="0">
                <a:solidFill>
                  <a:schemeClr val="bg1"/>
                </a:solidFill>
                <a:latin typeface="League Spartan"/>
              </a:rPr>
              <a:t>Four 200ms beeps       - Check motor/load fuse (25amp).</a:t>
            </a:r>
          </a:p>
          <a:p>
            <a:r>
              <a:rPr lang="en-US" sz="1600" dirty="0" smtClean="0">
                <a:solidFill>
                  <a:schemeClr val="bg1"/>
                </a:solidFill>
                <a:latin typeface="League Spartan"/>
              </a:rPr>
              <a:t>		      - Check motor brushes and armature.</a:t>
            </a:r>
          </a:p>
          <a:p>
            <a:r>
              <a:rPr lang="en-US" sz="1600" dirty="0" smtClean="0">
                <a:solidFill>
                  <a:schemeClr val="bg1"/>
                </a:solidFill>
                <a:latin typeface="League Spartan"/>
              </a:rPr>
              <a:t>                                      - PCB reader not picking up Magnet on motor. </a:t>
            </a:r>
          </a:p>
          <a:p>
            <a:pPr>
              <a:buClr>
                <a:srgbClr val="0070C0"/>
              </a:buClr>
              <a:buFont typeface="Arial" pitchFamily="34" charset="0"/>
              <a:buChar char="•"/>
            </a:pPr>
            <a:r>
              <a:rPr lang="en-US" sz="1600" dirty="0" smtClean="0">
                <a:solidFill>
                  <a:schemeClr val="bg1"/>
                </a:solidFill>
                <a:latin typeface="League Spartan"/>
              </a:rPr>
              <a:t>Five 1 second beeps    - Holiday lockout mode has been de-activated.</a:t>
            </a:r>
          </a:p>
          <a:p>
            <a:pPr>
              <a:buClr>
                <a:srgbClr val="0070C0"/>
              </a:buClr>
              <a:buFont typeface="Arial" pitchFamily="34" charset="0"/>
              <a:buChar char="•"/>
            </a:pPr>
            <a:r>
              <a:rPr lang="en-US" sz="1600" dirty="0" smtClean="0">
                <a:solidFill>
                  <a:schemeClr val="bg1"/>
                </a:solidFill>
                <a:latin typeface="League Spartan"/>
              </a:rPr>
              <a:t>Twenty 100ms beeps   - Motor has stalled or overloaded, then check the following points: </a:t>
            </a:r>
          </a:p>
          <a:p>
            <a:r>
              <a:rPr lang="en-US" sz="1600" dirty="0" smtClean="0">
                <a:solidFill>
                  <a:schemeClr val="bg1"/>
                </a:solidFill>
                <a:latin typeface="League Spartan"/>
              </a:rPr>
              <a:t>			1) Gate pulling force (should not exceed Expert:12.5kg | Elite:15kg)</a:t>
            </a:r>
          </a:p>
          <a:p>
            <a:r>
              <a:rPr lang="en-US" sz="1600" dirty="0" smtClean="0">
                <a:solidFill>
                  <a:schemeClr val="bg1"/>
                </a:solidFill>
                <a:latin typeface="League Spartan"/>
              </a:rPr>
              <a:t>			2) Load pot is set too low (Turn pot completely clockwise)</a:t>
            </a:r>
          </a:p>
          <a:p>
            <a:r>
              <a:rPr lang="en-US" sz="1600" dirty="0" smtClean="0">
                <a:solidFill>
                  <a:schemeClr val="bg1"/>
                </a:solidFill>
                <a:latin typeface="League Spartan"/>
              </a:rPr>
              <a:t>			3) Battery voltage under load (12volt) (Not connected)</a:t>
            </a:r>
          </a:p>
          <a:p>
            <a:r>
              <a:rPr lang="en-US" sz="1600" dirty="0" smtClean="0">
                <a:solidFill>
                  <a:schemeClr val="bg1"/>
                </a:solidFill>
                <a:latin typeface="League Spartan"/>
              </a:rPr>
              <a:t>			4) Gearbox gearwheel.</a:t>
            </a:r>
          </a:p>
          <a:p>
            <a:endParaRPr lang="en-US" dirty="0">
              <a:latin typeface="League Spart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pic>
        <p:nvPicPr>
          <p:cNvPr id="4" name="Picture 12"/>
          <p:cNvPicPr>
            <a:picLocks noChangeAspect="1"/>
          </p:cNvPicPr>
          <p:nvPr/>
        </p:nvPicPr>
        <p:blipFill>
          <a:blip r:embed="rId3" cstate="print"/>
          <a:srcRect/>
          <a:stretch>
            <a:fillRect/>
          </a:stretch>
        </p:blipFill>
        <p:spPr>
          <a:xfrm rot="16200000">
            <a:off x="720097" y="1565904"/>
            <a:ext cx="3462594" cy="49027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13"/>
          <p:cNvPicPr>
            <a:picLocks noChangeAspect="1"/>
          </p:cNvPicPr>
          <p:nvPr/>
        </p:nvPicPr>
        <p:blipFill>
          <a:blip r:embed="rId4" cstate="print"/>
          <a:srcRect/>
          <a:stretch>
            <a:fillRect/>
          </a:stretch>
        </p:blipFill>
        <p:spPr>
          <a:xfrm>
            <a:off x="5232400" y="1752600"/>
            <a:ext cx="3232537" cy="45770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14"/>
          <p:cNvSpPr txBox="1"/>
          <p:nvPr/>
        </p:nvSpPr>
        <p:spPr>
          <a:xfrm>
            <a:off x="0" y="576807"/>
            <a:ext cx="9144000" cy="1205458"/>
          </a:xfrm>
          <a:prstGeom prst="rect">
            <a:avLst/>
          </a:prstGeom>
        </p:spPr>
        <p:txBody>
          <a:bodyPr wrap="square" lIns="0" tIns="0" rIns="0" bIns="0" rtlCol="0" anchor="t">
            <a:spAutoFit/>
          </a:bodyPr>
          <a:lstStyle/>
          <a:p>
            <a:pPr algn="ctr">
              <a:lnSpc>
                <a:spcPts val="5272"/>
              </a:lnSpc>
            </a:pPr>
            <a:r>
              <a:rPr lang="en-US" sz="2800" b="1" u="sng" dirty="0">
                <a:solidFill>
                  <a:srgbClr val="000000"/>
                </a:solidFill>
                <a:latin typeface="League Spartan" charset="0"/>
              </a:rPr>
              <a:t> Garage Door Operators (GDO) </a:t>
            </a:r>
          </a:p>
          <a:p>
            <a:pPr algn="ctr">
              <a:lnSpc>
                <a:spcPts val="4095"/>
              </a:lnSpc>
            </a:pPr>
            <a:r>
              <a:rPr lang="en-US" sz="2800" b="1" u="sng" dirty="0">
                <a:solidFill>
                  <a:srgbClr val="000000"/>
                </a:solidFill>
                <a:latin typeface="League Spartan" charset="0"/>
              </a:rPr>
              <a:t>DTS </a:t>
            </a:r>
            <a:r>
              <a:rPr lang="en-US" sz="2800" b="1" u="sng" dirty="0" smtClean="0">
                <a:solidFill>
                  <a:srgbClr val="000000"/>
                </a:solidFill>
                <a:latin typeface="League Spartan" charset="0"/>
              </a:rPr>
              <a:t>1000/ 1000 HS </a:t>
            </a:r>
            <a:r>
              <a:rPr lang="en-US" sz="2800" b="1" u="sng" dirty="0">
                <a:solidFill>
                  <a:srgbClr val="000000"/>
                </a:solidFill>
                <a:latin typeface="League Spartan" charset="0"/>
              </a:rPr>
              <a:t>&amp;  12 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12"/>
          <p:cNvSpPr txBox="1"/>
          <p:nvPr/>
        </p:nvSpPr>
        <p:spPr>
          <a:xfrm>
            <a:off x="0" y="2514600"/>
            <a:ext cx="9144000" cy="795089"/>
          </a:xfrm>
          <a:prstGeom prst="rect">
            <a:avLst/>
          </a:prstGeom>
        </p:spPr>
        <p:txBody>
          <a:bodyPr wrap="square" lIns="0" tIns="0" rIns="0" bIns="0" rtlCol="0" anchor="t">
            <a:spAutoFit/>
          </a:bodyPr>
          <a:lstStyle/>
          <a:p>
            <a:pPr algn="ctr">
              <a:lnSpc>
                <a:spcPts val="3071"/>
              </a:lnSpc>
            </a:pPr>
            <a:r>
              <a:rPr lang="en-US" sz="2400" dirty="0">
                <a:solidFill>
                  <a:srgbClr val="000000"/>
                </a:solidFill>
                <a:latin typeface="League Spartan" charset="0"/>
              </a:rPr>
              <a:t>The </a:t>
            </a:r>
            <a:r>
              <a:rPr lang="en-US" sz="2400" dirty="0">
                <a:solidFill>
                  <a:schemeClr val="bg2"/>
                </a:solidFill>
                <a:latin typeface="League Spartan" charset="0"/>
              </a:rPr>
              <a:t>DTS</a:t>
            </a:r>
            <a:r>
              <a:rPr lang="en-US" sz="2400" dirty="0">
                <a:solidFill>
                  <a:srgbClr val="FFFFFF"/>
                </a:solidFill>
                <a:latin typeface="League Spartan" charset="0"/>
              </a:rPr>
              <a:t> </a:t>
            </a:r>
            <a:r>
              <a:rPr lang="en-US" sz="2400" dirty="0">
                <a:solidFill>
                  <a:schemeClr val="bg2"/>
                </a:solidFill>
                <a:latin typeface="League Spartan" charset="0"/>
              </a:rPr>
              <a:t>Garage door openers  </a:t>
            </a:r>
            <a:r>
              <a:rPr lang="en-US" sz="2400" dirty="0">
                <a:solidFill>
                  <a:srgbClr val="000000"/>
                </a:solidFill>
                <a:latin typeface="League Spartan" charset="0"/>
              </a:rPr>
              <a:t>are imported by </a:t>
            </a:r>
          </a:p>
          <a:p>
            <a:pPr algn="ctr">
              <a:lnSpc>
                <a:spcPts val="3071"/>
              </a:lnSpc>
            </a:pPr>
            <a:r>
              <a:rPr lang="en-US" sz="2400" dirty="0">
                <a:solidFill>
                  <a:schemeClr val="bg2"/>
                </a:solidFill>
                <a:latin typeface="League Spartan" charset="0"/>
              </a:rPr>
              <a:t>DTS Security Products CC .</a:t>
            </a:r>
          </a:p>
        </p:txBody>
      </p:sp>
      <p:sp>
        <p:nvSpPr>
          <p:cNvPr id="5" name="TextBox 13"/>
          <p:cNvSpPr txBox="1"/>
          <p:nvPr/>
        </p:nvSpPr>
        <p:spPr>
          <a:xfrm>
            <a:off x="0" y="4038600"/>
            <a:ext cx="9144000" cy="795089"/>
          </a:xfrm>
          <a:prstGeom prst="rect">
            <a:avLst/>
          </a:prstGeom>
        </p:spPr>
        <p:txBody>
          <a:bodyPr wrap="square" lIns="0" tIns="0" rIns="0" bIns="0" rtlCol="0" anchor="t">
            <a:spAutoFit/>
          </a:bodyPr>
          <a:lstStyle/>
          <a:p>
            <a:pPr algn="ctr">
              <a:lnSpc>
                <a:spcPts val="3071"/>
              </a:lnSpc>
            </a:pPr>
            <a:r>
              <a:rPr lang="en-US" sz="2400" dirty="0">
                <a:solidFill>
                  <a:srgbClr val="000000"/>
                </a:solidFill>
                <a:latin typeface="League Spartan" charset="0"/>
              </a:rPr>
              <a:t>We continue to upgrade our products via our suppliers </a:t>
            </a:r>
          </a:p>
          <a:p>
            <a:pPr algn="ctr">
              <a:lnSpc>
                <a:spcPts val="3071"/>
              </a:lnSpc>
            </a:pPr>
            <a:r>
              <a:rPr lang="en-US" sz="2400" dirty="0">
                <a:solidFill>
                  <a:srgbClr val="000000"/>
                </a:solidFill>
                <a:latin typeface="League Spartan" charset="0"/>
              </a:rPr>
              <a:t>to meet the consumers requirements.</a:t>
            </a:r>
          </a:p>
        </p:txBody>
      </p:sp>
      <p:pic>
        <p:nvPicPr>
          <p:cNvPr id="6" name="Picture 5" descr="Oval logo.gif"/>
          <p:cNvPicPr>
            <a:picLocks noChangeAspect="1"/>
          </p:cNvPicPr>
          <p:nvPr/>
        </p:nvPicPr>
        <p:blipFill>
          <a:blip r:embed="rId3" cstate="print"/>
          <a:stretch>
            <a:fillRect/>
          </a:stretch>
        </p:blipFill>
        <p:spPr>
          <a:xfrm>
            <a:off x="3429000" y="381000"/>
            <a:ext cx="2328000" cy="1524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pic>
        <p:nvPicPr>
          <p:cNvPr id="4" name="Picture 12"/>
          <p:cNvPicPr>
            <a:picLocks noChangeAspect="1"/>
          </p:cNvPicPr>
          <p:nvPr/>
        </p:nvPicPr>
        <p:blipFill>
          <a:blip r:embed="rId3" cstate="print"/>
          <a:srcRect/>
          <a:stretch>
            <a:fillRect/>
          </a:stretch>
        </p:blipFill>
        <p:spPr>
          <a:xfrm rot="16200000">
            <a:off x="5526020" y="1636781"/>
            <a:ext cx="2388959" cy="33825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13"/>
          <p:cNvSpPr txBox="1"/>
          <p:nvPr/>
        </p:nvSpPr>
        <p:spPr>
          <a:xfrm>
            <a:off x="0" y="0"/>
            <a:ext cx="9144000" cy="1577355"/>
          </a:xfrm>
          <a:prstGeom prst="rect">
            <a:avLst/>
          </a:prstGeom>
        </p:spPr>
        <p:txBody>
          <a:bodyPr wrap="square" lIns="0" tIns="0" rIns="0" bIns="0" rtlCol="0" anchor="t">
            <a:spAutoFit/>
          </a:bodyPr>
          <a:lstStyle/>
          <a:p>
            <a:pPr algn="ctr">
              <a:lnSpc>
                <a:spcPts val="4095"/>
              </a:lnSpc>
            </a:pPr>
            <a:r>
              <a:rPr lang="en-US" sz="2800" b="1" u="sng" dirty="0" smtClean="0">
                <a:solidFill>
                  <a:srgbClr val="000000"/>
                </a:solidFill>
                <a:latin typeface="League Spartan" charset="0"/>
              </a:rPr>
              <a:t>DTS 1000 &amp; 1000 HS</a:t>
            </a:r>
          </a:p>
          <a:p>
            <a:pPr marL="0" lvl="1" algn="ctr">
              <a:lnSpc>
                <a:spcPts val="4095"/>
              </a:lnSpc>
            </a:pPr>
            <a:r>
              <a:rPr lang="en-US" dirty="0" smtClean="0">
                <a:solidFill>
                  <a:srgbClr val="000000"/>
                </a:solidFill>
                <a:latin typeface="League Spartan" charset="0"/>
              </a:rPr>
              <a:t>For Sectional and Tip up garage doors.</a:t>
            </a:r>
          </a:p>
          <a:p>
            <a:pPr algn="ctr">
              <a:lnSpc>
                <a:spcPts val="4095"/>
              </a:lnSpc>
            </a:pPr>
            <a:endParaRPr lang="en-US" sz="2800" b="1" u="sng" dirty="0">
              <a:solidFill>
                <a:srgbClr val="000000"/>
              </a:solidFill>
              <a:latin typeface="League Spartan" charset="0"/>
            </a:endParaRPr>
          </a:p>
        </p:txBody>
      </p:sp>
      <p:sp>
        <p:nvSpPr>
          <p:cNvPr id="6" name="TextBox 14"/>
          <p:cNvSpPr txBox="1"/>
          <p:nvPr/>
        </p:nvSpPr>
        <p:spPr>
          <a:xfrm>
            <a:off x="0" y="914400"/>
            <a:ext cx="9144000" cy="5486117"/>
          </a:xfrm>
          <a:prstGeom prst="rect">
            <a:avLst/>
          </a:prstGeom>
        </p:spPr>
        <p:txBody>
          <a:bodyPr wrap="square" lIns="0" tIns="0" rIns="0" bIns="0" rtlCol="0" anchor="t">
            <a:spAutoFit/>
          </a:bodyPr>
          <a:lstStyle/>
          <a:p>
            <a:pPr algn="l">
              <a:lnSpc>
                <a:spcPts val="2304"/>
              </a:lnSpc>
            </a:pPr>
            <a:r>
              <a:rPr lang="en-US" sz="2400" b="1" u="sng" dirty="0" smtClean="0">
                <a:solidFill>
                  <a:srgbClr val="000000"/>
                </a:solidFill>
                <a:latin typeface="League Spartan" charset="0"/>
              </a:rPr>
              <a:t>Features</a:t>
            </a:r>
            <a:endParaRPr lang="en-US" sz="2400" b="1" u="sng" dirty="0">
              <a:solidFill>
                <a:srgbClr val="000000"/>
              </a:solidFill>
              <a:latin typeface="League Spartan" charset="0"/>
            </a:endParaRPr>
          </a:p>
          <a:p>
            <a:pPr algn="l">
              <a:lnSpc>
                <a:spcPts val="1638"/>
              </a:lnSpc>
              <a:buClr>
                <a:srgbClr val="0070C0"/>
              </a:buClr>
              <a:buFont typeface="Wingdings" pitchFamily="2" charset="2"/>
              <a:buChar char="Ø"/>
            </a:pPr>
            <a:endParaRPr dirty="0">
              <a:latin typeface="League Spartan" charset="0"/>
            </a:endParaRPr>
          </a:p>
          <a:p>
            <a:pPr marL="274455" lvl="1" indent="-137228" algn="l">
              <a:lnSpc>
                <a:spcPct val="150000"/>
              </a:lnSpc>
              <a:buClr>
                <a:srgbClr val="0070C0"/>
              </a:buClr>
              <a:buFont typeface="Wingdings" pitchFamily="2" charset="2"/>
              <a:buChar char="Ø"/>
            </a:pPr>
            <a:r>
              <a:rPr lang="en-US" dirty="0" smtClean="0">
                <a:solidFill>
                  <a:srgbClr val="000000"/>
                </a:solidFill>
                <a:latin typeface="League Spartan" charset="0"/>
              </a:rPr>
              <a:t>24 </a:t>
            </a:r>
            <a:r>
              <a:rPr lang="en-US" dirty="0">
                <a:solidFill>
                  <a:srgbClr val="000000"/>
                </a:solidFill>
                <a:latin typeface="League Spartan" charset="0"/>
              </a:rPr>
              <a:t>volt battery back up. </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24 volt DC motor design.</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Anti crush mechanism.</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On board rolling code receiver (RX).</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Maximum of 20 remotes.</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Auto close </a:t>
            </a:r>
            <a:r>
              <a:rPr lang="en-US" dirty="0" smtClean="0">
                <a:solidFill>
                  <a:srgbClr val="000000"/>
                </a:solidFill>
                <a:latin typeface="League Spartan" charset="0"/>
              </a:rPr>
              <a:t>facility.</a:t>
            </a:r>
          </a:p>
          <a:p>
            <a:pPr marL="274455" lvl="1" indent="-137228" algn="l">
              <a:lnSpc>
                <a:spcPct val="150000"/>
              </a:lnSpc>
              <a:buClr>
                <a:srgbClr val="0070C0"/>
              </a:buClr>
              <a:buFont typeface="Wingdings" pitchFamily="2" charset="2"/>
              <a:buChar char="Ø"/>
            </a:pPr>
            <a:r>
              <a:rPr lang="en-US" dirty="0" smtClean="0">
                <a:solidFill>
                  <a:srgbClr val="000000"/>
                </a:solidFill>
                <a:latin typeface="League Spartan" charset="0"/>
              </a:rPr>
              <a:t>Manual </a:t>
            </a:r>
            <a:r>
              <a:rPr lang="en-US" dirty="0">
                <a:solidFill>
                  <a:srgbClr val="000000"/>
                </a:solidFill>
                <a:latin typeface="League Spartan" charset="0"/>
              </a:rPr>
              <a:t>override release </a:t>
            </a:r>
            <a:r>
              <a:rPr lang="en-US" dirty="0" smtClean="0">
                <a:solidFill>
                  <a:srgbClr val="000000"/>
                </a:solidFill>
                <a:latin typeface="League Spartan" charset="0"/>
              </a:rPr>
              <a:t>facility.</a:t>
            </a:r>
          </a:p>
          <a:p>
            <a:pPr marL="274455" lvl="1" indent="-137228" algn="l">
              <a:lnSpc>
                <a:spcPct val="150000"/>
              </a:lnSpc>
              <a:buClr>
                <a:srgbClr val="0070C0"/>
              </a:buClr>
              <a:buFont typeface="Wingdings" pitchFamily="2" charset="2"/>
              <a:buChar char="Ø"/>
            </a:pPr>
            <a:r>
              <a:rPr lang="en-US" dirty="0" smtClean="0">
                <a:solidFill>
                  <a:srgbClr val="000000"/>
                </a:solidFill>
                <a:latin typeface="League Spartan" charset="0"/>
              </a:rPr>
              <a:t>Easy </a:t>
            </a:r>
            <a:r>
              <a:rPr lang="en-US" dirty="0">
                <a:solidFill>
                  <a:srgbClr val="000000"/>
                </a:solidFill>
                <a:latin typeface="League Spartan" charset="0"/>
              </a:rPr>
              <a:t>to install.</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Simple programming.</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Safety Infra Red </a:t>
            </a:r>
            <a:r>
              <a:rPr lang="en-US" dirty="0" smtClean="0">
                <a:solidFill>
                  <a:srgbClr val="000000"/>
                </a:solidFill>
                <a:latin typeface="League Spartan" charset="0"/>
              </a:rPr>
              <a:t>Beams and External Receiver </a:t>
            </a:r>
            <a:r>
              <a:rPr lang="en-US" dirty="0">
                <a:solidFill>
                  <a:srgbClr val="000000"/>
                </a:solidFill>
                <a:latin typeface="League Spartan" charset="0"/>
              </a:rPr>
              <a:t>can be connected.</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charset="0"/>
              </a:rPr>
              <a:t>Full spares and service </a:t>
            </a:r>
            <a:r>
              <a:rPr lang="en-US" dirty="0" smtClean="0">
                <a:solidFill>
                  <a:srgbClr val="000000"/>
                </a:solidFill>
                <a:latin typeface="League Spartan" charset="0"/>
              </a:rPr>
              <a:t>back-up.</a:t>
            </a:r>
          </a:p>
          <a:p>
            <a:pPr marL="274455" lvl="1" indent="-137228" algn="l">
              <a:lnSpc>
                <a:spcPct val="150000"/>
              </a:lnSpc>
              <a:buClr>
                <a:srgbClr val="0070C0"/>
              </a:buClr>
              <a:buFont typeface="Wingdings" pitchFamily="2" charset="2"/>
              <a:buChar char="Ø"/>
            </a:pPr>
            <a:r>
              <a:rPr lang="en-US" dirty="0" smtClean="0">
                <a:solidFill>
                  <a:srgbClr val="000000"/>
                </a:solidFill>
                <a:latin typeface="League Spartan" charset="0"/>
              </a:rPr>
              <a:t>Value </a:t>
            </a:r>
            <a:r>
              <a:rPr lang="en-US" dirty="0">
                <a:solidFill>
                  <a:srgbClr val="000000"/>
                </a:solidFill>
                <a:latin typeface="League Spartan" charset="0"/>
              </a:rPr>
              <a:t>for money.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2" name="TextBox 1"/>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Quick Programming DTS1000</a:t>
            </a:r>
            <a:endParaRPr lang="en-US" sz="2800" b="1" u="sng" dirty="0">
              <a:solidFill>
                <a:schemeClr val="bg1"/>
              </a:solidFill>
              <a:latin typeface="League Spartan"/>
            </a:endParaRPr>
          </a:p>
        </p:txBody>
      </p:sp>
      <p:sp>
        <p:nvSpPr>
          <p:cNvPr id="40961" name="Rectangle 1"/>
          <p:cNvSpPr>
            <a:spLocks noChangeArrowheads="1"/>
          </p:cNvSpPr>
          <p:nvPr/>
        </p:nvSpPr>
        <p:spPr bwMode="auto">
          <a:xfrm>
            <a:off x="0" y="732710"/>
            <a:ext cx="9144000"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1" i="0" u="sng" strike="noStrike" cap="none" normalizeH="0" baseline="0" dirty="0" smtClean="0">
                <a:ln>
                  <a:noFill/>
                </a:ln>
                <a:solidFill>
                  <a:schemeClr val="bg1"/>
                </a:solidFill>
                <a:effectLst/>
                <a:latin typeface="League Spartan"/>
                <a:ea typeface="SimSun" pitchFamily="2" charset="-122"/>
                <a:cs typeface="Times New Roman" pitchFamily="18" charset="0"/>
              </a:rPr>
              <a:t>Quick Setting of Open and Close Positions.</a:t>
            </a:r>
            <a:endParaRPr kumimoji="0" lang="en-US" altLang="zh-CN" b="1" i="0" u="sng"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1)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and hold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SET</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(K1) until the LED displays number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1</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It turns into opening learn state.</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2)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Now press and hold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(K3), the door will travel to the open position, release the button when</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the door has reached the desired open position.</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3)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If the door has overrun its open position, press the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(K4) button to move the door   </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downwards. Adjust and fine tune the open position by pressing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(K3) and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(K4).  </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4)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SET</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(K1) to store the open position, the LED will display</a:t>
            </a: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number</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2</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it is now ready to set</a:t>
            </a:r>
            <a:endParaRPr lang="en-US" altLang="zh-CN" sz="1600" dirty="0" smtClean="0">
              <a:solidFill>
                <a:schemeClr val="bg1"/>
              </a:solidFill>
              <a:latin typeface="League Spartan"/>
              <a:ea typeface="SimSun" pitchFamily="2" charset="-122"/>
              <a:cs typeface="Times New Roman" pitchFamily="18" charset="0"/>
            </a:endParaRPr>
          </a:p>
          <a:p>
            <a:pPr marL="0" marR="0" lvl="0" indent="0" defTabSz="914400" rtl="0" eaLnBrk="0" fontAlgn="base" latinLnBrk="0" hangingPunct="0">
              <a:spcAft>
                <a:spcPct val="0"/>
              </a:spcAft>
              <a:buClrTx/>
              <a:buSzTx/>
              <a:buFontTx/>
              <a:buNone/>
              <a:tabLst/>
            </a:pP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the close</a:t>
            </a: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position.</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5)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and hold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(K4), the door will travel to the close position, release the button when the</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door has reached the desired close position.</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6)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If the door has overrun its close position press the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(K3) button to move the door upwards.</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Adjust and fine tune the close position by pressing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(K4) and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(K3).</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7)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SET</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(K1) to store the close position. The door will then open and close automatically to</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map the open and close sensitivity force requirements.(Program the load setting by holding K1</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until number 3 appears, with K3 increase load, 9</a:t>
            </a: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maximum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Press and release K1 to store load.)</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8)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The door is now set for normal operational mode.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solidFill>
                <a:schemeClr val="bg1"/>
              </a:solidFill>
              <a:effectLst/>
              <a:latin typeface="League Spartan"/>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1" i="0" u="sng" strike="noStrike" cap="none" normalizeH="0" baseline="0" dirty="0" smtClean="0">
                <a:ln>
                  <a:noFill/>
                </a:ln>
                <a:solidFill>
                  <a:srgbClr val="FF0000"/>
                </a:solidFill>
                <a:effectLst/>
                <a:latin typeface="League Spartan"/>
                <a:ea typeface="SimSun" pitchFamily="2" charset="-122"/>
                <a:cs typeface="Times New Roman" pitchFamily="18" charset="0"/>
              </a:rPr>
              <a:t>Note:</a:t>
            </a:r>
            <a:r>
              <a:rPr kumimoji="0" lang="en-US" altLang="zh-CN" sz="1400" b="0" i="0" u="none" strike="noStrike" cap="none" normalizeH="0" baseline="0" dirty="0" smtClean="0">
                <a:ln>
                  <a:noFill/>
                </a:ln>
                <a:solidFill>
                  <a:srgbClr val="FF0000"/>
                </a:solidFill>
                <a:effectLst/>
                <a:latin typeface="League Spartan"/>
                <a:ea typeface="SimSun" pitchFamily="2" charset="-122"/>
                <a:cs typeface="Times New Roman" pitchFamily="18" charset="0"/>
              </a:rPr>
              <a:t> Should the door overload after the programming is completed, please manually reset the load by:</a:t>
            </a:r>
            <a:endParaRPr kumimoji="0" lang="en-US" altLang="zh-CN" sz="1400" b="0" i="0" u="none" strike="noStrike" cap="none" normalizeH="0" baseline="0" dirty="0" smtClean="0">
              <a:ln>
                <a:noFill/>
              </a:ln>
              <a:solidFill>
                <a:schemeClr val="tx1"/>
              </a:solidFill>
              <a:effectLst/>
              <a:latin typeface="League Spartan"/>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Press and hold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SET</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(K1) until the LED displays number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3</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release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SET</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(K1), the force setting number will appear from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1 – 9</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It is now in force adjustment mode.</a:t>
            </a:r>
            <a:endParaRPr kumimoji="0" lang="en-US" altLang="zh-CN" sz="1400" b="0" i="0" u="none" strike="noStrike" cap="none" normalizeH="0" baseline="0" dirty="0" smtClean="0">
              <a:ln>
                <a:noFill/>
              </a:ln>
              <a:solidFill>
                <a:schemeClr val="tx1"/>
              </a:solidFill>
              <a:effectLst/>
              <a:latin typeface="League Spartan"/>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Press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UP</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(K3) to increase the force by one</a:t>
            </a:r>
            <a:r>
              <a:rPr kumimoji="0" lang="en-ZA" altLang="zh-CN" sz="1400" b="0" i="0" u="none" strike="noStrike" cap="none" normalizeH="0" dirty="0" smtClean="0">
                <a:ln>
                  <a:noFill/>
                </a:ln>
                <a:solidFill>
                  <a:srgbClr val="FF0000"/>
                </a:solidFill>
                <a:effectLst/>
                <a:latin typeface="League Spartan"/>
                <a:ea typeface="Times New Roman" pitchFamily="18" charset="0"/>
                <a:cs typeface="Times New Roman" pitchFamily="18" charset="0"/>
              </a:rPr>
              <a:t> </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and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DOWN</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(K4) to decrease the force by one. Maximum is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9</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and the minimum is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1</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(Suggestion would be to set load to 8)</a:t>
            </a:r>
            <a:endParaRPr kumimoji="0" lang="en-US" altLang="zh-CN" sz="1400" b="0" i="0" u="none" strike="noStrike" cap="none" normalizeH="0" baseline="0" dirty="0" smtClean="0">
              <a:ln>
                <a:noFill/>
              </a:ln>
              <a:solidFill>
                <a:schemeClr val="tx1"/>
              </a:solidFill>
              <a:effectLst/>
              <a:latin typeface="League Spartan"/>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Press </a:t>
            </a:r>
            <a:r>
              <a:rPr kumimoji="0" lang="en-ZA" altLang="zh-CN" sz="1400" b="1" i="0" u="none" strike="noStrike" cap="none" normalizeH="0" baseline="0" dirty="0" smtClean="0">
                <a:ln>
                  <a:noFill/>
                </a:ln>
                <a:solidFill>
                  <a:srgbClr val="FF0000"/>
                </a:solidFill>
                <a:effectLst/>
                <a:latin typeface="League Spartan"/>
                <a:ea typeface="Times New Roman" pitchFamily="18" charset="0"/>
                <a:cs typeface="Times New Roman" pitchFamily="18" charset="0"/>
              </a:rPr>
              <a:t>SET</a:t>
            </a:r>
            <a:r>
              <a:rPr kumimoji="0" lang="en-ZA" altLang="zh-CN" sz="1400" b="0" i="0" u="none" strike="noStrike" cap="none" normalizeH="0" baseline="0" dirty="0" smtClean="0">
                <a:ln>
                  <a:noFill/>
                </a:ln>
                <a:solidFill>
                  <a:srgbClr val="FF0000"/>
                </a:solidFill>
                <a:effectLst/>
                <a:latin typeface="League Spartan"/>
                <a:ea typeface="Times New Roman" pitchFamily="18" charset="0"/>
                <a:cs typeface="Times New Roman" pitchFamily="18" charset="0"/>
              </a:rPr>
              <a:t> (K1) to store your setting.</a:t>
            </a:r>
            <a:endParaRPr kumimoji="0" lang="en-ZA" altLang="zh-CN" sz="1400" b="0" i="0" u="none" strike="noStrike" cap="none" normalizeH="0" baseline="0" dirty="0" smtClean="0">
              <a:ln>
                <a:noFill/>
              </a:ln>
              <a:solidFill>
                <a:schemeClr val="tx1"/>
              </a:solidFill>
              <a:effectLst/>
              <a:latin typeface="League Spartan"/>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12"/>
          <p:cNvSpPr txBox="1"/>
          <p:nvPr/>
        </p:nvSpPr>
        <p:spPr>
          <a:xfrm>
            <a:off x="0" y="1084625"/>
            <a:ext cx="9144000" cy="5773375"/>
          </a:xfrm>
          <a:prstGeom prst="rect">
            <a:avLst/>
          </a:prstGeom>
        </p:spPr>
        <p:txBody>
          <a:bodyPr wrap="square" lIns="0" tIns="0" rIns="0" bIns="0" rtlCol="0" anchor="t">
            <a:spAutoFit/>
          </a:bodyPr>
          <a:lstStyle/>
          <a:p>
            <a:pPr algn="l">
              <a:lnSpc>
                <a:spcPts val="2867"/>
              </a:lnSpc>
            </a:pPr>
            <a:r>
              <a:rPr lang="en-US" sz="2400" b="1" u="sng" dirty="0" smtClean="0">
                <a:solidFill>
                  <a:srgbClr val="000000"/>
                </a:solidFill>
                <a:latin typeface="League Spartan" charset="0"/>
              </a:rPr>
              <a:t>Features</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Optional 24 volt battery back up. </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24 volt DC motor design.</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Anti crush mechanism.</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On board rolling code receiver (RX). </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Maximum of 20 remotes.</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Auto close facility.</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Manual override release facility.</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Easy to install.</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Works with most roller doors.</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Operates smooth and quietly. </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Safety Infra Red Beams and Eternal Receiver can be connected.</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Full spares and service back-up.</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Value for money.</a:t>
            </a:r>
            <a:endParaRPr lang="en-US" dirty="0">
              <a:solidFill>
                <a:srgbClr val="000000"/>
              </a:solidFill>
              <a:latin typeface="League Spartan" charset="0"/>
            </a:endParaRPr>
          </a:p>
        </p:txBody>
      </p:sp>
      <p:pic>
        <p:nvPicPr>
          <p:cNvPr id="5" name="Picture 13"/>
          <p:cNvPicPr>
            <a:picLocks noChangeAspect="1"/>
          </p:cNvPicPr>
          <p:nvPr/>
        </p:nvPicPr>
        <p:blipFill>
          <a:blip r:embed="rId3" cstate="print"/>
          <a:srcRect/>
          <a:stretch>
            <a:fillRect/>
          </a:stretch>
        </p:blipFill>
        <p:spPr>
          <a:xfrm>
            <a:off x="5105400" y="1295400"/>
            <a:ext cx="2926258" cy="441959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14"/>
          <p:cNvSpPr txBox="1"/>
          <p:nvPr/>
        </p:nvSpPr>
        <p:spPr>
          <a:xfrm>
            <a:off x="0" y="0"/>
            <a:ext cx="9144000" cy="1769715"/>
          </a:xfrm>
          <a:prstGeom prst="rect">
            <a:avLst/>
          </a:prstGeom>
        </p:spPr>
        <p:txBody>
          <a:bodyPr wrap="square" lIns="0" tIns="0" rIns="0" bIns="0" rtlCol="0" anchor="t">
            <a:spAutoFit/>
          </a:bodyPr>
          <a:lstStyle/>
          <a:p>
            <a:pPr algn="ctr">
              <a:lnSpc>
                <a:spcPts val="4608"/>
              </a:lnSpc>
            </a:pPr>
            <a:r>
              <a:rPr lang="en-US" sz="2800" b="1" u="sng" dirty="0" smtClean="0">
                <a:solidFill>
                  <a:srgbClr val="000000"/>
                </a:solidFill>
                <a:latin typeface="League Spartan" charset="0"/>
              </a:rPr>
              <a:t>DTS 12RE</a:t>
            </a:r>
          </a:p>
          <a:p>
            <a:pPr marL="0" lvl="1" algn="ctr">
              <a:lnSpc>
                <a:spcPts val="4608"/>
              </a:lnSpc>
            </a:pPr>
            <a:r>
              <a:rPr lang="en-US" dirty="0" smtClean="0">
                <a:solidFill>
                  <a:srgbClr val="000000"/>
                </a:solidFill>
                <a:latin typeface="League Spartan" charset="0"/>
              </a:rPr>
              <a:t>For single roll up garage doors.</a:t>
            </a:r>
          </a:p>
          <a:p>
            <a:pPr algn="ctr">
              <a:lnSpc>
                <a:spcPts val="4608"/>
              </a:lnSpc>
            </a:pPr>
            <a:endParaRPr lang="en-US" sz="2800" b="1" u="sng" dirty="0">
              <a:solidFill>
                <a:srgbClr val="000000"/>
              </a:solidFill>
              <a:latin typeface="League Spartan"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Quick Programming</a:t>
            </a:r>
            <a:endParaRPr lang="en-US" sz="2800" b="1" u="sng" dirty="0">
              <a:solidFill>
                <a:schemeClr val="bg1"/>
              </a:solidFill>
              <a:latin typeface="League Spartan"/>
            </a:endParaRPr>
          </a:p>
        </p:txBody>
      </p:sp>
      <p:sp>
        <p:nvSpPr>
          <p:cNvPr id="3" name="Rectangle 1"/>
          <p:cNvSpPr>
            <a:spLocks noChangeArrowheads="1"/>
          </p:cNvSpPr>
          <p:nvPr/>
        </p:nvSpPr>
        <p:spPr bwMode="auto">
          <a:xfrm>
            <a:off x="0" y="457200"/>
            <a:ext cx="9144000" cy="68018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1" i="0" u="sng" strike="noStrike" cap="none" normalizeH="0" baseline="0" dirty="0" smtClean="0">
                <a:ln>
                  <a:noFill/>
                </a:ln>
                <a:solidFill>
                  <a:schemeClr val="bg1"/>
                </a:solidFill>
                <a:effectLst/>
                <a:latin typeface="League Spartan"/>
                <a:ea typeface="SimSun" pitchFamily="2" charset="-122"/>
                <a:cs typeface="Times New Roman" pitchFamily="18" charset="0"/>
              </a:rPr>
              <a:t>Quick Setting of Open and Close Positions.</a:t>
            </a:r>
            <a:endParaRPr kumimoji="0" lang="en-US" altLang="zh-CN" b="1" i="0" u="sng"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1) </a:t>
            </a:r>
            <a:r>
              <a:rPr lang="en-US" altLang="zh-CN" sz="1600" dirty="0" smtClean="0">
                <a:solidFill>
                  <a:schemeClr val="bg1"/>
                </a:solidFill>
                <a:latin typeface="League Spartan"/>
                <a:ea typeface="SimSun" pitchFamily="2" charset="-122"/>
                <a:cs typeface="Times New Roman" pitchFamily="18" charset="0"/>
              </a:rPr>
              <a:t>To change installation side Press and hold </a:t>
            </a:r>
            <a:r>
              <a:rPr lang="en-US" altLang="zh-CN" sz="1600" b="1" dirty="0" smtClean="0">
                <a:solidFill>
                  <a:schemeClr val="bg1"/>
                </a:solidFill>
                <a:latin typeface="League Spartan"/>
                <a:ea typeface="SimSun" pitchFamily="2" charset="-122"/>
                <a:cs typeface="Times New Roman" pitchFamily="18" charset="0"/>
              </a:rPr>
              <a:t>SET</a:t>
            </a:r>
            <a:r>
              <a:rPr lang="en-US" altLang="zh-CN" sz="1600" dirty="0" smtClean="0">
                <a:solidFill>
                  <a:schemeClr val="bg1"/>
                </a:solidFill>
                <a:latin typeface="League Spartan"/>
                <a:ea typeface="SimSun" pitchFamily="2" charset="-122"/>
                <a:cs typeface="Times New Roman" pitchFamily="18" charset="0"/>
              </a:rPr>
              <a:t> until the LED displays number </a:t>
            </a:r>
            <a:r>
              <a:rPr lang="en-US" altLang="zh-CN" sz="1600" b="1" dirty="0" smtClean="0">
                <a:solidFill>
                  <a:schemeClr val="bg1"/>
                </a:solidFill>
                <a:latin typeface="League Spartan"/>
                <a:ea typeface="SimSun" pitchFamily="2" charset="-122"/>
                <a:cs typeface="Times New Roman" pitchFamily="18" charset="0"/>
              </a:rPr>
              <a:t>5. </a:t>
            </a:r>
            <a:r>
              <a:rPr lang="en-US" altLang="zh-CN" sz="1600" dirty="0" smtClean="0">
                <a:solidFill>
                  <a:schemeClr val="bg1"/>
                </a:solidFill>
                <a:latin typeface="League Spartan"/>
                <a:ea typeface="SimSun" pitchFamily="2" charset="-122"/>
                <a:cs typeface="Times New Roman" pitchFamily="18" charset="0"/>
              </a:rPr>
              <a:t>Default is </a:t>
            </a:r>
            <a:r>
              <a:rPr lang="en-US" altLang="zh-CN" sz="1600" b="1" dirty="0" smtClean="0">
                <a:solidFill>
                  <a:schemeClr val="bg1"/>
                </a:solidFill>
                <a:latin typeface="League Spartan"/>
                <a:ea typeface="SimSun" pitchFamily="2" charset="-122"/>
                <a:cs typeface="Times New Roman" pitchFamily="18" charset="0"/>
              </a:rPr>
              <a:t>0</a:t>
            </a:r>
            <a:r>
              <a:rPr lang="en-US" altLang="zh-CN" sz="1600" dirty="0" smtClean="0">
                <a:solidFill>
                  <a:schemeClr val="bg1"/>
                </a:solidFill>
                <a:latin typeface="League Spartan"/>
                <a:ea typeface="SimSun" pitchFamily="2" charset="-122"/>
                <a:cs typeface="Times New Roman" pitchFamily="18" charset="0"/>
              </a:rPr>
              <a:t> for</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right hand side and number </a:t>
            </a:r>
            <a:r>
              <a:rPr lang="en-US" altLang="zh-CN" sz="1600" b="1" dirty="0" smtClean="0">
                <a:solidFill>
                  <a:schemeClr val="bg1"/>
                </a:solidFill>
                <a:latin typeface="League Spartan"/>
                <a:ea typeface="SimSun" pitchFamily="2" charset="-122"/>
                <a:cs typeface="Times New Roman" pitchFamily="18" charset="0"/>
              </a:rPr>
              <a:t>1 </a:t>
            </a:r>
            <a:r>
              <a:rPr lang="en-US" altLang="zh-CN" sz="1600" dirty="0" smtClean="0">
                <a:solidFill>
                  <a:schemeClr val="bg1"/>
                </a:solidFill>
                <a:latin typeface="League Spartan"/>
                <a:ea typeface="SimSun" pitchFamily="2" charset="-122"/>
                <a:cs typeface="Times New Roman" pitchFamily="18" charset="0"/>
              </a:rPr>
              <a:t>is for left hand side installation. Change by pressing </a:t>
            </a:r>
            <a:r>
              <a:rPr lang="en-US" altLang="zh-CN" sz="1600" b="1" dirty="0" smtClean="0">
                <a:solidFill>
                  <a:schemeClr val="bg1"/>
                </a:solidFill>
                <a:latin typeface="League Spartan"/>
                <a:ea typeface="SimSun" pitchFamily="2" charset="-122"/>
                <a:cs typeface="Times New Roman" pitchFamily="18" charset="0"/>
              </a:rPr>
              <a:t>UP </a:t>
            </a:r>
            <a:r>
              <a:rPr lang="en-US" altLang="zh-CN" sz="1600" dirty="0" smtClean="0">
                <a:solidFill>
                  <a:schemeClr val="bg1"/>
                </a:solidFill>
                <a:latin typeface="League Spartan"/>
                <a:ea typeface="SimSun" pitchFamily="2" charset="-122"/>
                <a:cs typeface="Times New Roman" pitchFamily="18" charset="0"/>
              </a:rPr>
              <a:t>and </a:t>
            </a:r>
            <a:r>
              <a:rPr lang="en-US" altLang="zh-CN" sz="1600" b="1" dirty="0" smtClean="0">
                <a:solidFill>
                  <a:schemeClr val="bg1"/>
                </a:solidFill>
                <a:latin typeface="League Spartan"/>
                <a:ea typeface="SimSun" pitchFamily="2" charset="-122"/>
                <a:cs typeface="Times New Roman" pitchFamily="18" charset="0"/>
              </a:rPr>
              <a:t>DOWN </a:t>
            </a: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   </a:t>
            </a:r>
            <a:r>
              <a:rPr lang="en-US" altLang="zh-CN" sz="1600" dirty="0" smtClean="0">
                <a:solidFill>
                  <a:schemeClr val="bg1"/>
                </a:solidFill>
                <a:latin typeface="League Spartan"/>
                <a:ea typeface="SimSun" pitchFamily="2" charset="-122"/>
                <a:cs typeface="Times New Roman" pitchFamily="18" charset="0"/>
              </a:rPr>
              <a:t>and press </a:t>
            </a:r>
            <a:r>
              <a:rPr lang="en-US" altLang="zh-CN" sz="1600" b="1" dirty="0" smtClean="0">
                <a:solidFill>
                  <a:schemeClr val="bg1"/>
                </a:solidFill>
                <a:latin typeface="League Spartan"/>
                <a:ea typeface="SimSun" pitchFamily="2" charset="-122"/>
                <a:cs typeface="Times New Roman" pitchFamily="18" charset="0"/>
              </a:rPr>
              <a:t>SET</a:t>
            </a:r>
            <a:r>
              <a:rPr lang="en-US" altLang="zh-CN" sz="1600" dirty="0" smtClean="0">
                <a:solidFill>
                  <a:schemeClr val="bg1"/>
                </a:solidFill>
                <a:latin typeface="League Spartan"/>
                <a:ea typeface="SimSun" pitchFamily="2" charset="-122"/>
                <a:cs typeface="Times New Roman" pitchFamily="18" charset="0"/>
              </a:rPr>
              <a:t> to store</a:t>
            </a:r>
            <a:endParaRPr kumimoji="0" lang="en-US" altLang="zh-CN" sz="1600" b="1"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2</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and hold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SET</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until the LED displays</a:t>
            </a: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number</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1</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It turns into opening learn state.</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3</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Now press and hold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the door will travel to the open position, release the button when</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the door has reached the desired open position.</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4</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If the door has overrun its open position, press the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button to move the door   </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downwards. Adjust and fine tune the open position by pressing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and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5</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SET</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to store the open position, the LED will display number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2</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it is now ready to set</a:t>
            </a:r>
            <a:endParaRPr lang="en-US" altLang="zh-CN" sz="1600" dirty="0" smtClean="0">
              <a:solidFill>
                <a:schemeClr val="bg1"/>
              </a:solidFill>
              <a:latin typeface="League Spartan"/>
              <a:ea typeface="SimSun" pitchFamily="2" charset="-122"/>
              <a:cs typeface="Times New Roman" pitchFamily="18" charset="0"/>
            </a:endParaRPr>
          </a:p>
          <a:p>
            <a:pPr marL="0" marR="0" lvl="0" indent="0" defTabSz="914400" rtl="0" eaLnBrk="0" fontAlgn="base" latinLnBrk="0" hangingPunct="0">
              <a:spcAft>
                <a:spcPct val="0"/>
              </a:spcAft>
              <a:buClrTx/>
              <a:buSzTx/>
              <a:buFontTx/>
              <a:buNone/>
              <a:tabLst/>
            </a:pP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the close</a:t>
            </a: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position.</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6</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and hold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the door will travel to the close position, release the button when the</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door has reached the desired close position.</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7</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If the door has overrun its close position press the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button to move the door upwards.</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Adjust and fine tune the close position by pressing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DOWN</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and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UP</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8</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Press </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SET</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to store the close position. The door will then open and close automatically to</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map the open and close sensitivity force requirements.(Program the load setting by holding SET</a:t>
            </a:r>
          </a:p>
          <a:p>
            <a:pPr marL="0" marR="0" lvl="0" indent="0" defTabSz="914400" rtl="0" eaLnBrk="0" fontAlgn="base" latinLnBrk="0" hangingPunct="0">
              <a:spcAft>
                <a:spcPct val="0"/>
              </a:spcAft>
              <a:buClrTx/>
              <a:buSzTx/>
              <a:buFontTx/>
              <a:buNone/>
              <a:tabLst/>
            </a:pPr>
            <a:r>
              <a:rPr lang="en-US" altLang="zh-CN" sz="1600" dirty="0" smtClean="0">
                <a:solidFill>
                  <a:schemeClr val="bg1"/>
                </a:solidFill>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until</a:t>
            </a: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number</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3 appears, with UP increase load,</a:t>
            </a: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9 maximum</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 Press and release SET to store</a:t>
            </a:r>
            <a:r>
              <a:rPr kumimoji="0" lang="en-US" altLang="zh-CN" sz="1600" b="0" i="0" u="none" strike="noStrike" cap="none" normalizeH="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load.)</a:t>
            </a:r>
            <a:endParaRPr kumimoji="0" lang="en-US" altLang="zh-CN" sz="1600" b="0" i="0" u="none" strike="noStrike" cap="none" normalizeH="0" baseline="0" dirty="0" smtClean="0">
              <a:ln>
                <a:noFill/>
              </a:ln>
              <a:solidFill>
                <a:schemeClr val="bg1"/>
              </a:solidFill>
              <a:effectLst/>
              <a:latin typeface="League Spartan"/>
              <a:cs typeface="Arial" pitchFamily="34" charset="0"/>
            </a:endParaRPr>
          </a:p>
          <a:p>
            <a:pPr marL="0" marR="0" lvl="0" indent="0" defTabSz="914400" rtl="0" eaLnBrk="0" fontAlgn="base" latinLnBrk="0" hangingPunct="0">
              <a:spcAft>
                <a:spcPct val="0"/>
              </a:spcAft>
              <a:buClrTx/>
              <a:buSzTx/>
              <a:buFontTx/>
              <a:buNone/>
              <a:tabLst/>
            </a:pPr>
            <a:r>
              <a:rPr lang="en-US" altLang="zh-CN" sz="1600" b="1" dirty="0" smtClean="0">
                <a:solidFill>
                  <a:schemeClr val="bg1"/>
                </a:solidFill>
                <a:latin typeface="League Spartan"/>
                <a:ea typeface="SimSun" pitchFamily="2" charset="-122"/>
                <a:cs typeface="Times New Roman" pitchFamily="18" charset="0"/>
              </a:rPr>
              <a:t>9</a:t>
            </a:r>
            <a:r>
              <a:rPr kumimoji="0" lang="en-US" altLang="zh-CN" sz="1600" b="1" i="0" u="none" strike="noStrike" cap="none" normalizeH="0" baseline="0" dirty="0" smtClean="0">
                <a:ln>
                  <a:noFill/>
                </a:ln>
                <a:solidFill>
                  <a:schemeClr val="bg1"/>
                </a:solidFill>
                <a:effectLst/>
                <a:latin typeface="League Spartan"/>
                <a:ea typeface="SimSun" pitchFamily="2" charset="-122"/>
                <a:cs typeface="Times New Roman" pitchFamily="18" charset="0"/>
              </a:rPr>
              <a:t>) </a:t>
            </a:r>
            <a:r>
              <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rPr>
              <a:t>The door is now set for normal operational mode.</a:t>
            </a:r>
          </a:p>
          <a:p>
            <a:pPr marL="0" marR="0" lvl="0" indent="0" defTabSz="914400" rtl="0" eaLnBrk="0" fontAlgn="base" latinLnBrk="0" hangingPunct="0">
              <a:spcAft>
                <a:spcPct val="0"/>
              </a:spcAft>
              <a:buClrTx/>
              <a:buSzTx/>
              <a:buFontTx/>
              <a:buNone/>
              <a:tabLst/>
            </a:pPr>
            <a:endPar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endParaRPr>
          </a:p>
          <a:p>
            <a:pPr lvl="0" eaLnBrk="0" fontAlgn="base" hangingPunct="0">
              <a:spcBef>
                <a:spcPct val="0"/>
              </a:spcBef>
              <a:spcAft>
                <a:spcPct val="0"/>
              </a:spcAft>
            </a:pPr>
            <a:r>
              <a:rPr lang="en-US" altLang="zh-CN" sz="1400" b="1" u="sng" dirty="0" smtClean="0">
                <a:solidFill>
                  <a:srgbClr val="FF0000"/>
                </a:solidFill>
                <a:latin typeface="League Spartan"/>
                <a:ea typeface="SimSun" pitchFamily="2" charset="-122"/>
                <a:cs typeface="Times New Roman" pitchFamily="18" charset="0"/>
              </a:rPr>
              <a:t>Note:</a:t>
            </a:r>
            <a:r>
              <a:rPr lang="en-US" altLang="zh-CN" sz="1400" dirty="0" smtClean="0">
                <a:solidFill>
                  <a:srgbClr val="FF0000"/>
                </a:solidFill>
                <a:latin typeface="League Spartan"/>
                <a:ea typeface="SimSun" pitchFamily="2" charset="-122"/>
                <a:cs typeface="Times New Roman" pitchFamily="18" charset="0"/>
              </a:rPr>
              <a:t> Should the door overload after the programming is completed, please manually reset the load by:</a:t>
            </a:r>
            <a:endParaRPr lang="en-US" altLang="zh-CN" sz="1400" dirty="0" smtClean="0">
              <a:latin typeface="League Spartan"/>
              <a:cs typeface="Arial" pitchFamily="34" charset="0"/>
            </a:endParaRPr>
          </a:p>
          <a:p>
            <a:pPr lvl="0" eaLnBrk="0" fontAlgn="base" hangingPunct="0">
              <a:spcBef>
                <a:spcPct val="0"/>
              </a:spcBef>
              <a:spcAft>
                <a:spcPct val="0"/>
              </a:spcAft>
              <a:buFontTx/>
              <a:buChar char="•"/>
            </a:pPr>
            <a:r>
              <a:rPr lang="en-ZA" altLang="zh-CN" sz="1400" dirty="0" smtClean="0">
                <a:solidFill>
                  <a:srgbClr val="FF0000"/>
                </a:solidFill>
                <a:latin typeface="League Spartan"/>
                <a:ea typeface="Times New Roman" pitchFamily="18" charset="0"/>
                <a:cs typeface="Times New Roman" pitchFamily="18" charset="0"/>
              </a:rPr>
              <a:t>Press and hold </a:t>
            </a:r>
            <a:r>
              <a:rPr lang="en-ZA" altLang="zh-CN" sz="1400" b="1" dirty="0" smtClean="0">
                <a:solidFill>
                  <a:srgbClr val="FF0000"/>
                </a:solidFill>
                <a:latin typeface="League Spartan"/>
                <a:ea typeface="Times New Roman" pitchFamily="18" charset="0"/>
                <a:cs typeface="Times New Roman" pitchFamily="18" charset="0"/>
              </a:rPr>
              <a:t>SET</a:t>
            </a:r>
            <a:r>
              <a:rPr lang="en-ZA" altLang="zh-CN" sz="1400" dirty="0" smtClean="0">
                <a:solidFill>
                  <a:srgbClr val="FF0000"/>
                </a:solidFill>
                <a:latin typeface="League Spartan"/>
                <a:ea typeface="Times New Roman" pitchFamily="18" charset="0"/>
                <a:cs typeface="Times New Roman" pitchFamily="18" charset="0"/>
              </a:rPr>
              <a:t> until the LED displays number </a:t>
            </a:r>
            <a:r>
              <a:rPr lang="en-ZA" altLang="zh-CN" sz="1400" b="1" dirty="0" smtClean="0">
                <a:solidFill>
                  <a:srgbClr val="FF0000"/>
                </a:solidFill>
                <a:latin typeface="League Spartan"/>
                <a:ea typeface="Times New Roman" pitchFamily="18" charset="0"/>
                <a:cs typeface="Times New Roman" pitchFamily="18" charset="0"/>
              </a:rPr>
              <a:t>3</a:t>
            </a:r>
            <a:r>
              <a:rPr lang="en-ZA" altLang="zh-CN" sz="1400" dirty="0" smtClean="0">
                <a:solidFill>
                  <a:srgbClr val="FF0000"/>
                </a:solidFill>
                <a:latin typeface="League Spartan"/>
                <a:ea typeface="Times New Roman" pitchFamily="18" charset="0"/>
                <a:cs typeface="Times New Roman" pitchFamily="18" charset="0"/>
              </a:rPr>
              <a:t>, release </a:t>
            </a:r>
            <a:r>
              <a:rPr lang="en-ZA" altLang="zh-CN" sz="1400" b="1" dirty="0" smtClean="0">
                <a:solidFill>
                  <a:srgbClr val="FF0000"/>
                </a:solidFill>
                <a:latin typeface="League Spartan"/>
                <a:ea typeface="Times New Roman" pitchFamily="18" charset="0"/>
                <a:cs typeface="Times New Roman" pitchFamily="18" charset="0"/>
              </a:rPr>
              <a:t>SET</a:t>
            </a:r>
            <a:r>
              <a:rPr lang="en-ZA" altLang="zh-CN" sz="1400" dirty="0" smtClean="0">
                <a:solidFill>
                  <a:srgbClr val="FF0000"/>
                </a:solidFill>
                <a:latin typeface="League Spartan"/>
                <a:ea typeface="Times New Roman" pitchFamily="18" charset="0"/>
                <a:cs typeface="Times New Roman" pitchFamily="18" charset="0"/>
              </a:rPr>
              <a:t>, the force setting number will appear from </a:t>
            </a:r>
          </a:p>
          <a:p>
            <a:pPr lvl="0" eaLnBrk="0" fontAlgn="base" hangingPunct="0">
              <a:spcBef>
                <a:spcPct val="0"/>
              </a:spcBef>
              <a:spcAft>
                <a:spcPct val="0"/>
              </a:spcAft>
            </a:pPr>
            <a:r>
              <a:rPr lang="en-ZA" altLang="zh-CN" sz="1400" b="1" dirty="0" smtClean="0">
                <a:solidFill>
                  <a:srgbClr val="FF0000"/>
                </a:solidFill>
                <a:latin typeface="League Spartan"/>
                <a:ea typeface="Times New Roman" pitchFamily="18" charset="0"/>
                <a:cs typeface="Times New Roman" pitchFamily="18" charset="0"/>
              </a:rPr>
              <a:t>  1 – 9</a:t>
            </a:r>
            <a:r>
              <a:rPr lang="en-ZA" altLang="zh-CN" sz="1400" dirty="0" smtClean="0">
                <a:solidFill>
                  <a:srgbClr val="FF0000"/>
                </a:solidFill>
                <a:latin typeface="League Spartan"/>
                <a:ea typeface="Times New Roman" pitchFamily="18" charset="0"/>
                <a:cs typeface="Times New Roman" pitchFamily="18" charset="0"/>
              </a:rPr>
              <a:t>. It is now in force adjustment mode.</a:t>
            </a:r>
            <a:endParaRPr lang="en-US" altLang="zh-CN" sz="1400" dirty="0" smtClean="0">
              <a:latin typeface="League Spartan"/>
              <a:cs typeface="Arial" pitchFamily="34" charset="0"/>
            </a:endParaRPr>
          </a:p>
          <a:p>
            <a:pPr lvl="0" eaLnBrk="0" fontAlgn="base" hangingPunct="0">
              <a:spcBef>
                <a:spcPct val="0"/>
              </a:spcBef>
              <a:spcAft>
                <a:spcPct val="0"/>
              </a:spcAft>
              <a:buFontTx/>
              <a:buChar char="•"/>
            </a:pPr>
            <a:r>
              <a:rPr lang="en-ZA" altLang="zh-CN" sz="1400" dirty="0" smtClean="0">
                <a:solidFill>
                  <a:srgbClr val="FF0000"/>
                </a:solidFill>
                <a:latin typeface="League Spartan"/>
                <a:ea typeface="Times New Roman" pitchFamily="18" charset="0"/>
                <a:cs typeface="Times New Roman" pitchFamily="18" charset="0"/>
              </a:rPr>
              <a:t>Press </a:t>
            </a:r>
            <a:r>
              <a:rPr lang="en-ZA" altLang="zh-CN" sz="1400" b="1" dirty="0" smtClean="0">
                <a:solidFill>
                  <a:srgbClr val="FF0000"/>
                </a:solidFill>
                <a:latin typeface="League Spartan"/>
                <a:ea typeface="Times New Roman" pitchFamily="18" charset="0"/>
                <a:cs typeface="Times New Roman" pitchFamily="18" charset="0"/>
              </a:rPr>
              <a:t>UP</a:t>
            </a:r>
            <a:r>
              <a:rPr lang="en-ZA" altLang="zh-CN" sz="1400" dirty="0" smtClean="0">
                <a:solidFill>
                  <a:srgbClr val="FF0000"/>
                </a:solidFill>
                <a:latin typeface="League Spartan"/>
                <a:ea typeface="Times New Roman" pitchFamily="18" charset="0"/>
                <a:cs typeface="Times New Roman" pitchFamily="18" charset="0"/>
              </a:rPr>
              <a:t> to increase the force by one and </a:t>
            </a:r>
            <a:r>
              <a:rPr lang="en-ZA" altLang="zh-CN" sz="1400" b="1" dirty="0" smtClean="0">
                <a:solidFill>
                  <a:srgbClr val="FF0000"/>
                </a:solidFill>
                <a:latin typeface="League Spartan"/>
                <a:ea typeface="Times New Roman" pitchFamily="18" charset="0"/>
                <a:cs typeface="Times New Roman" pitchFamily="18" charset="0"/>
              </a:rPr>
              <a:t>DOWN</a:t>
            </a:r>
            <a:r>
              <a:rPr lang="en-ZA" altLang="zh-CN" sz="1400" dirty="0" smtClean="0">
                <a:solidFill>
                  <a:srgbClr val="FF0000"/>
                </a:solidFill>
                <a:latin typeface="League Spartan"/>
                <a:ea typeface="Times New Roman" pitchFamily="18" charset="0"/>
                <a:cs typeface="Times New Roman" pitchFamily="18" charset="0"/>
              </a:rPr>
              <a:t> to decrease the force by one. Maximum is </a:t>
            </a:r>
            <a:r>
              <a:rPr lang="en-ZA" altLang="zh-CN" sz="1400" b="1" dirty="0" smtClean="0">
                <a:solidFill>
                  <a:srgbClr val="FF0000"/>
                </a:solidFill>
                <a:latin typeface="League Spartan"/>
                <a:ea typeface="Times New Roman" pitchFamily="18" charset="0"/>
                <a:cs typeface="Times New Roman" pitchFamily="18" charset="0"/>
              </a:rPr>
              <a:t>9</a:t>
            </a:r>
            <a:r>
              <a:rPr lang="en-ZA" altLang="zh-CN" sz="1400" dirty="0" smtClean="0">
                <a:solidFill>
                  <a:srgbClr val="FF0000"/>
                </a:solidFill>
                <a:latin typeface="League Spartan"/>
                <a:ea typeface="Times New Roman" pitchFamily="18" charset="0"/>
                <a:cs typeface="Times New Roman" pitchFamily="18" charset="0"/>
              </a:rPr>
              <a:t> and the minimum   </a:t>
            </a:r>
          </a:p>
          <a:p>
            <a:pPr lvl="0" eaLnBrk="0" fontAlgn="base" hangingPunct="0">
              <a:spcBef>
                <a:spcPct val="0"/>
              </a:spcBef>
              <a:spcAft>
                <a:spcPct val="0"/>
              </a:spcAft>
            </a:pPr>
            <a:r>
              <a:rPr lang="en-ZA" altLang="zh-CN" sz="1400" dirty="0" smtClean="0">
                <a:solidFill>
                  <a:srgbClr val="FF0000"/>
                </a:solidFill>
                <a:latin typeface="League Spartan"/>
                <a:ea typeface="Times New Roman" pitchFamily="18" charset="0"/>
                <a:cs typeface="Times New Roman" pitchFamily="18" charset="0"/>
              </a:rPr>
              <a:t>  is </a:t>
            </a:r>
            <a:r>
              <a:rPr lang="en-ZA" altLang="zh-CN" sz="1400" b="1" dirty="0" smtClean="0">
                <a:solidFill>
                  <a:srgbClr val="FF0000"/>
                </a:solidFill>
                <a:latin typeface="League Spartan"/>
                <a:ea typeface="Times New Roman" pitchFamily="18" charset="0"/>
                <a:cs typeface="Times New Roman" pitchFamily="18" charset="0"/>
              </a:rPr>
              <a:t>1</a:t>
            </a:r>
            <a:r>
              <a:rPr lang="en-ZA" altLang="zh-CN" sz="1400" dirty="0" smtClean="0">
                <a:solidFill>
                  <a:srgbClr val="FF0000"/>
                </a:solidFill>
                <a:latin typeface="League Spartan"/>
                <a:ea typeface="Times New Roman" pitchFamily="18" charset="0"/>
                <a:cs typeface="Times New Roman" pitchFamily="18" charset="0"/>
              </a:rPr>
              <a:t>. (Suggestion would be to set load to  8)</a:t>
            </a:r>
            <a:endParaRPr lang="en-US" altLang="zh-CN" sz="1400" dirty="0" smtClean="0">
              <a:latin typeface="League Spartan"/>
              <a:cs typeface="Arial" pitchFamily="34" charset="0"/>
            </a:endParaRPr>
          </a:p>
          <a:p>
            <a:pPr lvl="0" eaLnBrk="0" fontAlgn="base" hangingPunct="0">
              <a:spcBef>
                <a:spcPct val="0"/>
              </a:spcBef>
              <a:spcAft>
                <a:spcPct val="0"/>
              </a:spcAft>
              <a:buFontTx/>
              <a:buChar char="•"/>
            </a:pPr>
            <a:r>
              <a:rPr lang="en-ZA" altLang="zh-CN" sz="1400" dirty="0" smtClean="0">
                <a:solidFill>
                  <a:srgbClr val="FF0000"/>
                </a:solidFill>
                <a:latin typeface="League Spartan"/>
                <a:ea typeface="Times New Roman" pitchFamily="18" charset="0"/>
                <a:cs typeface="Times New Roman" pitchFamily="18" charset="0"/>
              </a:rPr>
              <a:t>Press </a:t>
            </a:r>
            <a:r>
              <a:rPr lang="en-ZA" altLang="zh-CN" sz="1400" b="1" dirty="0" smtClean="0">
                <a:solidFill>
                  <a:srgbClr val="FF0000"/>
                </a:solidFill>
                <a:latin typeface="League Spartan"/>
                <a:ea typeface="Times New Roman" pitchFamily="18" charset="0"/>
                <a:cs typeface="Times New Roman" pitchFamily="18" charset="0"/>
              </a:rPr>
              <a:t>SET</a:t>
            </a:r>
            <a:r>
              <a:rPr lang="en-ZA" altLang="zh-CN" sz="1400" dirty="0" smtClean="0">
                <a:solidFill>
                  <a:srgbClr val="FF0000"/>
                </a:solidFill>
                <a:latin typeface="League Spartan"/>
                <a:ea typeface="Times New Roman" pitchFamily="18" charset="0"/>
                <a:cs typeface="Times New Roman" pitchFamily="18" charset="0"/>
              </a:rPr>
              <a:t> to store your setting.</a:t>
            </a:r>
            <a:endParaRPr lang="en-ZA" altLang="zh-CN" sz="1400" dirty="0" smtClean="0">
              <a:latin typeface="League Spartan"/>
              <a:cs typeface="Arial" pitchFamily="34" charset="0"/>
            </a:endParaRPr>
          </a:p>
          <a:p>
            <a:pPr marL="0" marR="0" lvl="0" indent="0" defTabSz="914400" rtl="0" eaLnBrk="0" fontAlgn="base" latinLnBrk="0" hangingPunct="0">
              <a:spcAft>
                <a:spcPct val="0"/>
              </a:spcAft>
              <a:buClrTx/>
              <a:buSzTx/>
              <a:buFontTx/>
              <a:buNone/>
              <a:tabLst/>
            </a:pPr>
            <a:endParaRPr kumimoji="0" lang="en-US" altLang="zh-CN" sz="1600" b="0" i="0" u="none" strike="noStrike" cap="none" normalizeH="0" baseline="0" dirty="0" smtClean="0">
              <a:ln>
                <a:noFill/>
              </a:ln>
              <a:solidFill>
                <a:schemeClr val="bg1"/>
              </a:solidFill>
              <a:effectLst/>
              <a:latin typeface="League Spartan"/>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solidFill>
                <a:schemeClr val="bg1"/>
              </a:solidFill>
              <a:effectLst/>
              <a:latin typeface="League Spartan"/>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pic>
        <p:nvPicPr>
          <p:cNvPr id="5" name="Picture 2" descr="C:\Dts All 2021 on\dts\Advertising &amp; Marketing\Printable Photos 600dpi\MS5 600DPI.jpg"/>
          <p:cNvPicPr>
            <a:picLocks noChangeAspect="1" noChangeArrowheads="1"/>
          </p:cNvPicPr>
          <p:nvPr/>
        </p:nvPicPr>
        <p:blipFill>
          <a:blip r:embed="rId3" cstate="print"/>
          <a:srcRect/>
          <a:stretch>
            <a:fillRect/>
          </a:stretch>
        </p:blipFill>
        <p:spPr bwMode="auto">
          <a:xfrm>
            <a:off x="2819400" y="914400"/>
            <a:ext cx="3391341" cy="4800600"/>
          </a:xfrm>
          <a:prstGeom prst="rect">
            <a:avLst/>
          </a:prstGeom>
          <a:noFill/>
        </p:spPr>
      </p:pic>
      <p:sp>
        <p:nvSpPr>
          <p:cNvPr id="4" name="Rectangle 3"/>
          <p:cNvSpPr/>
          <p:nvPr/>
        </p:nvSpPr>
        <p:spPr>
          <a:xfrm>
            <a:off x="0" y="304800"/>
            <a:ext cx="9144000" cy="584775"/>
          </a:xfrm>
          <a:prstGeom prst="rect">
            <a:avLst/>
          </a:prstGeom>
        </p:spPr>
        <p:txBody>
          <a:bodyPr wrap="square">
            <a:spAutoFit/>
          </a:bodyPr>
          <a:lstStyle/>
          <a:p>
            <a:pPr algn="ctr"/>
            <a:r>
              <a:rPr lang="en-US" sz="3200" b="1" u="sng" dirty="0" smtClean="0">
                <a:solidFill>
                  <a:schemeClr val="bg1"/>
                </a:solidFill>
                <a:latin typeface="League Spartan"/>
              </a:rPr>
              <a:t>DTS </a:t>
            </a:r>
            <a:r>
              <a:rPr lang="en-US" sz="3200" b="1" u="sng" dirty="0" err="1" smtClean="0">
                <a:solidFill>
                  <a:schemeClr val="bg1"/>
                </a:solidFill>
                <a:latin typeface="League Spartan"/>
              </a:rPr>
              <a:t>Megashock</a:t>
            </a:r>
            <a:r>
              <a:rPr lang="en-US" sz="3200" b="1" u="sng" dirty="0" smtClean="0">
                <a:solidFill>
                  <a:schemeClr val="bg1"/>
                </a:solidFill>
                <a:latin typeface="League Spartan"/>
              </a:rPr>
              <a:t> 5 Energizer</a:t>
            </a:r>
            <a:endParaRPr lang="en-US" sz="3200" b="1" u="sng" dirty="0">
              <a:solidFill>
                <a:schemeClr val="bg1"/>
              </a:solidFill>
              <a:latin typeface="League Spart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12"/>
          <p:cNvSpPr txBox="1"/>
          <p:nvPr/>
        </p:nvSpPr>
        <p:spPr>
          <a:xfrm>
            <a:off x="0" y="2209800"/>
            <a:ext cx="9144000" cy="765851"/>
          </a:xfrm>
          <a:prstGeom prst="rect">
            <a:avLst/>
          </a:prstGeom>
        </p:spPr>
        <p:txBody>
          <a:bodyPr wrap="square" lIns="0" tIns="0" rIns="0" bIns="0" rtlCol="0" anchor="t">
            <a:spAutoFit/>
          </a:bodyPr>
          <a:lstStyle/>
          <a:p>
            <a:pPr algn="ctr">
              <a:lnSpc>
                <a:spcPts val="3071"/>
              </a:lnSpc>
            </a:pPr>
            <a:r>
              <a:rPr lang="en-US" sz="2400" dirty="0">
                <a:solidFill>
                  <a:srgbClr val="070606"/>
                </a:solidFill>
                <a:latin typeface="League Spartan"/>
              </a:rPr>
              <a:t>The </a:t>
            </a:r>
            <a:r>
              <a:rPr lang="en-US" sz="2400" dirty="0">
                <a:solidFill>
                  <a:schemeClr val="tx2"/>
                </a:solidFill>
                <a:latin typeface="League Spartan"/>
              </a:rPr>
              <a:t>DTS gate motors </a:t>
            </a:r>
            <a:r>
              <a:rPr lang="en-US" sz="2400" dirty="0">
                <a:solidFill>
                  <a:srgbClr val="070606"/>
                </a:solidFill>
                <a:latin typeface="League Spartan"/>
              </a:rPr>
              <a:t>are designed and manufactured locally by </a:t>
            </a:r>
            <a:r>
              <a:rPr lang="en-US" sz="2400" dirty="0" smtClean="0">
                <a:solidFill>
                  <a:schemeClr val="tx2"/>
                </a:solidFill>
                <a:latin typeface="League Spartan"/>
              </a:rPr>
              <a:t>DTS </a:t>
            </a:r>
            <a:r>
              <a:rPr lang="en-US" sz="2400" dirty="0">
                <a:solidFill>
                  <a:schemeClr val="tx2"/>
                </a:solidFill>
                <a:latin typeface="League Spartan"/>
              </a:rPr>
              <a:t>Security Products CC </a:t>
            </a:r>
            <a:r>
              <a:rPr lang="en-US" sz="2400" dirty="0">
                <a:solidFill>
                  <a:srgbClr val="070606"/>
                </a:solidFill>
                <a:latin typeface="League Spartan"/>
              </a:rPr>
              <a:t>for South African conditions</a:t>
            </a:r>
            <a:r>
              <a:rPr lang="en-US" sz="2400" dirty="0" smtClean="0">
                <a:solidFill>
                  <a:srgbClr val="070606"/>
                </a:solidFill>
                <a:latin typeface="League Spartan"/>
              </a:rPr>
              <a:t>.</a:t>
            </a:r>
          </a:p>
        </p:txBody>
      </p:sp>
      <p:sp>
        <p:nvSpPr>
          <p:cNvPr id="5" name="TextBox 13"/>
          <p:cNvSpPr txBox="1"/>
          <p:nvPr/>
        </p:nvSpPr>
        <p:spPr>
          <a:xfrm>
            <a:off x="0" y="3429000"/>
            <a:ext cx="8150166" cy="1987724"/>
          </a:xfrm>
          <a:prstGeom prst="rect">
            <a:avLst/>
          </a:prstGeom>
        </p:spPr>
        <p:txBody>
          <a:bodyPr wrap="square" lIns="0" tIns="0" rIns="0" bIns="0" rtlCol="0" anchor="t">
            <a:spAutoFit/>
          </a:bodyPr>
          <a:lstStyle/>
          <a:p>
            <a:pPr algn="ctr">
              <a:lnSpc>
                <a:spcPts val="3071"/>
              </a:lnSpc>
            </a:pPr>
            <a:r>
              <a:rPr lang="en-US" sz="2400" dirty="0">
                <a:solidFill>
                  <a:srgbClr val="000000"/>
                </a:solidFill>
                <a:latin typeface="League Spartan" charset="0"/>
              </a:rPr>
              <a:t>We continue to upgrade our products to meet the </a:t>
            </a:r>
          </a:p>
          <a:p>
            <a:pPr algn="ctr">
              <a:lnSpc>
                <a:spcPts val="3071"/>
              </a:lnSpc>
            </a:pPr>
            <a:r>
              <a:rPr lang="en-US" sz="2400" dirty="0">
                <a:solidFill>
                  <a:srgbClr val="000000"/>
                </a:solidFill>
                <a:latin typeface="League Spartan" charset="0"/>
              </a:rPr>
              <a:t>consumers requirements</a:t>
            </a:r>
            <a:r>
              <a:rPr lang="en-US" sz="2400" dirty="0" smtClean="0">
                <a:solidFill>
                  <a:srgbClr val="000000"/>
                </a:solidFill>
                <a:latin typeface="League Spartan" charset="0"/>
              </a:rPr>
              <a:t>.</a:t>
            </a:r>
          </a:p>
          <a:p>
            <a:pPr algn="ctr">
              <a:lnSpc>
                <a:spcPts val="3071"/>
              </a:lnSpc>
            </a:pPr>
            <a:endParaRPr lang="en-US" sz="2400" dirty="0" smtClean="0">
              <a:solidFill>
                <a:srgbClr val="000000"/>
              </a:solidFill>
              <a:latin typeface="League Spartan" charset="0"/>
            </a:endParaRPr>
          </a:p>
          <a:p>
            <a:pPr algn="ctr">
              <a:lnSpc>
                <a:spcPts val="3071"/>
              </a:lnSpc>
            </a:pPr>
            <a:r>
              <a:rPr lang="en-US" sz="2400" dirty="0" smtClean="0">
                <a:solidFill>
                  <a:srgbClr val="000000"/>
                </a:solidFill>
                <a:latin typeface="League Spartan" charset="0"/>
              </a:rPr>
              <a:t>Like the </a:t>
            </a:r>
            <a:r>
              <a:rPr lang="en-US" sz="2400" dirty="0" smtClean="0">
                <a:solidFill>
                  <a:schemeClr val="bg1"/>
                </a:solidFill>
                <a:latin typeface="League Spartan" charset="0"/>
              </a:rPr>
              <a:t>MULTI PC-Board with </a:t>
            </a:r>
            <a:r>
              <a:rPr lang="en-US" sz="2400" u="sng" dirty="0" smtClean="0">
                <a:solidFill>
                  <a:schemeClr val="bg1"/>
                </a:solidFill>
                <a:latin typeface="League Spartan" charset="0"/>
              </a:rPr>
              <a:t>High Access </a:t>
            </a:r>
            <a:r>
              <a:rPr lang="en-US" sz="2400" dirty="0" smtClean="0">
                <a:solidFill>
                  <a:schemeClr val="bg1"/>
                </a:solidFill>
                <a:latin typeface="League Spartan" charset="0"/>
              </a:rPr>
              <a:t>and </a:t>
            </a:r>
            <a:r>
              <a:rPr lang="en-US" sz="2400" u="sng" dirty="0" smtClean="0">
                <a:solidFill>
                  <a:schemeClr val="bg1"/>
                </a:solidFill>
                <a:latin typeface="League Spartan" charset="0"/>
              </a:rPr>
              <a:t>16V AC </a:t>
            </a:r>
            <a:r>
              <a:rPr lang="en-US" sz="2400" dirty="0" smtClean="0">
                <a:solidFill>
                  <a:schemeClr val="bg1"/>
                </a:solidFill>
                <a:latin typeface="League Spartan" charset="0"/>
              </a:rPr>
              <a:t>transformer connections and </a:t>
            </a:r>
            <a:r>
              <a:rPr lang="en-US" sz="2400" u="sng" dirty="0" smtClean="0">
                <a:solidFill>
                  <a:schemeClr val="bg1"/>
                </a:solidFill>
                <a:latin typeface="League Spartan" charset="0"/>
              </a:rPr>
              <a:t>solar ready </a:t>
            </a:r>
            <a:r>
              <a:rPr lang="en-US" sz="2400" dirty="0" smtClean="0">
                <a:solidFill>
                  <a:schemeClr val="bg1"/>
                </a:solidFill>
                <a:latin typeface="League Spartan" charset="0"/>
              </a:rPr>
              <a:t>function.</a:t>
            </a:r>
            <a:endParaRPr lang="en-US" sz="2400" dirty="0">
              <a:solidFill>
                <a:schemeClr val="bg1"/>
              </a:solidFill>
              <a:latin typeface="League Spartan" charset="0"/>
            </a:endParaRPr>
          </a:p>
        </p:txBody>
      </p:sp>
      <p:pic>
        <p:nvPicPr>
          <p:cNvPr id="6" name="Picture 5" descr="Oval logo.gif"/>
          <p:cNvPicPr>
            <a:picLocks noChangeAspect="1"/>
          </p:cNvPicPr>
          <p:nvPr/>
        </p:nvPicPr>
        <p:blipFill>
          <a:blip r:embed="rId3" cstate="print"/>
          <a:stretch>
            <a:fillRect/>
          </a:stretch>
        </p:blipFill>
        <p:spPr>
          <a:xfrm>
            <a:off x="3429000" y="381000"/>
            <a:ext cx="2328000" cy="1524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DTS </a:t>
            </a:r>
            <a:r>
              <a:rPr lang="en-US" sz="2800" b="1" u="sng" dirty="0" err="1" smtClean="0">
                <a:solidFill>
                  <a:schemeClr val="bg1"/>
                </a:solidFill>
                <a:latin typeface="League Spartan"/>
              </a:rPr>
              <a:t>Megashock</a:t>
            </a:r>
            <a:r>
              <a:rPr lang="en-US" sz="2800" b="1" u="sng" dirty="0" smtClean="0">
                <a:solidFill>
                  <a:schemeClr val="bg1"/>
                </a:solidFill>
                <a:latin typeface="League Spartan"/>
              </a:rPr>
              <a:t> 5 Energizer</a:t>
            </a:r>
            <a:endParaRPr lang="en-US" sz="2800" b="1" u="sng" dirty="0">
              <a:solidFill>
                <a:schemeClr val="bg1"/>
              </a:solidFill>
              <a:latin typeface="League Spartan"/>
            </a:endParaRPr>
          </a:p>
        </p:txBody>
      </p:sp>
      <p:sp>
        <p:nvSpPr>
          <p:cNvPr id="6" name="TextBox 5"/>
          <p:cNvSpPr txBox="1"/>
          <p:nvPr/>
        </p:nvSpPr>
        <p:spPr>
          <a:xfrm>
            <a:off x="0" y="609600"/>
            <a:ext cx="9144000" cy="4062651"/>
          </a:xfrm>
          <a:prstGeom prst="rect">
            <a:avLst/>
          </a:prstGeom>
          <a:noFill/>
        </p:spPr>
        <p:txBody>
          <a:bodyPr wrap="square" rtlCol="0">
            <a:spAutoFit/>
          </a:bodyPr>
          <a:lstStyle/>
          <a:p>
            <a:r>
              <a:rPr lang="en-US" sz="2400" b="1" u="sng" dirty="0" smtClean="0">
                <a:solidFill>
                  <a:schemeClr val="bg1"/>
                </a:solidFill>
                <a:latin typeface="League Spartan"/>
              </a:rPr>
              <a:t>Features</a:t>
            </a:r>
          </a:p>
          <a:p>
            <a:pPr>
              <a:lnSpc>
                <a:spcPct val="150000"/>
              </a:lnSpc>
              <a:buClr>
                <a:srgbClr val="0070C0"/>
              </a:buClr>
              <a:buFont typeface="Wingdings" pitchFamily="2" charset="2"/>
              <a:buChar char="Ø"/>
            </a:pPr>
            <a:r>
              <a:rPr lang="en-US" dirty="0" smtClean="0">
                <a:solidFill>
                  <a:schemeClr val="bg1"/>
                </a:solidFill>
                <a:latin typeface="League Spartan"/>
              </a:rPr>
              <a:t>True 5 Joule output</a:t>
            </a:r>
          </a:p>
          <a:p>
            <a:pPr>
              <a:lnSpc>
                <a:spcPct val="150000"/>
              </a:lnSpc>
              <a:buClr>
                <a:srgbClr val="0070C0"/>
              </a:buClr>
              <a:buFont typeface="Wingdings" pitchFamily="2" charset="2"/>
              <a:buChar char="Ø"/>
            </a:pPr>
            <a:r>
              <a:rPr lang="en-US" dirty="0" smtClean="0">
                <a:solidFill>
                  <a:schemeClr val="bg1"/>
                </a:solidFill>
                <a:latin typeface="League Spartan"/>
              </a:rPr>
              <a:t>Tamper Alarm feature</a:t>
            </a:r>
          </a:p>
          <a:p>
            <a:pPr>
              <a:lnSpc>
                <a:spcPct val="150000"/>
              </a:lnSpc>
              <a:buClr>
                <a:srgbClr val="0070C0"/>
              </a:buClr>
              <a:buFont typeface="Wingdings" pitchFamily="2" charset="2"/>
              <a:buChar char="Ø"/>
            </a:pPr>
            <a:r>
              <a:rPr lang="en-US" dirty="0" smtClean="0">
                <a:solidFill>
                  <a:schemeClr val="bg1"/>
                </a:solidFill>
                <a:latin typeface="League Spartan"/>
              </a:rPr>
              <a:t>Onboard fence trouble shooting</a:t>
            </a:r>
          </a:p>
          <a:p>
            <a:pPr>
              <a:lnSpc>
                <a:spcPct val="150000"/>
              </a:lnSpc>
              <a:buClr>
                <a:srgbClr val="0070C0"/>
              </a:buClr>
              <a:buFont typeface="Wingdings" pitchFamily="2" charset="2"/>
              <a:buChar char="Ø"/>
            </a:pPr>
            <a:r>
              <a:rPr lang="en-US" dirty="0" smtClean="0">
                <a:solidFill>
                  <a:schemeClr val="bg1"/>
                </a:solidFill>
                <a:latin typeface="League Spartan"/>
              </a:rPr>
              <a:t>Build in surge protection</a:t>
            </a:r>
          </a:p>
          <a:p>
            <a:pPr>
              <a:lnSpc>
                <a:spcPct val="150000"/>
              </a:lnSpc>
              <a:buClr>
                <a:srgbClr val="0070C0"/>
              </a:buClr>
              <a:buFont typeface="Wingdings" pitchFamily="2" charset="2"/>
              <a:buChar char="Ø"/>
            </a:pPr>
            <a:r>
              <a:rPr lang="en-US" dirty="0" smtClean="0">
                <a:solidFill>
                  <a:schemeClr val="bg1"/>
                </a:solidFill>
                <a:latin typeface="League Spartan"/>
              </a:rPr>
              <a:t>Secure remote arming and disarming</a:t>
            </a:r>
          </a:p>
          <a:p>
            <a:pPr>
              <a:lnSpc>
                <a:spcPct val="150000"/>
              </a:lnSpc>
              <a:buClr>
                <a:srgbClr val="0070C0"/>
              </a:buClr>
              <a:buFont typeface="Wingdings" pitchFamily="2" charset="2"/>
              <a:buChar char="Ø"/>
            </a:pPr>
            <a:r>
              <a:rPr lang="en-US" dirty="0" smtClean="0">
                <a:solidFill>
                  <a:schemeClr val="bg1"/>
                </a:solidFill>
                <a:latin typeface="League Spartan"/>
              </a:rPr>
              <a:t>Built in battery backup</a:t>
            </a:r>
          </a:p>
          <a:p>
            <a:pPr>
              <a:lnSpc>
                <a:spcPct val="150000"/>
              </a:lnSpc>
              <a:buClr>
                <a:srgbClr val="0070C0"/>
              </a:buClr>
              <a:buFont typeface="Wingdings" pitchFamily="2" charset="2"/>
              <a:buChar char="Ø"/>
            </a:pPr>
            <a:r>
              <a:rPr lang="en-US" dirty="0" smtClean="0">
                <a:solidFill>
                  <a:schemeClr val="bg1"/>
                </a:solidFill>
                <a:latin typeface="League Spartan"/>
              </a:rPr>
              <a:t>Full spares and service backup</a:t>
            </a:r>
          </a:p>
          <a:p>
            <a:pPr>
              <a:lnSpc>
                <a:spcPct val="150000"/>
              </a:lnSpc>
              <a:buClr>
                <a:srgbClr val="0070C0"/>
              </a:buClr>
              <a:buFont typeface="Wingdings" pitchFamily="2" charset="2"/>
              <a:buChar char="Ø"/>
            </a:pPr>
            <a:r>
              <a:rPr lang="en-US" dirty="0" smtClean="0">
                <a:solidFill>
                  <a:schemeClr val="bg1"/>
                </a:solidFill>
                <a:latin typeface="League Spartan"/>
              </a:rPr>
              <a:t>Onboard receiver arm/disarm and panic</a:t>
            </a:r>
          </a:p>
          <a:p>
            <a:pPr>
              <a:buClr>
                <a:srgbClr val="0070C0"/>
              </a:buClr>
              <a:buFont typeface="Wingdings" pitchFamily="2" charset="2"/>
              <a:buChar char="Ø"/>
            </a:pPr>
            <a:endParaRPr lang="en-US" dirty="0">
              <a:solidFill>
                <a:schemeClr val="bg1"/>
              </a:solidFill>
              <a:latin typeface="League Spartan"/>
            </a:endParaRPr>
          </a:p>
        </p:txBody>
      </p:sp>
      <p:pic>
        <p:nvPicPr>
          <p:cNvPr id="1026" name="Picture 2" descr="C:\Dts All 2021 on\dts\Advertising &amp; Marketing\Printable Photos 600dpi\MS5 600DPI.jpg"/>
          <p:cNvPicPr>
            <a:picLocks noChangeAspect="1" noChangeArrowheads="1"/>
          </p:cNvPicPr>
          <p:nvPr/>
        </p:nvPicPr>
        <p:blipFill>
          <a:blip r:embed="rId3" cstate="print"/>
          <a:srcRect/>
          <a:stretch>
            <a:fillRect/>
          </a:stretch>
        </p:blipFill>
        <p:spPr bwMode="auto">
          <a:xfrm>
            <a:off x="4800600" y="457200"/>
            <a:ext cx="2583879" cy="3657600"/>
          </a:xfrm>
          <a:prstGeom prst="rect">
            <a:avLst/>
          </a:prstGeom>
          <a:noFill/>
        </p:spPr>
      </p:pic>
      <p:pic>
        <p:nvPicPr>
          <p:cNvPr id="1028" name="Picture 4"/>
          <p:cNvPicPr>
            <a:picLocks noChangeAspect="1" noChangeArrowheads="1"/>
          </p:cNvPicPr>
          <p:nvPr/>
        </p:nvPicPr>
        <p:blipFill>
          <a:blip r:embed="rId4" cstate="print"/>
          <a:srcRect/>
          <a:stretch>
            <a:fillRect/>
          </a:stretch>
        </p:blipFill>
        <p:spPr bwMode="auto">
          <a:xfrm>
            <a:off x="1143000" y="4267201"/>
            <a:ext cx="614419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2" name="TextBox 1"/>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DTS </a:t>
            </a:r>
            <a:r>
              <a:rPr lang="en-US" sz="2800" b="1" u="sng" dirty="0" err="1" smtClean="0">
                <a:solidFill>
                  <a:schemeClr val="bg1"/>
                </a:solidFill>
                <a:latin typeface="League Spartan"/>
              </a:rPr>
              <a:t>Megashock</a:t>
            </a:r>
            <a:r>
              <a:rPr lang="en-US" sz="2800" b="1" u="sng" dirty="0" smtClean="0">
                <a:solidFill>
                  <a:schemeClr val="bg1"/>
                </a:solidFill>
                <a:latin typeface="League Spartan"/>
              </a:rPr>
              <a:t> 5 Energizer</a:t>
            </a:r>
            <a:r>
              <a:rPr lang="en-US" sz="2800" b="1" u="sng" dirty="0">
                <a:solidFill>
                  <a:schemeClr val="bg1"/>
                </a:solidFill>
                <a:latin typeface="League Spartan"/>
              </a:rPr>
              <a:t> </a:t>
            </a:r>
            <a:endParaRPr lang="en-US" sz="2800" b="1" u="sng" dirty="0" smtClean="0">
              <a:solidFill>
                <a:schemeClr val="bg1"/>
              </a:solidFill>
              <a:latin typeface="League Spartan"/>
            </a:endParaRPr>
          </a:p>
        </p:txBody>
      </p:sp>
      <p:pic>
        <p:nvPicPr>
          <p:cNvPr id="1026" name="Picture 1"/>
          <p:cNvPicPr>
            <a:picLocks noChangeAspect="1" noChangeArrowheads="1"/>
          </p:cNvPicPr>
          <p:nvPr/>
        </p:nvPicPr>
        <p:blipFill>
          <a:blip r:embed="rId3" cstate="print"/>
          <a:srcRect/>
          <a:stretch>
            <a:fillRect/>
          </a:stretch>
        </p:blipFill>
        <p:spPr bwMode="auto">
          <a:xfrm>
            <a:off x="-1" y="1295400"/>
            <a:ext cx="4648201" cy="1905000"/>
          </a:xfrm>
          <a:prstGeom prst="rect">
            <a:avLst/>
          </a:prstGeom>
          <a:noFill/>
          <a:ln w="9525">
            <a:noFill/>
            <a:miter lim="800000"/>
            <a:headEnd/>
            <a:tailEnd/>
          </a:ln>
        </p:spPr>
      </p:pic>
      <p:sp>
        <p:nvSpPr>
          <p:cNvPr id="5" name="TextBox 4"/>
          <p:cNvSpPr txBox="1"/>
          <p:nvPr/>
        </p:nvSpPr>
        <p:spPr>
          <a:xfrm>
            <a:off x="0" y="762000"/>
            <a:ext cx="4572000" cy="369332"/>
          </a:xfrm>
          <a:prstGeom prst="rect">
            <a:avLst/>
          </a:prstGeom>
          <a:noFill/>
        </p:spPr>
        <p:txBody>
          <a:bodyPr wrap="square" rtlCol="0">
            <a:spAutoFit/>
          </a:bodyPr>
          <a:lstStyle/>
          <a:p>
            <a:r>
              <a:rPr lang="en-US" b="1" u="sng" dirty="0" smtClean="0">
                <a:solidFill>
                  <a:schemeClr val="bg1"/>
                </a:solidFill>
                <a:latin typeface="League Spartan"/>
              </a:rPr>
              <a:t>Wire connection for Monitored Earth</a:t>
            </a:r>
            <a:endParaRPr lang="en-US" b="1" u="sng" dirty="0">
              <a:solidFill>
                <a:schemeClr val="bg1"/>
              </a:solidFill>
              <a:latin typeface="League Spartan"/>
            </a:endParaRPr>
          </a:p>
        </p:txBody>
      </p:sp>
      <p:pic>
        <p:nvPicPr>
          <p:cNvPr id="1027" name="Picture 1"/>
          <p:cNvPicPr>
            <a:picLocks noChangeAspect="1" noChangeArrowheads="1"/>
          </p:cNvPicPr>
          <p:nvPr/>
        </p:nvPicPr>
        <p:blipFill>
          <a:blip r:embed="rId4" cstate="print"/>
          <a:srcRect/>
          <a:stretch>
            <a:fillRect/>
          </a:stretch>
        </p:blipFill>
        <p:spPr bwMode="auto">
          <a:xfrm>
            <a:off x="4876800" y="1295400"/>
            <a:ext cx="4267200" cy="1752600"/>
          </a:xfrm>
          <a:prstGeom prst="rect">
            <a:avLst/>
          </a:prstGeom>
          <a:noFill/>
          <a:ln w="9525">
            <a:noFill/>
            <a:miter lim="800000"/>
            <a:headEnd/>
            <a:tailEnd/>
          </a:ln>
        </p:spPr>
      </p:pic>
      <p:sp>
        <p:nvSpPr>
          <p:cNvPr id="7" name="TextBox 6"/>
          <p:cNvSpPr txBox="1"/>
          <p:nvPr/>
        </p:nvSpPr>
        <p:spPr>
          <a:xfrm>
            <a:off x="4267200" y="762000"/>
            <a:ext cx="4876800" cy="369332"/>
          </a:xfrm>
          <a:prstGeom prst="rect">
            <a:avLst/>
          </a:prstGeom>
          <a:noFill/>
        </p:spPr>
        <p:txBody>
          <a:bodyPr wrap="square" rtlCol="0">
            <a:spAutoFit/>
          </a:bodyPr>
          <a:lstStyle/>
          <a:p>
            <a:pPr algn="r"/>
            <a:r>
              <a:rPr lang="en-US" b="1" u="sng" dirty="0" smtClean="0">
                <a:solidFill>
                  <a:schemeClr val="bg1"/>
                </a:solidFill>
                <a:latin typeface="League Spartan"/>
              </a:rPr>
              <a:t>Wire connection for Non Monitored Earth</a:t>
            </a:r>
            <a:endParaRPr lang="en-US" b="1" u="sng" dirty="0">
              <a:solidFill>
                <a:schemeClr val="bg1"/>
              </a:solidFill>
              <a:latin typeface="League Spartan"/>
            </a:endParaRPr>
          </a:p>
        </p:txBody>
      </p:sp>
      <p:sp>
        <p:nvSpPr>
          <p:cNvPr id="8" name="TextBox 7"/>
          <p:cNvSpPr txBox="1"/>
          <p:nvPr/>
        </p:nvSpPr>
        <p:spPr>
          <a:xfrm>
            <a:off x="0" y="3581400"/>
            <a:ext cx="9144000" cy="3170099"/>
          </a:xfrm>
          <a:prstGeom prst="rect">
            <a:avLst/>
          </a:prstGeom>
          <a:noFill/>
        </p:spPr>
        <p:txBody>
          <a:bodyPr wrap="square" rtlCol="0">
            <a:spAutoFit/>
          </a:bodyPr>
          <a:lstStyle/>
          <a:p>
            <a:r>
              <a:rPr lang="en-US" b="1" u="sng" dirty="0" smtClean="0">
                <a:solidFill>
                  <a:schemeClr val="bg1"/>
                </a:solidFill>
                <a:latin typeface="League Spartan"/>
              </a:rPr>
              <a:t>Dipswitch Selection</a:t>
            </a:r>
          </a:p>
          <a:p>
            <a:r>
              <a:rPr lang="en-US" sz="1400" b="1" dirty="0" smtClean="0">
                <a:solidFill>
                  <a:schemeClr val="bg1"/>
                </a:solidFill>
                <a:latin typeface="League Spartan"/>
              </a:rPr>
              <a:t>Dipswitch 1 - ON, Override tamper alarm switch.</a:t>
            </a:r>
          </a:p>
          <a:p>
            <a:r>
              <a:rPr lang="en-US" sz="1400" b="1" dirty="0" smtClean="0">
                <a:solidFill>
                  <a:schemeClr val="bg1"/>
                </a:solidFill>
                <a:latin typeface="League Spartan"/>
              </a:rPr>
              <a:t>Dipswitch 1 - OFF, Normal run mode.   </a:t>
            </a:r>
          </a:p>
          <a:p>
            <a:r>
              <a:rPr lang="en-US" sz="1400" b="1" dirty="0" smtClean="0">
                <a:solidFill>
                  <a:schemeClr val="bg1"/>
                </a:solidFill>
                <a:latin typeface="League Spartan"/>
              </a:rPr>
              <a:t>Dipswitch 2 - ON, Strobe light will stay on when energizer is armed.</a:t>
            </a:r>
          </a:p>
          <a:p>
            <a:r>
              <a:rPr lang="en-US" sz="1400" b="1" dirty="0" smtClean="0">
                <a:solidFill>
                  <a:schemeClr val="bg1"/>
                </a:solidFill>
                <a:latin typeface="League Spartan"/>
              </a:rPr>
              <a:t>Dipswitch 2 - OFF, Strobe light on alarm will stay on until manually reset.</a:t>
            </a:r>
          </a:p>
          <a:p>
            <a:r>
              <a:rPr lang="en-US" sz="1400" b="1" dirty="0" smtClean="0">
                <a:solidFill>
                  <a:schemeClr val="bg1"/>
                </a:solidFill>
                <a:latin typeface="League Spartan"/>
              </a:rPr>
              <a:t>Dipswitch 3 - ON, Siren will on alarm go on &amp; off for 3 or 8 minutes until manually reset.</a:t>
            </a:r>
          </a:p>
          <a:p>
            <a:r>
              <a:rPr lang="en-US" sz="1400" b="1" dirty="0" smtClean="0">
                <a:solidFill>
                  <a:schemeClr val="bg1"/>
                </a:solidFill>
                <a:latin typeface="League Spartan"/>
              </a:rPr>
              <a:t>Dipswitch 3 - OFF, Siren will on alarm go off for 3 or 8 minutes, then reset itself if alarm condition is cleared. </a:t>
            </a:r>
          </a:p>
          <a:p>
            <a:r>
              <a:rPr lang="en-US" sz="1400" b="1" dirty="0" smtClean="0">
                <a:solidFill>
                  <a:schemeClr val="bg1"/>
                </a:solidFill>
                <a:latin typeface="League Spartan"/>
              </a:rPr>
              <a:t>Dipswitch 4 - ON, Gate alarm delay = 3 minutes.</a:t>
            </a:r>
          </a:p>
          <a:p>
            <a:r>
              <a:rPr lang="en-US" sz="1400" b="1" dirty="0" smtClean="0">
                <a:solidFill>
                  <a:schemeClr val="bg1"/>
                </a:solidFill>
                <a:latin typeface="League Spartan"/>
              </a:rPr>
              <a:t>Dipswitch 4 - OFF, Gate alarm delay = 1 minute.</a:t>
            </a:r>
          </a:p>
          <a:p>
            <a:r>
              <a:rPr lang="en-US" sz="1400" b="1" dirty="0" smtClean="0">
                <a:solidFill>
                  <a:schemeClr val="bg1"/>
                </a:solidFill>
                <a:latin typeface="League Spartan"/>
              </a:rPr>
              <a:t>Dipswitch 5 - ON, Fence alarm sensitivity = 2 consecutive error cycles.   </a:t>
            </a:r>
          </a:p>
          <a:p>
            <a:r>
              <a:rPr lang="en-US" sz="1400" b="1" dirty="0" smtClean="0">
                <a:solidFill>
                  <a:schemeClr val="bg1"/>
                </a:solidFill>
                <a:latin typeface="League Spartan"/>
              </a:rPr>
              <a:t>Dipswitch 5 - OFF, Fence alarm sensitivity = 3 consecutive error cycles.</a:t>
            </a:r>
          </a:p>
          <a:p>
            <a:r>
              <a:rPr lang="en-US" sz="1400" b="1" dirty="0" smtClean="0">
                <a:solidFill>
                  <a:schemeClr val="bg1"/>
                </a:solidFill>
                <a:latin typeface="League Spartan"/>
              </a:rPr>
              <a:t>Dipswitch 6 - ON, Alarm timer = 8 minutes.</a:t>
            </a:r>
          </a:p>
          <a:p>
            <a:r>
              <a:rPr lang="en-US" sz="1400" b="1" dirty="0" smtClean="0">
                <a:solidFill>
                  <a:schemeClr val="bg1"/>
                </a:solidFill>
                <a:latin typeface="League Spartan"/>
              </a:rPr>
              <a:t>Dipswitch 6 - OFF, Alarm timer = 3 minutes</a:t>
            </a:r>
            <a:endParaRPr lang="en-US" sz="1400" b="1" dirty="0">
              <a:solidFill>
                <a:schemeClr val="bg1"/>
              </a:solidFill>
              <a:latin typeface="League Sparta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External Connections</a:t>
            </a:r>
            <a:endParaRPr lang="en-US" sz="2800" b="1" u="sng" dirty="0">
              <a:solidFill>
                <a:schemeClr val="bg1"/>
              </a:solidFill>
              <a:latin typeface="League Spartan"/>
            </a:endParaRPr>
          </a:p>
        </p:txBody>
      </p:sp>
      <p:pic>
        <p:nvPicPr>
          <p:cNvPr id="2050" name="Picture 2"/>
          <p:cNvPicPr>
            <a:picLocks noChangeAspect="1" noChangeArrowheads="1"/>
          </p:cNvPicPr>
          <p:nvPr/>
        </p:nvPicPr>
        <p:blipFill>
          <a:blip r:embed="rId3" cstate="print"/>
          <a:srcRect/>
          <a:stretch>
            <a:fillRect/>
          </a:stretch>
        </p:blipFill>
        <p:spPr bwMode="auto">
          <a:xfrm>
            <a:off x="0" y="762000"/>
            <a:ext cx="2963334" cy="3581401"/>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895600" y="762000"/>
            <a:ext cx="2825750" cy="33528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867400" y="1066800"/>
            <a:ext cx="2422525" cy="3733800"/>
          </a:xfrm>
          <a:prstGeom prst="rect">
            <a:avLst/>
          </a:prstGeom>
          <a:noFill/>
          <a:ln w="9525">
            <a:noFill/>
            <a:miter lim="800000"/>
            <a:headEnd/>
            <a:tailEnd/>
          </a:ln>
        </p:spPr>
      </p:pic>
      <p:sp>
        <p:nvSpPr>
          <p:cNvPr id="7" name="TextBox 6"/>
          <p:cNvSpPr txBox="1"/>
          <p:nvPr/>
        </p:nvSpPr>
        <p:spPr>
          <a:xfrm>
            <a:off x="5715000" y="685800"/>
            <a:ext cx="3124200" cy="338554"/>
          </a:xfrm>
          <a:prstGeom prst="rect">
            <a:avLst/>
          </a:prstGeom>
          <a:noFill/>
        </p:spPr>
        <p:txBody>
          <a:bodyPr wrap="square" rtlCol="0">
            <a:spAutoFit/>
          </a:bodyPr>
          <a:lstStyle/>
          <a:p>
            <a:r>
              <a:rPr lang="en-US" sz="1600" b="1" u="sng" dirty="0" smtClean="0">
                <a:solidFill>
                  <a:schemeClr val="bg1"/>
                </a:solidFill>
                <a:latin typeface="League Spartan"/>
              </a:rPr>
              <a:t>Receiver/Keypad/ Switch</a:t>
            </a:r>
            <a:endParaRPr lang="en-US" sz="1600" b="1" u="sng" dirty="0">
              <a:solidFill>
                <a:schemeClr val="bg1"/>
              </a:solidFill>
              <a:latin typeface="League Spartan"/>
            </a:endParaRPr>
          </a:p>
        </p:txBody>
      </p:sp>
      <p:sp>
        <p:nvSpPr>
          <p:cNvPr id="8" name="TextBox 7"/>
          <p:cNvSpPr txBox="1"/>
          <p:nvPr/>
        </p:nvSpPr>
        <p:spPr>
          <a:xfrm>
            <a:off x="0" y="4800600"/>
            <a:ext cx="9144000" cy="1631216"/>
          </a:xfrm>
          <a:prstGeom prst="rect">
            <a:avLst/>
          </a:prstGeom>
          <a:noFill/>
        </p:spPr>
        <p:txBody>
          <a:bodyPr wrap="square" rtlCol="0">
            <a:spAutoFit/>
          </a:bodyPr>
          <a:lstStyle/>
          <a:p>
            <a:r>
              <a:rPr lang="en-US" b="1" u="sng" dirty="0" smtClean="0">
                <a:solidFill>
                  <a:schemeClr val="bg1"/>
                </a:solidFill>
                <a:latin typeface="League Spartan"/>
              </a:rPr>
              <a:t>Programming remotes</a:t>
            </a:r>
          </a:p>
          <a:p>
            <a:pPr>
              <a:buClr>
                <a:srgbClr val="0070C0"/>
              </a:buClr>
              <a:buFont typeface="Wingdings" pitchFamily="2" charset="2"/>
              <a:buChar char="Ø"/>
            </a:pPr>
            <a:r>
              <a:rPr lang="en-US" sz="1600" dirty="0" smtClean="0">
                <a:solidFill>
                  <a:schemeClr val="bg1"/>
                </a:solidFill>
                <a:latin typeface="League Spartan"/>
              </a:rPr>
              <a:t> For Arm and Disarm press and release the </a:t>
            </a:r>
            <a:r>
              <a:rPr lang="en-US" sz="1600" b="1" dirty="0" smtClean="0">
                <a:solidFill>
                  <a:schemeClr val="bg1"/>
                </a:solidFill>
                <a:latin typeface="League Spartan"/>
              </a:rPr>
              <a:t>ARM </a:t>
            </a:r>
            <a:r>
              <a:rPr lang="en-US" sz="1600" dirty="0" smtClean="0">
                <a:solidFill>
                  <a:schemeClr val="bg1"/>
                </a:solidFill>
                <a:latin typeface="League Spartan"/>
              </a:rPr>
              <a:t>button then press your remote two times</a:t>
            </a:r>
          </a:p>
          <a:p>
            <a:pPr>
              <a:buClr>
                <a:srgbClr val="0070C0"/>
              </a:buClr>
              <a:buFont typeface="Wingdings" pitchFamily="2" charset="2"/>
              <a:buChar char="Ø"/>
            </a:pPr>
            <a:r>
              <a:rPr lang="en-US" sz="1600" dirty="0" smtClean="0">
                <a:solidFill>
                  <a:schemeClr val="bg1"/>
                </a:solidFill>
                <a:latin typeface="League Spartan"/>
              </a:rPr>
              <a:t> </a:t>
            </a:r>
            <a:r>
              <a:rPr lang="en-US" sz="1600" dirty="0" smtClean="0">
                <a:solidFill>
                  <a:schemeClr val="bg1"/>
                </a:solidFill>
                <a:latin typeface="League Spartan"/>
              </a:rPr>
              <a:t>For Panic/Siren press and release the </a:t>
            </a:r>
            <a:r>
              <a:rPr lang="en-US" sz="1600" b="1" dirty="0" smtClean="0">
                <a:solidFill>
                  <a:schemeClr val="bg1"/>
                </a:solidFill>
                <a:latin typeface="League Spartan"/>
              </a:rPr>
              <a:t>SIREN </a:t>
            </a:r>
            <a:r>
              <a:rPr lang="en-US" sz="1600" dirty="0" smtClean="0">
                <a:solidFill>
                  <a:schemeClr val="bg1"/>
                </a:solidFill>
                <a:latin typeface="League Spartan"/>
              </a:rPr>
              <a:t>button then press your remote two times</a:t>
            </a:r>
          </a:p>
          <a:p>
            <a:pPr>
              <a:buClr>
                <a:srgbClr val="0070C0"/>
              </a:buClr>
            </a:pPr>
            <a:endParaRPr lang="en-US" sz="1400" dirty="0" smtClean="0">
              <a:solidFill>
                <a:schemeClr val="bg1"/>
              </a:solidFill>
              <a:latin typeface="League Spartan"/>
            </a:endParaRPr>
          </a:p>
          <a:p>
            <a:r>
              <a:rPr lang="en-US" b="1" dirty="0" smtClean="0">
                <a:solidFill>
                  <a:schemeClr val="bg1"/>
                </a:solidFill>
                <a:latin typeface="League Spartan"/>
              </a:rPr>
              <a:t>Note</a:t>
            </a:r>
            <a:r>
              <a:rPr lang="en-US" b="1" dirty="0" smtClean="0">
                <a:solidFill>
                  <a:schemeClr val="bg1"/>
                </a:solidFill>
                <a:latin typeface="League Spartan"/>
              </a:rPr>
              <a:t>: External connections via Receiver, Keypad and Switch must be used in LATCH mode </a:t>
            </a:r>
            <a:endParaRPr lang="en-US" b="1" dirty="0">
              <a:solidFill>
                <a:schemeClr val="bg1"/>
              </a:solidFill>
              <a:latin typeface="League Spart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pic>
        <p:nvPicPr>
          <p:cNvPr id="1026" name="Picture 1"/>
          <p:cNvPicPr>
            <a:picLocks noChangeAspect="1" noChangeArrowheads="1"/>
          </p:cNvPicPr>
          <p:nvPr/>
        </p:nvPicPr>
        <p:blipFill>
          <a:blip r:embed="rId3" cstate="print"/>
          <a:srcRect l="34443"/>
          <a:stretch>
            <a:fillRect/>
          </a:stretch>
        </p:blipFill>
        <p:spPr bwMode="auto">
          <a:xfrm>
            <a:off x="1828800" y="457200"/>
            <a:ext cx="5511420" cy="2133600"/>
          </a:xfrm>
          <a:prstGeom prst="rect">
            <a:avLst/>
          </a:prstGeom>
          <a:noFill/>
          <a:ln w="9525">
            <a:noFill/>
            <a:miter lim="800000"/>
            <a:headEnd/>
            <a:tailEnd/>
          </a:ln>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Fault finding </a:t>
            </a:r>
            <a:endParaRPr lang="en-US" sz="2800" b="1" u="sng" dirty="0" smtClean="0">
              <a:solidFill>
                <a:schemeClr val="bg1"/>
              </a:solidFill>
              <a:latin typeface="League Spartan"/>
            </a:endParaRPr>
          </a:p>
        </p:txBody>
      </p:sp>
      <p:sp>
        <p:nvSpPr>
          <p:cNvPr id="4" name="TextBox 3"/>
          <p:cNvSpPr txBox="1"/>
          <p:nvPr/>
        </p:nvSpPr>
        <p:spPr>
          <a:xfrm>
            <a:off x="0" y="2133600"/>
            <a:ext cx="9144000" cy="3970318"/>
          </a:xfrm>
          <a:prstGeom prst="rect">
            <a:avLst/>
          </a:prstGeom>
          <a:noFill/>
        </p:spPr>
        <p:txBody>
          <a:bodyPr wrap="square" rtlCol="0">
            <a:spAutoFit/>
          </a:bodyPr>
          <a:lstStyle/>
          <a:p>
            <a:pPr>
              <a:buClr>
                <a:srgbClr val="0070C0"/>
              </a:buClr>
              <a:buFont typeface="Wingdings" pitchFamily="2" charset="2"/>
              <a:buChar char="Ø"/>
            </a:pPr>
            <a:r>
              <a:rPr lang="en-US" dirty="0" smtClean="0">
                <a:solidFill>
                  <a:schemeClr val="bg1"/>
                </a:solidFill>
                <a:latin typeface="League Spartan"/>
              </a:rPr>
              <a:t>Switch off the </a:t>
            </a:r>
            <a:r>
              <a:rPr lang="en-US" dirty="0" smtClean="0">
                <a:solidFill>
                  <a:schemeClr val="bg1"/>
                </a:solidFill>
                <a:latin typeface="League Spartan"/>
              </a:rPr>
              <a:t>unit and remove </a:t>
            </a:r>
            <a:r>
              <a:rPr lang="en-US" dirty="0" smtClean="0">
                <a:solidFill>
                  <a:schemeClr val="bg1"/>
                </a:solidFill>
                <a:latin typeface="League Spartan"/>
              </a:rPr>
              <a:t>the live and earth wires from the unit</a:t>
            </a:r>
            <a:r>
              <a:rPr lang="en-US" dirty="0" smtClean="0">
                <a:solidFill>
                  <a:schemeClr val="bg1"/>
                </a:solidFill>
                <a:latin typeface="League Spartan"/>
              </a:rPr>
              <a:t>.</a:t>
            </a:r>
          </a:p>
          <a:p>
            <a:pPr>
              <a:buClr>
                <a:srgbClr val="0070C0"/>
              </a:buClr>
              <a:buFont typeface="Wingdings" pitchFamily="2" charset="2"/>
              <a:buChar char="Ø"/>
            </a:pPr>
            <a:r>
              <a:rPr lang="en-US" dirty="0" smtClean="0">
                <a:solidFill>
                  <a:schemeClr val="bg1"/>
                </a:solidFill>
                <a:latin typeface="League Spartan"/>
              </a:rPr>
              <a:t>Bridge </a:t>
            </a:r>
            <a:r>
              <a:rPr lang="en-US" dirty="0" smtClean="0">
                <a:solidFill>
                  <a:schemeClr val="bg1"/>
                </a:solidFill>
                <a:latin typeface="League Spartan"/>
              </a:rPr>
              <a:t>live out to live return on the unit</a:t>
            </a:r>
            <a:r>
              <a:rPr lang="en-US" dirty="0" smtClean="0">
                <a:solidFill>
                  <a:schemeClr val="bg1"/>
                </a:solidFill>
                <a:latin typeface="League Spartan"/>
              </a:rPr>
              <a:t>.</a:t>
            </a:r>
          </a:p>
          <a:p>
            <a:pPr>
              <a:buClr>
                <a:srgbClr val="0070C0"/>
              </a:buClr>
              <a:buFont typeface="Wingdings" pitchFamily="2" charset="2"/>
              <a:buChar char="Ø"/>
            </a:pPr>
            <a:r>
              <a:rPr lang="en-US" dirty="0" smtClean="0">
                <a:solidFill>
                  <a:schemeClr val="bg1"/>
                </a:solidFill>
                <a:latin typeface="League Spartan"/>
              </a:rPr>
              <a:t>Bridge </a:t>
            </a:r>
            <a:r>
              <a:rPr lang="en-US" dirty="0" smtClean="0">
                <a:solidFill>
                  <a:schemeClr val="bg1"/>
                </a:solidFill>
                <a:latin typeface="League Spartan"/>
              </a:rPr>
              <a:t>earth out to earth return on the </a:t>
            </a:r>
            <a:r>
              <a:rPr lang="en-US" dirty="0" smtClean="0">
                <a:solidFill>
                  <a:schemeClr val="bg1"/>
                </a:solidFill>
                <a:latin typeface="League Spartan"/>
              </a:rPr>
              <a:t>unit and switch </a:t>
            </a:r>
            <a:r>
              <a:rPr lang="en-US" dirty="0" smtClean="0">
                <a:solidFill>
                  <a:schemeClr val="bg1"/>
                </a:solidFill>
                <a:latin typeface="League Spartan"/>
              </a:rPr>
              <a:t>the unit back </a:t>
            </a:r>
            <a:r>
              <a:rPr lang="en-US" dirty="0" smtClean="0">
                <a:solidFill>
                  <a:schemeClr val="bg1"/>
                </a:solidFill>
                <a:latin typeface="League Spartan"/>
              </a:rPr>
              <a:t>on</a:t>
            </a:r>
            <a:r>
              <a:rPr lang="en-US" dirty="0" smtClean="0">
                <a:solidFill>
                  <a:schemeClr val="tx2"/>
                </a:solidFill>
                <a:latin typeface="League Spartan"/>
              </a:rPr>
              <a:t>(Remember to</a:t>
            </a:r>
          </a:p>
          <a:p>
            <a:pPr>
              <a:buClr>
                <a:srgbClr val="0070C0"/>
              </a:buClr>
            </a:pPr>
            <a:r>
              <a:rPr lang="en-US" dirty="0" smtClean="0">
                <a:solidFill>
                  <a:schemeClr val="tx2"/>
                </a:solidFill>
                <a:latin typeface="League Spartan"/>
              </a:rPr>
              <a:t> </a:t>
            </a:r>
            <a:r>
              <a:rPr lang="en-US" dirty="0" smtClean="0">
                <a:solidFill>
                  <a:schemeClr val="tx2"/>
                </a:solidFill>
                <a:latin typeface="League Spartan"/>
              </a:rPr>
              <a:t>  switch dipswitch number </a:t>
            </a:r>
            <a:r>
              <a:rPr lang="en-US" b="1" dirty="0" smtClean="0">
                <a:solidFill>
                  <a:schemeClr val="tx2"/>
                </a:solidFill>
                <a:latin typeface="League Spartan"/>
              </a:rPr>
              <a:t>1</a:t>
            </a:r>
            <a:r>
              <a:rPr lang="en-US" dirty="0" smtClean="0">
                <a:solidFill>
                  <a:schemeClr val="tx2"/>
                </a:solidFill>
                <a:latin typeface="League Spartan"/>
              </a:rPr>
              <a:t> on while testing with the cover off)</a:t>
            </a:r>
            <a:endParaRPr lang="en-US" dirty="0" smtClean="0">
              <a:solidFill>
                <a:schemeClr val="tx2"/>
              </a:solidFill>
              <a:latin typeface="League Spartan"/>
            </a:endParaRPr>
          </a:p>
          <a:p>
            <a:pPr>
              <a:buClr>
                <a:srgbClr val="0070C0"/>
              </a:buClr>
              <a:buFont typeface="Wingdings" pitchFamily="2" charset="2"/>
              <a:buChar char="Ø"/>
            </a:pPr>
            <a:r>
              <a:rPr lang="en-US" dirty="0" smtClean="0">
                <a:solidFill>
                  <a:schemeClr val="bg1"/>
                </a:solidFill>
                <a:latin typeface="League Spartan"/>
              </a:rPr>
              <a:t>If the unit still gives an immediate alarm</a:t>
            </a:r>
            <a:r>
              <a:rPr lang="en-US" dirty="0" smtClean="0">
                <a:solidFill>
                  <a:schemeClr val="bg1"/>
                </a:solidFill>
                <a:latin typeface="League Spartan"/>
              </a:rPr>
              <a:t>, check all fuses, connections and consult</a:t>
            </a:r>
          </a:p>
          <a:p>
            <a:pPr>
              <a:buClr>
                <a:srgbClr val="0070C0"/>
              </a:buClr>
            </a:pPr>
            <a:r>
              <a:rPr lang="en-US" dirty="0" smtClean="0">
                <a:solidFill>
                  <a:schemeClr val="bg1"/>
                </a:solidFill>
                <a:latin typeface="League Spartan"/>
              </a:rPr>
              <a:t> </a:t>
            </a:r>
            <a:r>
              <a:rPr lang="en-US" dirty="0" smtClean="0">
                <a:solidFill>
                  <a:schemeClr val="bg1"/>
                </a:solidFill>
                <a:latin typeface="League Spartan"/>
              </a:rPr>
              <a:t>  supplier</a:t>
            </a:r>
            <a:endParaRPr lang="en-US" dirty="0" smtClean="0">
              <a:solidFill>
                <a:schemeClr val="bg1"/>
              </a:solidFill>
              <a:latin typeface="League Spartan"/>
            </a:endParaRPr>
          </a:p>
          <a:p>
            <a:pPr>
              <a:buClr>
                <a:srgbClr val="0070C0"/>
              </a:buClr>
              <a:buFont typeface="Wingdings" pitchFamily="2" charset="2"/>
              <a:buChar char="Ø"/>
            </a:pPr>
            <a:r>
              <a:rPr lang="en-US" dirty="0" smtClean="0">
                <a:solidFill>
                  <a:schemeClr val="bg1"/>
                </a:solidFill>
                <a:latin typeface="League Spartan"/>
              </a:rPr>
              <a:t>If not, switch the unit off again, connect only the earth wires back onto the </a:t>
            </a:r>
            <a:r>
              <a:rPr lang="en-US" dirty="0" smtClean="0">
                <a:solidFill>
                  <a:schemeClr val="bg1"/>
                </a:solidFill>
                <a:latin typeface="League Spartan"/>
              </a:rPr>
              <a:t>unit and</a:t>
            </a:r>
          </a:p>
          <a:p>
            <a:pPr>
              <a:buClr>
                <a:srgbClr val="0070C0"/>
              </a:buClr>
            </a:pPr>
            <a:r>
              <a:rPr lang="en-US" dirty="0" smtClean="0">
                <a:solidFill>
                  <a:schemeClr val="bg1"/>
                </a:solidFill>
                <a:latin typeface="League Spartan"/>
              </a:rPr>
              <a:t> </a:t>
            </a:r>
            <a:r>
              <a:rPr lang="en-US" dirty="0" smtClean="0">
                <a:solidFill>
                  <a:schemeClr val="bg1"/>
                </a:solidFill>
                <a:latin typeface="League Spartan"/>
              </a:rPr>
              <a:t>  switch </a:t>
            </a:r>
            <a:r>
              <a:rPr lang="en-US" dirty="0" smtClean="0">
                <a:solidFill>
                  <a:schemeClr val="bg1"/>
                </a:solidFill>
                <a:latin typeface="League Spartan"/>
              </a:rPr>
              <a:t>the unit back on.</a:t>
            </a:r>
          </a:p>
          <a:p>
            <a:pPr>
              <a:buClr>
                <a:srgbClr val="0070C0"/>
              </a:buClr>
              <a:buFont typeface="Wingdings" pitchFamily="2" charset="2"/>
              <a:buChar char="Ø"/>
            </a:pPr>
            <a:r>
              <a:rPr lang="en-US" dirty="0" smtClean="0">
                <a:solidFill>
                  <a:schemeClr val="bg1"/>
                </a:solidFill>
                <a:latin typeface="League Spartan"/>
              </a:rPr>
              <a:t>If the unit now gives an alarm, the unit is insufficiently earthed, add more earth </a:t>
            </a:r>
            <a:r>
              <a:rPr lang="en-US" dirty="0" smtClean="0">
                <a:solidFill>
                  <a:schemeClr val="bg1"/>
                </a:solidFill>
                <a:latin typeface="League Spartan"/>
              </a:rPr>
              <a:t>spikes,</a:t>
            </a:r>
          </a:p>
          <a:p>
            <a:pPr>
              <a:buClr>
                <a:srgbClr val="0070C0"/>
              </a:buClr>
            </a:pPr>
            <a:r>
              <a:rPr lang="en-US" dirty="0" smtClean="0">
                <a:solidFill>
                  <a:schemeClr val="bg1"/>
                </a:solidFill>
                <a:latin typeface="League Spartan"/>
              </a:rPr>
              <a:t> </a:t>
            </a:r>
            <a:r>
              <a:rPr lang="en-US" dirty="0" smtClean="0">
                <a:solidFill>
                  <a:schemeClr val="bg1"/>
                </a:solidFill>
                <a:latin typeface="League Spartan"/>
              </a:rPr>
              <a:t>  or </a:t>
            </a:r>
            <a:r>
              <a:rPr lang="en-US" dirty="0" smtClean="0">
                <a:solidFill>
                  <a:schemeClr val="bg1"/>
                </a:solidFill>
                <a:latin typeface="League Spartan"/>
              </a:rPr>
              <a:t>there is a communication break on the earth line.</a:t>
            </a:r>
          </a:p>
          <a:p>
            <a:pPr>
              <a:buClr>
                <a:srgbClr val="0070C0"/>
              </a:buClr>
              <a:buFont typeface="Wingdings" pitchFamily="2" charset="2"/>
              <a:buChar char="Ø"/>
            </a:pPr>
            <a:r>
              <a:rPr lang="en-US" dirty="0" smtClean="0">
                <a:solidFill>
                  <a:schemeClr val="bg1"/>
                </a:solidFill>
                <a:latin typeface="League Spartan"/>
              </a:rPr>
              <a:t>If not, the live wire has a fault on the line, search for the fault and repair </a:t>
            </a:r>
            <a:r>
              <a:rPr lang="en-US" dirty="0" smtClean="0">
                <a:solidFill>
                  <a:schemeClr val="bg1"/>
                </a:solidFill>
                <a:latin typeface="League Spartan"/>
              </a:rPr>
              <a:t>before</a:t>
            </a:r>
          </a:p>
          <a:p>
            <a:pPr>
              <a:buClr>
                <a:srgbClr val="0070C0"/>
              </a:buClr>
            </a:pPr>
            <a:r>
              <a:rPr lang="en-US" dirty="0" smtClean="0">
                <a:solidFill>
                  <a:schemeClr val="bg1"/>
                </a:solidFill>
                <a:latin typeface="League Spartan"/>
              </a:rPr>
              <a:t> </a:t>
            </a:r>
            <a:r>
              <a:rPr lang="en-US" dirty="0" smtClean="0">
                <a:solidFill>
                  <a:schemeClr val="bg1"/>
                </a:solidFill>
                <a:latin typeface="League Spartan"/>
              </a:rPr>
              <a:t>  connecting </a:t>
            </a:r>
            <a:r>
              <a:rPr lang="en-US" dirty="0" smtClean="0">
                <a:solidFill>
                  <a:schemeClr val="bg1"/>
                </a:solidFill>
                <a:latin typeface="League Spartan"/>
              </a:rPr>
              <a:t>the live wires back onto the unit.</a:t>
            </a:r>
          </a:p>
          <a:p>
            <a:pPr>
              <a:buClr>
                <a:srgbClr val="0070C0"/>
              </a:buClr>
              <a:buFont typeface="Wingdings" pitchFamily="2" charset="2"/>
              <a:buChar char="Ø"/>
            </a:pPr>
            <a:r>
              <a:rPr lang="en-US" dirty="0" smtClean="0">
                <a:solidFill>
                  <a:schemeClr val="bg1"/>
                </a:solidFill>
                <a:latin typeface="League Spartan"/>
              </a:rPr>
              <a:t>If the 3.15 fuse is blown, the energizer will not work of the battery. (Reversed </a:t>
            </a:r>
            <a:r>
              <a:rPr lang="en-US" dirty="0" smtClean="0">
                <a:solidFill>
                  <a:schemeClr val="bg1"/>
                </a:solidFill>
                <a:latin typeface="League Spartan"/>
              </a:rPr>
              <a:t>polarities</a:t>
            </a:r>
          </a:p>
          <a:p>
            <a:pPr>
              <a:buClr>
                <a:srgbClr val="0070C0"/>
              </a:buClr>
            </a:pPr>
            <a:r>
              <a:rPr lang="en-US" dirty="0" smtClean="0">
                <a:solidFill>
                  <a:schemeClr val="bg1"/>
                </a:solidFill>
                <a:latin typeface="League Spartan"/>
              </a:rPr>
              <a:t>   will </a:t>
            </a:r>
            <a:r>
              <a:rPr lang="en-US" dirty="0" smtClean="0">
                <a:solidFill>
                  <a:schemeClr val="bg1"/>
                </a:solidFill>
                <a:latin typeface="League Spartan"/>
              </a:rPr>
              <a:t>blow the fuse)</a:t>
            </a:r>
            <a:endParaRPr lang="en-US" dirty="0">
              <a:solidFill>
                <a:schemeClr val="bg1"/>
              </a:solidFill>
              <a:latin typeface="League Spart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22"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0" y="304800"/>
            <a:ext cx="9144000" cy="584775"/>
          </a:xfrm>
          <a:prstGeom prst="rect">
            <a:avLst/>
          </a:prstGeom>
          <a:noFill/>
        </p:spPr>
        <p:txBody>
          <a:bodyPr wrap="square" rtlCol="0">
            <a:spAutoFit/>
          </a:bodyPr>
          <a:lstStyle/>
          <a:p>
            <a:pPr algn="ctr"/>
            <a:r>
              <a:rPr lang="en-US" sz="3200" b="1" u="sng" dirty="0" smtClean="0">
                <a:solidFill>
                  <a:schemeClr val="bg1"/>
                </a:solidFill>
                <a:latin typeface="League Spartan"/>
              </a:rPr>
              <a:t>Accessories</a:t>
            </a:r>
            <a:endParaRPr lang="en-US" sz="3200" b="1" u="sng" dirty="0">
              <a:solidFill>
                <a:schemeClr val="bg1"/>
              </a:solidFill>
              <a:latin typeface="League Spartan"/>
            </a:endParaRPr>
          </a:p>
        </p:txBody>
      </p:sp>
      <p:pic>
        <p:nvPicPr>
          <p:cNvPr id="6" name="Picture 2"/>
          <p:cNvPicPr>
            <a:picLocks noChangeAspect="1" noChangeArrowheads="1"/>
          </p:cNvPicPr>
          <p:nvPr/>
        </p:nvPicPr>
        <p:blipFill>
          <a:blip r:embed="rId3" cstate="print"/>
          <a:srcRect/>
          <a:stretch>
            <a:fillRect/>
          </a:stretch>
        </p:blipFill>
        <p:spPr bwMode="auto">
          <a:xfrm>
            <a:off x="228600" y="3048000"/>
            <a:ext cx="1702909" cy="170290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3"/>
          <p:cNvPicPr>
            <a:picLocks noChangeAspect="1" noChangeArrowheads="1"/>
          </p:cNvPicPr>
          <p:nvPr/>
        </p:nvPicPr>
        <p:blipFill>
          <a:blip r:embed="rId4" cstate="print"/>
          <a:srcRect/>
          <a:stretch>
            <a:fillRect/>
          </a:stretch>
        </p:blipFill>
        <p:spPr bwMode="auto">
          <a:xfrm>
            <a:off x="3124200" y="1219200"/>
            <a:ext cx="1557980" cy="155798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4"/>
          <p:cNvPicPr>
            <a:picLocks noChangeAspect="1" noChangeArrowheads="1"/>
          </p:cNvPicPr>
          <p:nvPr/>
        </p:nvPicPr>
        <p:blipFill>
          <a:blip r:embed="rId5" cstate="print"/>
          <a:srcRect/>
          <a:stretch>
            <a:fillRect/>
          </a:stretch>
        </p:blipFill>
        <p:spPr bwMode="auto">
          <a:xfrm>
            <a:off x="5715000" y="1219200"/>
            <a:ext cx="1702909" cy="170290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5"/>
          <p:cNvPicPr>
            <a:picLocks noChangeAspect="1" noChangeArrowheads="1"/>
          </p:cNvPicPr>
          <p:nvPr/>
        </p:nvPicPr>
        <p:blipFill>
          <a:blip r:embed="rId6" cstate="print"/>
          <a:srcRect/>
          <a:stretch>
            <a:fillRect/>
          </a:stretch>
        </p:blipFill>
        <p:spPr bwMode="auto">
          <a:xfrm>
            <a:off x="3200400" y="3124200"/>
            <a:ext cx="1521748" cy="152174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13"/>
          <p:cNvPicPr>
            <a:picLocks noChangeAspect="1"/>
          </p:cNvPicPr>
          <p:nvPr/>
        </p:nvPicPr>
        <p:blipFill>
          <a:blip r:embed="rId7" cstate="print"/>
          <a:srcRect r="569" b="580"/>
          <a:stretch>
            <a:fillRect/>
          </a:stretch>
        </p:blipFill>
        <p:spPr>
          <a:xfrm>
            <a:off x="5867400" y="3276600"/>
            <a:ext cx="1518570" cy="12583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3"/>
          <p:cNvPicPr>
            <a:picLocks noChangeAspect="1"/>
          </p:cNvPicPr>
          <p:nvPr/>
        </p:nvPicPr>
        <p:blipFill>
          <a:blip r:embed="rId8" cstate="print"/>
          <a:srcRect r="364" b="364"/>
          <a:stretch>
            <a:fillRect/>
          </a:stretch>
        </p:blipFill>
        <p:spPr>
          <a:xfrm>
            <a:off x="228600" y="4800600"/>
            <a:ext cx="1514152" cy="13182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15"/>
          <p:cNvPicPr>
            <a:picLocks noChangeAspect="1"/>
          </p:cNvPicPr>
          <p:nvPr/>
        </p:nvPicPr>
        <p:blipFill>
          <a:blip r:embed="rId9" cstate="print"/>
          <a:srcRect r="392" b="423"/>
          <a:stretch>
            <a:fillRect/>
          </a:stretch>
        </p:blipFill>
        <p:spPr>
          <a:xfrm>
            <a:off x="3276600" y="4876800"/>
            <a:ext cx="1447800" cy="12583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3"/>
          <p:cNvPicPr>
            <a:picLocks noChangeAspect="1"/>
          </p:cNvPicPr>
          <p:nvPr/>
        </p:nvPicPr>
        <p:blipFill>
          <a:blip r:embed="rId10" cstate="print"/>
          <a:srcRect l="22387" t="26112" r="19188" b="30275"/>
          <a:stretch>
            <a:fillRect/>
          </a:stretch>
        </p:blipFill>
        <p:spPr>
          <a:xfrm>
            <a:off x="457200" y="533400"/>
            <a:ext cx="1329893" cy="20972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TextBox 13"/>
          <p:cNvSpPr txBox="1"/>
          <p:nvPr/>
        </p:nvSpPr>
        <p:spPr>
          <a:xfrm>
            <a:off x="533400" y="2514600"/>
            <a:ext cx="1219200" cy="307777"/>
          </a:xfrm>
          <a:prstGeom prst="rect">
            <a:avLst/>
          </a:prstGeom>
          <a:noFill/>
        </p:spPr>
        <p:txBody>
          <a:bodyPr wrap="square" rtlCol="0">
            <a:spAutoFit/>
          </a:bodyPr>
          <a:lstStyle/>
          <a:p>
            <a:pPr algn="ctr"/>
            <a:r>
              <a:rPr lang="en-US" sz="1400" b="1" dirty="0" smtClean="0">
                <a:solidFill>
                  <a:schemeClr val="bg1"/>
                </a:solidFill>
                <a:latin typeface="League Spartan"/>
              </a:rPr>
              <a:t>Gcom520</a:t>
            </a:r>
            <a:endParaRPr lang="en-US" sz="1400" b="1" dirty="0">
              <a:solidFill>
                <a:schemeClr val="bg1"/>
              </a:solidFill>
              <a:latin typeface="League Spartan"/>
            </a:endParaRPr>
          </a:p>
        </p:txBody>
      </p:sp>
      <p:sp>
        <p:nvSpPr>
          <p:cNvPr id="15" name="TextBox 14"/>
          <p:cNvSpPr txBox="1"/>
          <p:nvPr/>
        </p:nvSpPr>
        <p:spPr>
          <a:xfrm>
            <a:off x="3276600" y="2590800"/>
            <a:ext cx="1219200" cy="307777"/>
          </a:xfrm>
          <a:prstGeom prst="rect">
            <a:avLst/>
          </a:prstGeom>
          <a:noFill/>
        </p:spPr>
        <p:txBody>
          <a:bodyPr wrap="square" rtlCol="0">
            <a:spAutoFit/>
          </a:bodyPr>
          <a:lstStyle/>
          <a:p>
            <a:pPr algn="ctr"/>
            <a:r>
              <a:rPr lang="en-US" sz="1400" b="1" dirty="0" smtClean="0">
                <a:solidFill>
                  <a:schemeClr val="bg1"/>
                </a:solidFill>
                <a:latin typeface="League Spartan"/>
              </a:rPr>
              <a:t>DTS RX100</a:t>
            </a:r>
            <a:endParaRPr lang="en-US" sz="1400" b="1" dirty="0">
              <a:solidFill>
                <a:schemeClr val="bg1"/>
              </a:solidFill>
              <a:latin typeface="League Spartan"/>
            </a:endParaRPr>
          </a:p>
        </p:txBody>
      </p:sp>
      <p:sp>
        <p:nvSpPr>
          <p:cNvPr id="16" name="TextBox 15"/>
          <p:cNvSpPr txBox="1"/>
          <p:nvPr/>
        </p:nvSpPr>
        <p:spPr>
          <a:xfrm>
            <a:off x="5943600" y="2667000"/>
            <a:ext cx="1219200" cy="307777"/>
          </a:xfrm>
          <a:prstGeom prst="rect">
            <a:avLst/>
          </a:prstGeom>
          <a:noFill/>
        </p:spPr>
        <p:txBody>
          <a:bodyPr wrap="square" rtlCol="0">
            <a:spAutoFit/>
          </a:bodyPr>
          <a:lstStyle/>
          <a:p>
            <a:pPr algn="ctr"/>
            <a:r>
              <a:rPr lang="en-US" sz="1400" b="1" dirty="0" smtClean="0">
                <a:solidFill>
                  <a:schemeClr val="bg1"/>
                </a:solidFill>
                <a:latin typeface="League Spartan"/>
              </a:rPr>
              <a:t>DTS RX200</a:t>
            </a:r>
            <a:endParaRPr lang="en-US" sz="1400" b="1" dirty="0">
              <a:solidFill>
                <a:schemeClr val="bg1"/>
              </a:solidFill>
              <a:latin typeface="League Spartan"/>
            </a:endParaRPr>
          </a:p>
        </p:txBody>
      </p:sp>
      <p:sp>
        <p:nvSpPr>
          <p:cNvPr id="17" name="TextBox 16"/>
          <p:cNvSpPr txBox="1"/>
          <p:nvPr/>
        </p:nvSpPr>
        <p:spPr>
          <a:xfrm>
            <a:off x="457200" y="4495800"/>
            <a:ext cx="1219200" cy="307777"/>
          </a:xfrm>
          <a:prstGeom prst="rect">
            <a:avLst/>
          </a:prstGeom>
          <a:noFill/>
        </p:spPr>
        <p:txBody>
          <a:bodyPr wrap="square" rtlCol="0">
            <a:spAutoFit/>
          </a:bodyPr>
          <a:lstStyle/>
          <a:p>
            <a:pPr algn="ctr"/>
            <a:r>
              <a:rPr lang="en-US" sz="1400" b="1" dirty="0" smtClean="0">
                <a:solidFill>
                  <a:schemeClr val="bg1"/>
                </a:solidFill>
                <a:latin typeface="League Spartan"/>
              </a:rPr>
              <a:t>DTS RX300</a:t>
            </a:r>
            <a:endParaRPr lang="en-US" sz="1400" b="1" dirty="0">
              <a:solidFill>
                <a:schemeClr val="bg1"/>
              </a:solidFill>
              <a:latin typeface="League Spartan"/>
            </a:endParaRPr>
          </a:p>
        </p:txBody>
      </p:sp>
      <p:sp>
        <p:nvSpPr>
          <p:cNvPr id="18" name="TextBox 17"/>
          <p:cNvSpPr txBox="1"/>
          <p:nvPr/>
        </p:nvSpPr>
        <p:spPr>
          <a:xfrm>
            <a:off x="3276600" y="4495800"/>
            <a:ext cx="1447800" cy="307777"/>
          </a:xfrm>
          <a:prstGeom prst="rect">
            <a:avLst/>
          </a:prstGeom>
          <a:noFill/>
        </p:spPr>
        <p:txBody>
          <a:bodyPr wrap="square" rtlCol="0">
            <a:spAutoFit/>
          </a:bodyPr>
          <a:lstStyle/>
          <a:p>
            <a:pPr algn="ctr"/>
            <a:r>
              <a:rPr lang="en-US" sz="1400" b="1" dirty="0" smtClean="0">
                <a:solidFill>
                  <a:schemeClr val="bg1"/>
                </a:solidFill>
                <a:latin typeface="League Spartan"/>
              </a:rPr>
              <a:t>DTS RX1000</a:t>
            </a:r>
            <a:endParaRPr lang="en-US" sz="1400" b="1" dirty="0">
              <a:solidFill>
                <a:schemeClr val="bg1"/>
              </a:solidFill>
              <a:latin typeface="League Spartan"/>
            </a:endParaRPr>
          </a:p>
        </p:txBody>
      </p:sp>
      <p:sp>
        <p:nvSpPr>
          <p:cNvPr id="19" name="TextBox 18"/>
          <p:cNvSpPr txBox="1"/>
          <p:nvPr/>
        </p:nvSpPr>
        <p:spPr>
          <a:xfrm>
            <a:off x="5562600" y="4495800"/>
            <a:ext cx="2057400" cy="307777"/>
          </a:xfrm>
          <a:prstGeom prst="rect">
            <a:avLst/>
          </a:prstGeom>
          <a:noFill/>
        </p:spPr>
        <p:txBody>
          <a:bodyPr wrap="square" rtlCol="0">
            <a:spAutoFit/>
          </a:bodyPr>
          <a:lstStyle/>
          <a:p>
            <a:pPr algn="ctr"/>
            <a:r>
              <a:rPr lang="en-US" sz="1400" b="1" dirty="0" smtClean="0">
                <a:solidFill>
                  <a:schemeClr val="bg1"/>
                </a:solidFill>
                <a:latin typeface="League Spartan"/>
              </a:rPr>
              <a:t>DTS Loop Detector</a:t>
            </a:r>
            <a:endParaRPr lang="en-US" sz="1400" b="1" dirty="0">
              <a:solidFill>
                <a:schemeClr val="bg1"/>
              </a:solidFill>
              <a:latin typeface="League Spartan"/>
            </a:endParaRPr>
          </a:p>
        </p:txBody>
      </p:sp>
      <p:sp>
        <p:nvSpPr>
          <p:cNvPr id="20" name="TextBox 19"/>
          <p:cNvSpPr txBox="1"/>
          <p:nvPr/>
        </p:nvSpPr>
        <p:spPr>
          <a:xfrm>
            <a:off x="0" y="6096000"/>
            <a:ext cx="2438400" cy="307777"/>
          </a:xfrm>
          <a:prstGeom prst="rect">
            <a:avLst/>
          </a:prstGeom>
          <a:noFill/>
        </p:spPr>
        <p:txBody>
          <a:bodyPr wrap="square" rtlCol="0">
            <a:spAutoFit/>
          </a:bodyPr>
          <a:lstStyle/>
          <a:p>
            <a:pPr algn="ctr"/>
            <a:r>
              <a:rPr lang="en-US" sz="1400" b="1" dirty="0" smtClean="0">
                <a:solidFill>
                  <a:schemeClr val="bg1"/>
                </a:solidFill>
                <a:latin typeface="League Spartan"/>
              </a:rPr>
              <a:t>DTS Universal Timer</a:t>
            </a:r>
            <a:endParaRPr lang="en-US" sz="1400" b="1" dirty="0">
              <a:solidFill>
                <a:schemeClr val="bg1"/>
              </a:solidFill>
              <a:latin typeface="League Spartan"/>
            </a:endParaRPr>
          </a:p>
        </p:txBody>
      </p:sp>
      <p:sp>
        <p:nvSpPr>
          <p:cNvPr id="21" name="TextBox 20"/>
          <p:cNvSpPr txBox="1"/>
          <p:nvPr/>
        </p:nvSpPr>
        <p:spPr>
          <a:xfrm>
            <a:off x="2819400" y="6096000"/>
            <a:ext cx="2514600" cy="307777"/>
          </a:xfrm>
          <a:prstGeom prst="rect">
            <a:avLst/>
          </a:prstGeom>
          <a:noFill/>
        </p:spPr>
        <p:txBody>
          <a:bodyPr wrap="square" rtlCol="0">
            <a:spAutoFit/>
          </a:bodyPr>
          <a:lstStyle/>
          <a:p>
            <a:pPr algn="ctr"/>
            <a:r>
              <a:rPr lang="en-US" sz="1400" b="1" dirty="0" smtClean="0">
                <a:solidFill>
                  <a:schemeClr val="bg1"/>
                </a:solidFill>
                <a:latin typeface="League Spartan"/>
              </a:rPr>
              <a:t>Battery Load Tester</a:t>
            </a:r>
            <a:endParaRPr lang="en-US" sz="1400" b="1" dirty="0">
              <a:solidFill>
                <a:schemeClr val="bg1"/>
              </a:solidFill>
              <a:latin typeface="League Spart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12"/>
          <p:cNvSpPr txBox="1"/>
          <p:nvPr/>
        </p:nvSpPr>
        <p:spPr>
          <a:xfrm>
            <a:off x="0" y="0"/>
            <a:ext cx="9144000" cy="620363"/>
          </a:xfrm>
          <a:prstGeom prst="rect">
            <a:avLst/>
          </a:prstGeom>
        </p:spPr>
        <p:txBody>
          <a:bodyPr wrap="square" lIns="0" tIns="0" rIns="0" bIns="0" rtlCol="0" anchor="t">
            <a:spAutoFit/>
          </a:bodyPr>
          <a:lstStyle/>
          <a:p>
            <a:pPr algn="ctr">
              <a:lnSpc>
                <a:spcPts val="5631"/>
              </a:lnSpc>
            </a:pPr>
            <a:r>
              <a:rPr lang="en-US" sz="2800" b="1" u="sng" dirty="0">
                <a:solidFill>
                  <a:srgbClr val="000000"/>
                </a:solidFill>
                <a:latin typeface="League Spartan" charset="0"/>
              </a:rPr>
              <a:t>Receivers</a:t>
            </a:r>
          </a:p>
        </p:txBody>
      </p:sp>
      <p:sp>
        <p:nvSpPr>
          <p:cNvPr id="5" name="TextBox 13"/>
          <p:cNvSpPr txBox="1"/>
          <p:nvPr/>
        </p:nvSpPr>
        <p:spPr>
          <a:xfrm>
            <a:off x="304800" y="1066800"/>
            <a:ext cx="5828453" cy="1590179"/>
          </a:xfrm>
          <a:prstGeom prst="rect">
            <a:avLst/>
          </a:prstGeom>
        </p:spPr>
        <p:txBody>
          <a:bodyPr lIns="0" tIns="0" rIns="0" bIns="0" rtlCol="0" anchor="t">
            <a:spAutoFit/>
          </a:bodyPr>
          <a:lstStyle/>
          <a:p>
            <a:pPr marL="329455" lvl="1" indent="-164727" algn="l">
              <a:lnSpc>
                <a:spcPts val="3071"/>
              </a:lnSpc>
              <a:buClr>
                <a:srgbClr val="0070C0"/>
              </a:buClr>
              <a:buFont typeface="Wingdings" pitchFamily="2" charset="2"/>
              <a:buChar char="Ø"/>
            </a:pPr>
            <a:r>
              <a:rPr lang="en-US" sz="2400" dirty="0">
                <a:solidFill>
                  <a:srgbClr val="000000"/>
                </a:solidFill>
                <a:latin typeface="League Spartan" charset="0"/>
              </a:rPr>
              <a:t>RX100(220V </a:t>
            </a:r>
            <a:r>
              <a:rPr lang="en-US" sz="2400" dirty="0" smtClean="0">
                <a:solidFill>
                  <a:srgbClr val="000000"/>
                </a:solidFill>
                <a:latin typeface="League Spartan" charset="0"/>
              </a:rPr>
              <a:t>Relay with build in timer) </a:t>
            </a:r>
            <a:endParaRPr lang="en-US" sz="2400" dirty="0">
              <a:solidFill>
                <a:srgbClr val="000000"/>
              </a:solidFill>
              <a:latin typeface="League Spartan" charset="0"/>
            </a:endParaRPr>
          </a:p>
          <a:p>
            <a:pPr marL="329455" lvl="1" indent="-164727" algn="l">
              <a:lnSpc>
                <a:spcPts val="3071"/>
              </a:lnSpc>
              <a:buClr>
                <a:srgbClr val="0070C0"/>
              </a:buClr>
              <a:buFont typeface="Wingdings" pitchFamily="2" charset="2"/>
              <a:buChar char="Ø"/>
            </a:pPr>
            <a:r>
              <a:rPr lang="en-US" sz="2400" dirty="0">
                <a:solidFill>
                  <a:srgbClr val="000000"/>
                </a:solidFill>
                <a:latin typeface="League Spartan" charset="0"/>
              </a:rPr>
              <a:t>RX200(220V </a:t>
            </a:r>
            <a:r>
              <a:rPr lang="en-US" sz="2400" dirty="0" smtClean="0">
                <a:solidFill>
                  <a:srgbClr val="000000"/>
                </a:solidFill>
                <a:latin typeface="League Spartan" charset="0"/>
              </a:rPr>
              <a:t>Relay with build in timer)</a:t>
            </a:r>
            <a:endParaRPr lang="en-US" sz="2400" dirty="0">
              <a:solidFill>
                <a:srgbClr val="000000"/>
              </a:solidFill>
              <a:latin typeface="League Spartan" charset="0"/>
            </a:endParaRPr>
          </a:p>
          <a:p>
            <a:pPr marL="329455" lvl="1" indent="-164727" algn="l">
              <a:lnSpc>
                <a:spcPts val="3071"/>
              </a:lnSpc>
              <a:buClr>
                <a:srgbClr val="0070C0"/>
              </a:buClr>
              <a:buFont typeface="Wingdings" pitchFamily="2" charset="2"/>
              <a:buChar char="Ø"/>
            </a:pPr>
            <a:r>
              <a:rPr lang="en-US" sz="2400" dirty="0">
                <a:solidFill>
                  <a:srgbClr val="000000"/>
                </a:solidFill>
                <a:latin typeface="League Spartan" charset="0"/>
              </a:rPr>
              <a:t>RX300(220V </a:t>
            </a:r>
            <a:r>
              <a:rPr lang="en-US" sz="2400" dirty="0" smtClean="0">
                <a:solidFill>
                  <a:srgbClr val="000000"/>
                </a:solidFill>
                <a:latin typeface="League Spartan" charset="0"/>
              </a:rPr>
              <a:t>Relay with build in timer)</a:t>
            </a:r>
            <a:endParaRPr lang="en-US" sz="2400" dirty="0">
              <a:solidFill>
                <a:srgbClr val="000000"/>
              </a:solidFill>
              <a:latin typeface="League Spartan" charset="0"/>
            </a:endParaRPr>
          </a:p>
          <a:p>
            <a:pPr marL="329455" lvl="1" indent="-164727" algn="l">
              <a:lnSpc>
                <a:spcPts val="3071"/>
              </a:lnSpc>
              <a:buClr>
                <a:srgbClr val="0070C0"/>
              </a:buClr>
              <a:buFont typeface="Wingdings" pitchFamily="2" charset="2"/>
              <a:buChar char="Ø"/>
            </a:pPr>
            <a:r>
              <a:rPr lang="en-US" sz="2400" dirty="0">
                <a:solidFill>
                  <a:srgbClr val="000000"/>
                </a:solidFill>
                <a:latin typeface="League Spartan" charset="0"/>
              </a:rPr>
              <a:t>DTS </a:t>
            </a:r>
            <a:r>
              <a:rPr lang="en-US" sz="2400" dirty="0" smtClean="0">
                <a:solidFill>
                  <a:srgbClr val="000000"/>
                </a:solidFill>
                <a:latin typeface="League Spartan" charset="0"/>
              </a:rPr>
              <a:t>RX1000 (1000 user Complex)</a:t>
            </a:r>
            <a:endParaRPr lang="en-US" sz="2400" dirty="0">
              <a:solidFill>
                <a:srgbClr val="000000"/>
              </a:solidFill>
              <a:latin typeface="League Spartan" charset="0"/>
            </a:endParaRPr>
          </a:p>
        </p:txBody>
      </p:sp>
      <p:pic>
        <p:nvPicPr>
          <p:cNvPr id="1026" name="Picture 2"/>
          <p:cNvPicPr>
            <a:picLocks noChangeAspect="1" noChangeArrowheads="1"/>
          </p:cNvPicPr>
          <p:nvPr/>
        </p:nvPicPr>
        <p:blipFill>
          <a:blip r:embed="rId3" cstate="print"/>
          <a:srcRect/>
          <a:stretch>
            <a:fillRect/>
          </a:stretch>
        </p:blipFill>
        <p:spPr bwMode="auto">
          <a:xfrm>
            <a:off x="5715000" y="3048000"/>
            <a:ext cx="3581400" cy="35814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7" name="Picture 3"/>
          <p:cNvPicPr>
            <a:picLocks noChangeAspect="1" noChangeArrowheads="1"/>
          </p:cNvPicPr>
          <p:nvPr/>
        </p:nvPicPr>
        <p:blipFill>
          <a:blip r:embed="rId4" cstate="print"/>
          <a:srcRect/>
          <a:stretch>
            <a:fillRect/>
          </a:stretch>
        </p:blipFill>
        <p:spPr bwMode="auto">
          <a:xfrm>
            <a:off x="0" y="3124200"/>
            <a:ext cx="3276600" cy="3276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8" name="Picture 4"/>
          <p:cNvPicPr>
            <a:picLocks noChangeAspect="1" noChangeArrowheads="1"/>
          </p:cNvPicPr>
          <p:nvPr/>
        </p:nvPicPr>
        <p:blipFill>
          <a:blip r:embed="rId5" cstate="print"/>
          <a:srcRect/>
          <a:stretch>
            <a:fillRect/>
          </a:stretch>
        </p:blipFill>
        <p:spPr bwMode="auto">
          <a:xfrm>
            <a:off x="2895600" y="3048000"/>
            <a:ext cx="3581400" cy="35814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9" name="Picture 5"/>
          <p:cNvPicPr>
            <a:picLocks noChangeAspect="1" noChangeArrowheads="1"/>
          </p:cNvPicPr>
          <p:nvPr/>
        </p:nvPicPr>
        <p:blipFill>
          <a:blip r:embed="rId6" cstate="print"/>
          <a:srcRect/>
          <a:stretch>
            <a:fillRect/>
          </a:stretch>
        </p:blipFill>
        <p:spPr bwMode="auto">
          <a:xfrm>
            <a:off x="5791200" y="0"/>
            <a:ext cx="3200400" cy="32004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12"/>
          <p:cNvSpPr txBox="1"/>
          <p:nvPr/>
        </p:nvSpPr>
        <p:spPr>
          <a:xfrm>
            <a:off x="0" y="914400"/>
            <a:ext cx="9144000" cy="3323987"/>
          </a:xfrm>
          <a:prstGeom prst="rect">
            <a:avLst/>
          </a:prstGeom>
        </p:spPr>
        <p:txBody>
          <a:bodyPr wrap="square" lIns="0" tIns="0" rIns="0" bIns="0" rtlCol="0" anchor="t">
            <a:spAutoFit/>
          </a:bodyPr>
          <a:lstStyle/>
          <a:p>
            <a:pPr marL="329455" lvl="1" indent="-164727" algn="l">
              <a:lnSpc>
                <a:spcPct val="150000"/>
              </a:lnSpc>
              <a:buClr>
                <a:srgbClr val="0070C0"/>
              </a:buClr>
              <a:buFont typeface="Wingdings" pitchFamily="2" charset="2"/>
              <a:buChar char="Ø"/>
            </a:pPr>
            <a:r>
              <a:rPr lang="en-US" dirty="0">
                <a:solidFill>
                  <a:srgbClr val="000000"/>
                </a:solidFill>
                <a:latin typeface="League Spartan"/>
              </a:rPr>
              <a:t>“Open receiver” – Most 434Mhz code hopping remotes will be able to work.</a:t>
            </a:r>
          </a:p>
          <a:p>
            <a:pPr marL="329455" lvl="1" indent="-164727" algn="l">
              <a:lnSpc>
                <a:spcPct val="150000"/>
              </a:lnSpc>
              <a:buClr>
                <a:srgbClr val="0070C0"/>
              </a:buClr>
              <a:buFont typeface="Wingdings" pitchFamily="2" charset="2"/>
              <a:buChar char="Ø"/>
            </a:pPr>
            <a:r>
              <a:rPr lang="en-US" dirty="0">
                <a:solidFill>
                  <a:srgbClr val="000000"/>
                </a:solidFill>
                <a:latin typeface="League Spartan"/>
              </a:rPr>
              <a:t>Option between Latch or Pulse.</a:t>
            </a:r>
          </a:p>
          <a:p>
            <a:pPr marL="329455" lvl="1" indent="-164727" algn="l">
              <a:lnSpc>
                <a:spcPct val="150000"/>
              </a:lnSpc>
              <a:buClr>
                <a:srgbClr val="0070C0"/>
              </a:buClr>
              <a:buFont typeface="Wingdings" pitchFamily="2" charset="2"/>
              <a:buChar char="Ø"/>
            </a:pPr>
            <a:r>
              <a:rPr lang="en-US" dirty="0">
                <a:solidFill>
                  <a:srgbClr val="000000"/>
                </a:solidFill>
                <a:latin typeface="League Spartan"/>
              </a:rPr>
              <a:t>Rx 100,200 &amp; 300 can take 31 remotes.</a:t>
            </a:r>
          </a:p>
          <a:p>
            <a:pPr marL="329455" lvl="1" indent="-164727" algn="l">
              <a:lnSpc>
                <a:spcPct val="150000"/>
              </a:lnSpc>
              <a:buClr>
                <a:srgbClr val="0070C0"/>
              </a:buClr>
              <a:buFont typeface="Wingdings" pitchFamily="2" charset="2"/>
              <a:buChar char="Ø"/>
            </a:pPr>
            <a:r>
              <a:rPr lang="en-US" dirty="0">
                <a:solidFill>
                  <a:srgbClr val="000000"/>
                </a:solidFill>
                <a:latin typeface="League Spartan"/>
              </a:rPr>
              <a:t>With a range (depending on interference and line of sight) of 50 -80M, NOTE: Not described as long-range receiver.</a:t>
            </a:r>
          </a:p>
          <a:p>
            <a:pPr marL="329455" lvl="1" indent="-164727" algn="l">
              <a:lnSpc>
                <a:spcPct val="150000"/>
              </a:lnSpc>
              <a:buClr>
                <a:srgbClr val="0070C0"/>
              </a:buClr>
              <a:buFont typeface="Wingdings" pitchFamily="2" charset="2"/>
              <a:buChar char="Ø"/>
            </a:pPr>
            <a:r>
              <a:rPr lang="en-US" dirty="0">
                <a:solidFill>
                  <a:srgbClr val="000000"/>
                </a:solidFill>
                <a:latin typeface="League Spartan"/>
              </a:rPr>
              <a:t>Easy to program &amp; connect.</a:t>
            </a:r>
          </a:p>
          <a:p>
            <a:pPr marL="329455" lvl="1" indent="-164727" algn="l">
              <a:lnSpc>
                <a:spcPct val="150000"/>
              </a:lnSpc>
              <a:buClr>
                <a:srgbClr val="0070C0"/>
              </a:buClr>
              <a:buFont typeface="Wingdings" pitchFamily="2" charset="2"/>
              <a:buChar char="Ø"/>
            </a:pPr>
            <a:r>
              <a:rPr lang="en-US" dirty="0">
                <a:solidFill>
                  <a:srgbClr val="000000"/>
                </a:solidFill>
                <a:latin typeface="League Spartan"/>
              </a:rPr>
              <a:t>RX100,200 &amp; 300 with build in relay timer, programmable up to </a:t>
            </a:r>
            <a:r>
              <a:rPr lang="en-US" dirty="0" smtClean="0">
                <a:solidFill>
                  <a:srgbClr val="000000"/>
                </a:solidFill>
                <a:latin typeface="League Spartan"/>
              </a:rPr>
              <a:t>60min</a:t>
            </a:r>
          </a:p>
          <a:p>
            <a:pPr marL="329455" lvl="1" indent="-164727" algn="l">
              <a:lnSpc>
                <a:spcPct val="150000"/>
              </a:lnSpc>
              <a:buClr>
                <a:srgbClr val="0070C0"/>
              </a:buClr>
              <a:buFont typeface="Wingdings" pitchFamily="2" charset="2"/>
              <a:buChar char="Ø"/>
            </a:pPr>
            <a:r>
              <a:rPr lang="en-ZA" dirty="0" smtClean="0">
                <a:solidFill>
                  <a:srgbClr val="000000"/>
                </a:solidFill>
                <a:latin typeface="League Spartan"/>
              </a:rPr>
              <a:t>220V Relay – can switch lights</a:t>
            </a:r>
            <a:endParaRPr lang="en-US" dirty="0">
              <a:solidFill>
                <a:srgbClr val="000000"/>
              </a:solidFill>
              <a:latin typeface="League Spartan"/>
            </a:endParaRPr>
          </a:p>
        </p:txBody>
      </p:sp>
      <p:sp>
        <p:nvSpPr>
          <p:cNvPr id="5" name="TextBox 13"/>
          <p:cNvSpPr txBox="1"/>
          <p:nvPr/>
        </p:nvSpPr>
        <p:spPr>
          <a:xfrm>
            <a:off x="0" y="228600"/>
            <a:ext cx="9144000" cy="433452"/>
          </a:xfrm>
          <a:prstGeom prst="rect">
            <a:avLst/>
          </a:prstGeom>
        </p:spPr>
        <p:txBody>
          <a:bodyPr wrap="square" lIns="0" tIns="0" rIns="0" bIns="0" rtlCol="0" anchor="t">
            <a:spAutoFit/>
          </a:bodyPr>
          <a:lstStyle/>
          <a:p>
            <a:pPr algn="ctr">
              <a:lnSpc>
                <a:spcPts val="3583"/>
              </a:lnSpc>
            </a:pPr>
            <a:r>
              <a:rPr lang="en-US" sz="2800" b="1" u="sng" dirty="0">
                <a:solidFill>
                  <a:srgbClr val="000000"/>
                </a:solidFill>
                <a:latin typeface="League Spartan" charset="0"/>
              </a:rPr>
              <a:t>Quick features on Receivers</a:t>
            </a:r>
          </a:p>
        </p:txBody>
      </p:sp>
      <p:pic>
        <p:nvPicPr>
          <p:cNvPr id="11" name="Picture 2"/>
          <p:cNvPicPr>
            <a:picLocks noChangeAspect="1" noChangeArrowheads="1"/>
          </p:cNvPicPr>
          <p:nvPr/>
        </p:nvPicPr>
        <p:blipFill>
          <a:blip r:embed="rId3" cstate="print"/>
          <a:srcRect/>
          <a:stretch>
            <a:fillRect/>
          </a:stretch>
        </p:blipFill>
        <p:spPr bwMode="auto">
          <a:xfrm>
            <a:off x="4038599" y="4351881"/>
            <a:ext cx="2302329" cy="230232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3"/>
          <p:cNvPicPr>
            <a:picLocks noChangeAspect="1" noChangeArrowheads="1"/>
          </p:cNvPicPr>
          <p:nvPr/>
        </p:nvPicPr>
        <p:blipFill>
          <a:blip r:embed="rId4" cstate="print"/>
          <a:srcRect/>
          <a:stretch>
            <a:fillRect/>
          </a:stretch>
        </p:blipFill>
        <p:spPr bwMode="auto">
          <a:xfrm>
            <a:off x="380999" y="4446815"/>
            <a:ext cx="2106385" cy="210638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4"/>
          <p:cNvPicPr>
            <a:picLocks noChangeAspect="1" noChangeArrowheads="1"/>
          </p:cNvPicPr>
          <p:nvPr/>
        </p:nvPicPr>
        <p:blipFill>
          <a:blip r:embed="rId5" cstate="print"/>
          <a:srcRect/>
          <a:stretch>
            <a:fillRect/>
          </a:stretch>
        </p:blipFill>
        <p:spPr bwMode="auto">
          <a:xfrm>
            <a:off x="2209799" y="4351881"/>
            <a:ext cx="2302329" cy="230232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5"/>
          <p:cNvPicPr>
            <a:picLocks noChangeAspect="1" noChangeArrowheads="1"/>
          </p:cNvPicPr>
          <p:nvPr/>
        </p:nvPicPr>
        <p:blipFill>
          <a:blip r:embed="rId6" cstate="print"/>
          <a:srcRect/>
          <a:stretch>
            <a:fillRect/>
          </a:stretch>
        </p:blipFill>
        <p:spPr bwMode="auto">
          <a:xfrm>
            <a:off x="6019800" y="4375298"/>
            <a:ext cx="2057400" cy="20574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2" name="TextBox 12"/>
          <p:cNvSpPr txBox="1"/>
          <p:nvPr/>
        </p:nvSpPr>
        <p:spPr>
          <a:xfrm>
            <a:off x="0" y="304800"/>
            <a:ext cx="9144000" cy="433452"/>
          </a:xfrm>
          <a:prstGeom prst="rect">
            <a:avLst/>
          </a:prstGeom>
        </p:spPr>
        <p:txBody>
          <a:bodyPr wrap="square" lIns="0" tIns="0" rIns="0" bIns="0" rtlCol="0" anchor="t">
            <a:spAutoFit/>
          </a:bodyPr>
          <a:lstStyle/>
          <a:p>
            <a:pPr algn="ctr">
              <a:lnSpc>
                <a:spcPts val="3583"/>
              </a:lnSpc>
            </a:pPr>
            <a:r>
              <a:rPr lang="en-US" sz="2800" b="1" u="sng" dirty="0" smtClean="0">
                <a:solidFill>
                  <a:srgbClr val="000000"/>
                </a:solidFill>
                <a:latin typeface="League Spartan" charset="0"/>
              </a:rPr>
              <a:t>DTS Loop Detector</a:t>
            </a:r>
            <a:endParaRPr lang="en-US" sz="2800" b="1" u="sng" dirty="0">
              <a:solidFill>
                <a:srgbClr val="000000"/>
              </a:solidFill>
              <a:latin typeface="League Spartan" charset="0"/>
            </a:endParaRPr>
          </a:p>
        </p:txBody>
      </p:sp>
      <p:pic>
        <p:nvPicPr>
          <p:cNvPr id="3" name="Picture 13"/>
          <p:cNvPicPr>
            <a:picLocks noChangeAspect="1"/>
          </p:cNvPicPr>
          <p:nvPr/>
        </p:nvPicPr>
        <p:blipFill>
          <a:blip r:embed="rId3" cstate="print"/>
          <a:srcRect r="569" b="580"/>
          <a:stretch>
            <a:fillRect/>
          </a:stretch>
        </p:blipFill>
        <p:spPr>
          <a:xfrm>
            <a:off x="5029200" y="1143000"/>
            <a:ext cx="2954867" cy="24485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14"/>
          <p:cNvSpPr txBox="1"/>
          <p:nvPr/>
        </p:nvSpPr>
        <p:spPr>
          <a:xfrm>
            <a:off x="0" y="1371600"/>
            <a:ext cx="9144000" cy="4616648"/>
          </a:xfrm>
          <a:prstGeom prst="rect">
            <a:avLst/>
          </a:prstGeom>
        </p:spPr>
        <p:txBody>
          <a:bodyPr wrap="square" lIns="0" tIns="0" rIns="0" bIns="0" rtlCol="0" anchor="t">
            <a:spAutoFit/>
          </a:bodyPr>
          <a:lstStyle/>
          <a:p>
            <a:pPr>
              <a:lnSpc>
                <a:spcPts val="3583"/>
              </a:lnSpc>
            </a:pPr>
            <a:r>
              <a:rPr lang="en-US" sz="2400" b="1" u="sng" dirty="0" smtClean="0">
                <a:solidFill>
                  <a:srgbClr val="000000"/>
                </a:solidFill>
                <a:latin typeface="League Spartan" charset="0"/>
              </a:rPr>
              <a:t>Features</a:t>
            </a:r>
          </a:p>
          <a:p>
            <a:pPr marL="274546" lvl="1" indent="-137273" algn="l">
              <a:lnSpc>
                <a:spcPct val="150000"/>
              </a:lnSpc>
              <a:buClr>
                <a:srgbClr val="0070C0"/>
              </a:buClr>
              <a:buFont typeface="Wingdings" pitchFamily="2" charset="2"/>
              <a:buChar char="Ø"/>
            </a:pPr>
            <a:r>
              <a:rPr lang="en-US" dirty="0" smtClean="0">
                <a:solidFill>
                  <a:srgbClr val="000000"/>
                </a:solidFill>
                <a:latin typeface="League Spartan" charset="0"/>
              </a:rPr>
              <a:t>Pulse </a:t>
            </a:r>
            <a:r>
              <a:rPr lang="en-US" dirty="0">
                <a:solidFill>
                  <a:srgbClr val="000000"/>
                </a:solidFill>
                <a:latin typeface="League Spartan" charset="0"/>
              </a:rPr>
              <a:t>or Presence relay output.</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4 Selectable exit times.</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4 Selectable sensitivity ranges.</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Audible beeper for setup purposes.</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Status indication LED.</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Normal or Security mode (timed exit from intercom switch).</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Selectable sensitivity boost for high ground clearance vehicles.</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Loop condition monitoring (open or short circuit).</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Latching fault detect LED (will indicate intermittent loop faults).</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charset="0"/>
              </a:rPr>
              <a:t>High / low loop frequency selection.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2" name="TextBox 12"/>
          <p:cNvSpPr txBox="1"/>
          <p:nvPr/>
        </p:nvSpPr>
        <p:spPr>
          <a:xfrm>
            <a:off x="0" y="381000"/>
            <a:ext cx="9144000" cy="433452"/>
          </a:xfrm>
          <a:prstGeom prst="rect">
            <a:avLst/>
          </a:prstGeom>
        </p:spPr>
        <p:txBody>
          <a:bodyPr wrap="square" lIns="0" tIns="0" rIns="0" bIns="0" rtlCol="0" anchor="t">
            <a:spAutoFit/>
          </a:bodyPr>
          <a:lstStyle/>
          <a:p>
            <a:pPr algn="ctr">
              <a:lnSpc>
                <a:spcPts val="3583"/>
              </a:lnSpc>
            </a:pPr>
            <a:r>
              <a:rPr lang="en-US" sz="2800" b="1" u="sng" dirty="0">
                <a:solidFill>
                  <a:srgbClr val="000000"/>
                </a:solidFill>
                <a:latin typeface="League Spartan" charset="0"/>
              </a:rPr>
              <a:t>DTS Universal Timer</a:t>
            </a:r>
          </a:p>
        </p:txBody>
      </p:sp>
      <p:pic>
        <p:nvPicPr>
          <p:cNvPr id="3" name="Picture 13"/>
          <p:cNvPicPr>
            <a:picLocks noChangeAspect="1"/>
          </p:cNvPicPr>
          <p:nvPr/>
        </p:nvPicPr>
        <p:blipFill>
          <a:blip r:embed="rId3" cstate="print"/>
          <a:srcRect r="364" b="364"/>
          <a:stretch>
            <a:fillRect/>
          </a:stretch>
        </p:blipFill>
        <p:spPr>
          <a:xfrm>
            <a:off x="6600613" y="914400"/>
            <a:ext cx="2543387" cy="22143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14"/>
          <p:cNvSpPr txBox="1"/>
          <p:nvPr/>
        </p:nvSpPr>
        <p:spPr>
          <a:xfrm>
            <a:off x="0" y="838200"/>
            <a:ext cx="9171093" cy="4901342"/>
          </a:xfrm>
          <a:prstGeom prst="rect">
            <a:avLst/>
          </a:prstGeom>
        </p:spPr>
        <p:txBody>
          <a:bodyPr lIns="0" tIns="0" rIns="0" bIns="0" rtlCol="0" anchor="t">
            <a:spAutoFit/>
          </a:bodyPr>
          <a:lstStyle/>
          <a:p>
            <a:pPr>
              <a:lnSpc>
                <a:spcPts val="3071"/>
              </a:lnSpc>
            </a:pPr>
            <a:r>
              <a:rPr lang="en-US" sz="2400" b="1" u="sng" dirty="0" smtClean="0">
                <a:solidFill>
                  <a:srgbClr val="000000"/>
                </a:solidFill>
                <a:latin typeface="League Spartan" charset="0"/>
              </a:rPr>
              <a:t>Features</a:t>
            </a:r>
          </a:p>
          <a:p>
            <a:pPr marL="274546" lvl="1" indent="-137273" algn="l">
              <a:lnSpc>
                <a:spcPts val="2560"/>
              </a:lnSpc>
              <a:buClr>
                <a:srgbClr val="0070C0"/>
              </a:buClr>
              <a:buFont typeface="Wingdings" pitchFamily="2" charset="2"/>
              <a:buChar char="Ø"/>
            </a:pPr>
            <a:r>
              <a:rPr lang="en-US" dirty="0" smtClean="0">
                <a:solidFill>
                  <a:srgbClr val="000000"/>
                </a:solidFill>
                <a:latin typeface="League Spartan" charset="0"/>
              </a:rPr>
              <a:t>Level </a:t>
            </a:r>
            <a:r>
              <a:rPr lang="en-US" dirty="0">
                <a:solidFill>
                  <a:srgbClr val="000000"/>
                </a:solidFill>
                <a:latin typeface="League Spartan" charset="0"/>
              </a:rPr>
              <a:t>and Edge Triggering.</a:t>
            </a:r>
          </a:p>
          <a:p>
            <a:pPr marL="274546" lvl="1" indent="-137273" algn="l">
              <a:lnSpc>
                <a:spcPts val="2560"/>
              </a:lnSpc>
              <a:buClr>
                <a:srgbClr val="0070C0"/>
              </a:buClr>
              <a:buFont typeface="Wingdings" pitchFamily="2" charset="2"/>
              <a:buChar char="Ø"/>
            </a:pPr>
            <a:r>
              <a:rPr lang="en-US" dirty="0" smtClean="0">
                <a:solidFill>
                  <a:srgbClr val="000000"/>
                </a:solidFill>
                <a:latin typeface="League Spartan" charset="0"/>
              </a:rPr>
              <a:t>Retrigger able </a:t>
            </a:r>
            <a:r>
              <a:rPr lang="en-US" dirty="0">
                <a:solidFill>
                  <a:srgbClr val="000000"/>
                </a:solidFill>
                <a:latin typeface="League Spartan" charset="0"/>
              </a:rPr>
              <a:t>and Non </a:t>
            </a:r>
            <a:r>
              <a:rPr lang="en-US" dirty="0" smtClean="0">
                <a:solidFill>
                  <a:srgbClr val="000000"/>
                </a:solidFill>
                <a:latin typeface="League Spartan" charset="0"/>
              </a:rPr>
              <a:t>Retrigger able.</a:t>
            </a:r>
            <a:endParaRPr lang="en-US" dirty="0">
              <a:solidFill>
                <a:srgbClr val="000000"/>
              </a:solidFill>
              <a:latin typeface="League Spartan" charset="0"/>
            </a:endParaRPr>
          </a:p>
          <a:p>
            <a:pPr marL="274546" lvl="1" indent="-137273" algn="l">
              <a:lnSpc>
                <a:spcPts val="2560"/>
              </a:lnSpc>
              <a:buClr>
                <a:srgbClr val="0070C0"/>
              </a:buClr>
              <a:buFont typeface="Wingdings" pitchFamily="2" charset="2"/>
              <a:buChar char="Ø"/>
            </a:pPr>
            <a:r>
              <a:rPr lang="en-US" dirty="0">
                <a:solidFill>
                  <a:srgbClr val="000000"/>
                </a:solidFill>
                <a:latin typeface="League Spartan" charset="0"/>
              </a:rPr>
              <a:t>Trigger N/O and N/C.</a:t>
            </a:r>
          </a:p>
          <a:p>
            <a:pPr marL="274546" lvl="1" indent="-137273" algn="l">
              <a:lnSpc>
                <a:spcPts val="2560"/>
              </a:lnSpc>
              <a:buClr>
                <a:srgbClr val="0070C0"/>
              </a:buClr>
              <a:buFont typeface="Wingdings" pitchFamily="2" charset="2"/>
              <a:buChar char="Ø"/>
            </a:pPr>
            <a:r>
              <a:rPr lang="en-US" dirty="0" err="1">
                <a:solidFill>
                  <a:srgbClr val="000000"/>
                </a:solidFill>
                <a:latin typeface="League Spartan" charset="0"/>
              </a:rPr>
              <a:t>Debounce</a:t>
            </a:r>
            <a:r>
              <a:rPr lang="en-US" dirty="0">
                <a:solidFill>
                  <a:srgbClr val="000000"/>
                </a:solidFill>
                <a:latin typeface="League Spartan" charset="0"/>
              </a:rPr>
              <a:t> and Non </a:t>
            </a:r>
            <a:r>
              <a:rPr lang="en-US" dirty="0" err="1">
                <a:solidFill>
                  <a:srgbClr val="000000"/>
                </a:solidFill>
                <a:latin typeface="League Spartan" charset="0"/>
              </a:rPr>
              <a:t>Debounce</a:t>
            </a:r>
            <a:r>
              <a:rPr lang="en-US" dirty="0">
                <a:solidFill>
                  <a:srgbClr val="000000"/>
                </a:solidFill>
                <a:latin typeface="League Spartan" charset="0"/>
              </a:rPr>
              <a:t>.</a:t>
            </a:r>
          </a:p>
          <a:p>
            <a:pPr marL="274546" lvl="1" indent="-137273" algn="l">
              <a:lnSpc>
                <a:spcPts val="2560"/>
              </a:lnSpc>
              <a:buClr>
                <a:srgbClr val="0070C0"/>
              </a:buClr>
              <a:buFont typeface="Wingdings" pitchFamily="2" charset="2"/>
              <a:buChar char="Ø"/>
            </a:pPr>
            <a:r>
              <a:rPr lang="en-US" dirty="0">
                <a:solidFill>
                  <a:srgbClr val="000000"/>
                </a:solidFill>
                <a:latin typeface="League Spartan" charset="0"/>
              </a:rPr>
              <a:t>Delay Mode.</a:t>
            </a:r>
          </a:p>
          <a:p>
            <a:pPr marL="274546" lvl="1" indent="-137273" algn="l">
              <a:lnSpc>
                <a:spcPts val="2560"/>
              </a:lnSpc>
              <a:buClr>
                <a:srgbClr val="0070C0"/>
              </a:buClr>
              <a:buFont typeface="Wingdings" pitchFamily="2" charset="2"/>
              <a:buChar char="Ø"/>
            </a:pPr>
            <a:r>
              <a:rPr lang="en-US" dirty="0">
                <a:solidFill>
                  <a:srgbClr val="000000"/>
                </a:solidFill>
                <a:latin typeface="League Spartan" charset="0"/>
              </a:rPr>
              <a:t>Flip Flop Mode.</a:t>
            </a:r>
          </a:p>
          <a:p>
            <a:pPr marL="274546" lvl="1" indent="-137273" algn="l">
              <a:lnSpc>
                <a:spcPts val="2560"/>
              </a:lnSpc>
              <a:buClr>
                <a:srgbClr val="0070C0"/>
              </a:buClr>
              <a:buFont typeface="Wingdings" pitchFamily="2" charset="2"/>
              <a:buChar char="Ø"/>
            </a:pPr>
            <a:r>
              <a:rPr lang="en-US" dirty="0">
                <a:solidFill>
                  <a:srgbClr val="000000"/>
                </a:solidFill>
                <a:latin typeface="League Spartan" charset="0"/>
              </a:rPr>
              <a:t>One Shot timer.</a:t>
            </a:r>
          </a:p>
          <a:p>
            <a:pPr algn="ctr">
              <a:lnSpc>
                <a:spcPts val="3583"/>
              </a:lnSpc>
            </a:pPr>
            <a:r>
              <a:rPr lang="en-US" sz="2800" b="1" u="sng" dirty="0">
                <a:solidFill>
                  <a:srgbClr val="000000"/>
                </a:solidFill>
                <a:latin typeface="League Spartan" charset="0"/>
              </a:rPr>
              <a:t>DTS Battery Load </a:t>
            </a:r>
            <a:r>
              <a:rPr lang="en-US" sz="2800" b="1" u="sng" dirty="0" smtClean="0">
                <a:solidFill>
                  <a:srgbClr val="000000"/>
                </a:solidFill>
                <a:latin typeface="League Spartan" charset="0"/>
              </a:rPr>
              <a:t>Tester</a:t>
            </a:r>
          </a:p>
          <a:p>
            <a:pPr>
              <a:lnSpc>
                <a:spcPts val="3583"/>
              </a:lnSpc>
            </a:pPr>
            <a:r>
              <a:rPr lang="en-US" sz="2400" b="1" u="sng" dirty="0" smtClean="0">
                <a:solidFill>
                  <a:srgbClr val="000000"/>
                </a:solidFill>
                <a:latin typeface="League Spartan" charset="0"/>
              </a:rPr>
              <a:t>Features</a:t>
            </a:r>
            <a:r>
              <a:rPr lang="en-US" sz="2400" b="1" u="sng" dirty="0">
                <a:solidFill>
                  <a:srgbClr val="000000"/>
                </a:solidFill>
                <a:latin typeface="League Spartan" charset="0"/>
              </a:rPr>
              <a:t>.</a:t>
            </a:r>
          </a:p>
          <a:p>
            <a:pPr marL="274455" lvl="1" indent="-137228" algn="l">
              <a:lnSpc>
                <a:spcPct val="150000"/>
              </a:lnSpc>
              <a:buClr>
                <a:srgbClr val="0070C0"/>
              </a:buClr>
              <a:buFont typeface="Wingdings" pitchFamily="2" charset="2"/>
              <a:buChar char="Ø"/>
            </a:pPr>
            <a:r>
              <a:rPr lang="en-US" dirty="0">
                <a:solidFill>
                  <a:srgbClr val="000000"/>
                </a:solidFill>
                <a:latin typeface="League Spartan"/>
              </a:rPr>
              <a:t>Can test 12 or 24 volt gate/garage </a:t>
            </a:r>
            <a:r>
              <a:rPr lang="en-US" dirty="0" smtClean="0">
                <a:solidFill>
                  <a:srgbClr val="000000"/>
                </a:solidFill>
                <a:latin typeface="League Spartan"/>
              </a:rPr>
              <a:t>motor and </a:t>
            </a:r>
            <a:r>
              <a:rPr lang="en-US" dirty="0">
                <a:solidFill>
                  <a:srgbClr val="000000"/>
                </a:solidFill>
                <a:latin typeface="League Spartan"/>
              </a:rPr>
              <a:t>alarm batteries.</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a:rPr>
              <a:t>Protected against incorrect polarity connection.</a:t>
            </a:r>
          </a:p>
          <a:p>
            <a:pPr marL="274546" lvl="1" indent="-137273" algn="l">
              <a:lnSpc>
                <a:spcPct val="150000"/>
              </a:lnSpc>
              <a:buClr>
                <a:srgbClr val="0070C0"/>
              </a:buClr>
              <a:buFont typeface="Wingdings" pitchFamily="2" charset="2"/>
              <a:buChar char="Ø"/>
            </a:pPr>
            <a:r>
              <a:rPr lang="en-US" dirty="0">
                <a:solidFill>
                  <a:srgbClr val="000000"/>
                </a:solidFill>
                <a:latin typeface="League Spartan"/>
              </a:rPr>
              <a:t>Test batteries under 1 Amp load.</a:t>
            </a:r>
          </a:p>
        </p:txBody>
      </p:sp>
      <p:pic>
        <p:nvPicPr>
          <p:cNvPr id="5" name="Picture 15"/>
          <p:cNvPicPr>
            <a:picLocks noChangeAspect="1"/>
          </p:cNvPicPr>
          <p:nvPr/>
        </p:nvPicPr>
        <p:blipFill>
          <a:blip r:embed="rId4" cstate="print"/>
          <a:srcRect r="392" b="423"/>
          <a:stretch>
            <a:fillRect/>
          </a:stretch>
        </p:blipFill>
        <p:spPr>
          <a:xfrm>
            <a:off x="6645035" y="4267200"/>
            <a:ext cx="2498965" cy="2171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2" name="TextBox 12"/>
          <p:cNvSpPr txBox="1"/>
          <p:nvPr/>
        </p:nvSpPr>
        <p:spPr>
          <a:xfrm>
            <a:off x="0" y="304800"/>
            <a:ext cx="9144000" cy="6758260"/>
          </a:xfrm>
          <a:prstGeom prst="rect">
            <a:avLst/>
          </a:prstGeom>
        </p:spPr>
        <p:txBody>
          <a:bodyPr wrap="square" lIns="0" tIns="0" rIns="0" bIns="0" rtlCol="0" anchor="t">
            <a:spAutoFit/>
          </a:bodyPr>
          <a:lstStyle/>
          <a:p>
            <a:pPr algn="l">
              <a:lnSpc>
                <a:spcPts val="3071"/>
              </a:lnSpc>
            </a:pPr>
            <a:r>
              <a:rPr lang="en-US" sz="2400" b="1" u="sng" dirty="0" smtClean="0">
                <a:solidFill>
                  <a:srgbClr val="000000"/>
                </a:solidFill>
                <a:latin typeface="League Spartan"/>
              </a:rPr>
              <a:t>Features</a:t>
            </a:r>
            <a:endParaRPr lang="en-US" sz="2400" b="1" u="sng" dirty="0">
              <a:solidFill>
                <a:srgbClr val="000000"/>
              </a:solidFill>
              <a:latin typeface="League Spartan"/>
            </a:endParaRP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Stores up to 600 telephone numbers for access control.</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Permanent or time limited user access (ideal for Hotels and Guest houses).</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Real time calendar clock.</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Configuration parameters remotely set by SMS.</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Supply voltage monitoring (will SMS a warning message if low voltage).</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Single monitored input for ON/OFF condition SMS alarming.</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Programmable time delay for input monitoring.</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Output relay operated from SMS commands or free missed calls.</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User programmable alarm message (message can be a SMS command to another Gcom500).</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Status and remaining airtime reporting.</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Compatible with all local GSM networks.</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Very low power consumption (less than 20mA in standby).</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Operates from 12VDC power supply (battery backup recommended).</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Low voltage output relay rated at 1Amp.</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IP50 housing.</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ICASA approved.</a:t>
            </a:r>
          </a:p>
          <a:p>
            <a:pPr marL="192182" lvl="1" indent="-96091" algn="ctr">
              <a:lnSpc>
                <a:spcPts val="2000"/>
              </a:lnSpc>
            </a:pPr>
            <a:r>
              <a:rPr lang="en-US" dirty="0">
                <a:solidFill>
                  <a:srgbClr val="FFFFFF"/>
                </a:solidFill>
                <a:latin typeface="League Spartan" charset="0"/>
              </a:rPr>
              <a:t> </a:t>
            </a:r>
            <a:r>
              <a:rPr lang="en-US" b="1" u="sng" dirty="0">
                <a:solidFill>
                  <a:srgbClr val="000000"/>
                </a:solidFill>
                <a:latin typeface="League Spartan" charset="0"/>
              </a:rPr>
              <a:t>Typical Application.</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Access control system.</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Industrial or domestic alarm control and monitoring.</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Electric fence control and monitoring.</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Refrigeration monitoring.</a:t>
            </a:r>
          </a:p>
          <a:p>
            <a:pPr marL="192182" lvl="1" indent="-96091" algn="l">
              <a:lnSpc>
                <a:spcPts val="2000"/>
              </a:lnSpc>
              <a:buClr>
                <a:srgbClr val="0070C0"/>
              </a:buClr>
              <a:buFont typeface="Wingdings" pitchFamily="2" charset="2"/>
              <a:buChar char="Ø"/>
            </a:pPr>
            <a:r>
              <a:rPr lang="en-US" dirty="0">
                <a:solidFill>
                  <a:srgbClr val="000000"/>
                </a:solidFill>
                <a:latin typeface="League Spartan" charset="0"/>
              </a:rPr>
              <a:t>Remote pump control / water level monitoring</a:t>
            </a:r>
            <a:r>
              <a:rPr lang="en-US" dirty="0" smtClean="0">
                <a:solidFill>
                  <a:srgbClr val="000000"/>
                </a:solidFill>
                <a:latin typeface="League Spartan" charset="0"/>
              </a:rPr>
              <a:t>.</a:t>
            </a:r>
          </a:p>
          <a:p>
            <a:pPr marL="192182" lvl="1" indent="-96091" algn="ctr">
              <a:lnSpc>
                <a:spcPts val="1791"/>
              </a:lnSpc>
              <a:buClr>
                <a:srgbClr val="0070C0"/>
              </a:buClr>
            </a:pPr>
            <a:r>
              <a:rPr lang="en-US" b="1" spc="59" dirty="0" smtClean="0">
                <a:solidFill>
                  <a:schemeClr val="bg2"/>
                </a:solidFill>
                <a:latin typeface="League Spartan Bold"/>
              </a:rPr>
              <a:t>With Web interface www.gcom500.co.za</a:t>
            </a:r>
          </a:p>
          <a:p>
            <a:pPr marL="192182" lvl="1" indent="-96091" algn="l">
              <a:lnSpc>
                <a:spcPts val="1791"/>
              </a:lnSpc>
              <a:buClr>
                <a:srgbClr val="0070C0"/>
              </a:buClr>
            </a:pPr>
            <a:endParaRPr lang="en-US" dirty="0">
              <a:solidFill>
                <a:srgbClr val="000000"/>
              </a:solidFill>
              <a:latin typeface="League Spartan"/>
            </a:endParaRPr>
          </a:p>
        </p:txBody>
      </p:sp>
      <p:pic>
        <p:nvPicPr>
          <p:cNvPr id="3" name="Picture 13"/>
          <p:cNvPicPr>
            <a:picLocks noChangeAspect="1"/>
          </p:cNvPicPr>
          <p:nvPr/>
        </p:nvPicPr>
        <p:blipFill>
          <a:blip r:embed="rId3" cstate="print"/>
          <a:srcRect l="22387" t="26112" r="19188" b="30275"/>
          <a:stretch>
            <a:fillRect/>
          </a:stretch>
        </p:blipFill>
        <p:spPr>
          <a:xfrm>
            <a:off x="6814582" y="3048000"/>
            <a:ext cx="2329418" cy="36735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14"/>
          <p:cNvSpPr txBox="1"/>
          <p:nvPr/>
        </p:nvSpPr>
        <p:spPr>
          <a:xfrm>
            <a:off x="0" y="0"/>
            <a:ext cx="9144000" cy="433452"/>
          </a:xfrm>
          <a:prstGeom prst="rect">
            <a:avLst/>
          </a:prstGeom>
        </p:spPr>
        <p:txBody>
          <a:bodyPr wrap="square" lIns="0" tIns="0" rIns="0" bIns="0" rtlCol="0" anchor="t">
            <a:spAutoFit/>
          </a:bodyPr>
          <a:lstStyle/>
          <a:p>
            <a:pPr algn="ctr">
              <a:lnSpc>
                <a:spcPts val="3583"/>
              </a:lnSpc>
            </a:pPr>
            <a:r>
              <a:rPr lang="en-US" sz="2800" b="1" u="sng" spc="103" dirty="0">
                <a:solidFill>
                  <a:srgbClr val="000000"/>
                </a:solidFill>
                <a:latin typeface="League Spartan" charset="0"/>
              </a:rPr>
              <a:t>Gcom520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0" y="22860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charset="0"/>
              </a:rPr>
              <a:t>Gate motors</a:t>
            </a:r>
          </a:p>
        </p:txBody>
      </p:sp>
      <p:pic>
        <p:nvPicPr>
          <p:cNvPr id="3" name="Picture 12"/>
          <p:cNvPicPr>
            <a:picLocks noChangeAspect="1"/>
          </p:cNvPicPr>
          <p:nvPr/>
        </p:nvPicPr>
        <p:blipFill>
          <a:blip r:embed="rId3" cstate="print"/>
          <a:srcRect/>
          <a:stretch>
            <a:fillRect/>
          </a:stretch>
        </p:blipFill>
        <p:spPr>
          <a:xfrm>
            <a:off x="533400" y="2057400"/>
            <a:ext cx="2206466" cy="3124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14"/>
          <p:cNvSpPr txBox="1"/>
          <p:nvPr/>
        </p:nvSpPr>
        <p:spPr>
          <a:xfrm>
            <a:off x="0" y="685800"/>
            <a:ext cx="4038600" cy="1646605"/>
          </a:xfrm>
          <a:prstGeom prst="rect">
            <a:avLst/>
          </a:prstGeom>
        </p:spPr>
        <p:txBody>
          <a:bodyPr wrap="square" lIns="0" tIns="0" rIns="0" bIns="0" rtlCol="0" anchor="t">
            <a:spAutoFit/>
          </a:bodyPr>
          <a:lstStyle/>
          <a:p>
            <a:endParaRPr lang="en-US" dirty="0" smtClean="0">
              <a:solidFill>
                <a:schemeClr val="bg1"/>
              </a:solidFill>
              <a:latin typeface="League Spartan" charset="0"/>
            </a:endParaRPr>
          </a:p>
          <a:p>
            <a:r>
              <a:rPr lang="en-US" sz="2400" b="1" u="sng" dirty="0" smtClean="0">
                <a:solidFill>
                  <a:schemeClr val="bg1"/>
                </a:solidFill>
                <a:latin typeface="League Spartan" charset="0"/>
              </a:rPr>
              <a:t>Expert 500 with Multi PCB</a:t>
            </a:r>
            <a:endParaRPr lang="en-US" sz="2400" b="1" u="sng" spc="26" dirty="0" smtClean="0">
              <a:solidFill>
                <a:srgbClr val="000000"/>
              </a:solidFill>
              <a:latin typeface="League Spartan"/>
            </a:endParaRPr>
          </a:p>
          <a:p>
            <a:pPr marL="274546" lvl="1" indent="-137273" algn="l">
              <a:lnSpc>
                <a:spcPts val="2560"/>
              </a:lnSpc>
              <a:buFont typeface="Arial"/>
              <a:buChar char="•"/>
            </a:pPr>
            <a:r>
              <a:rPr lang="en-US" spc="26" dirty="0" smtClean="0">
                <a:solidFill>
                  <a:srgbClr val="000000"/>
                </a:solidFill>
                <a:latin typeface="League Spartan"/>
              </a:rPr>
              <a:t>500 </a:t>
            </a:r>
            <a:r>
              <a:rPr lang="en-US" spc="26" dirty="0">
                <a:solidFill>
                  <a:srgbClr val="000000"/>
                </a:solidFill>
                <a:latin typeface="League Spartan"/>
              </a:rPr>
              <a:t>kg. (Gate weight)</a:t>
            </a:r>
          </a:p>
          <a:p>
            <a:pPr marL="274546" lvl="1" indent="-137273" algn="l">
              <a:lnSpc>
                <a:spcPts val="2560"/>
              </a:lnSpc>
              <a:buFont typeface="Arial"/>
              <a:buChar char="•"/>
            </a:pPr>
            <a:r>
              <a:rPr lang="en-US" spc="26" dirty="0">
                <a:solidFill>
                  <a:srgbClr val="000000"/>
                </a:solidFill>
                <a:latin typeface="League Spartan"/>
              </a:rPr>
              <a:t>12 volt motor.</a:t>
            </a:r>
          </a:p>
          <a:p>
            <a:pPr marL="274546" lvl="1" indent="-137273" algn="l">
              <a:lnSpc>
                <a:spcPts val="2560"/>
              </a:lnSpc>
              <a:buFont typeface="Arial"/>
              <a:buChar char="•"/>
            </a:pPr>
            <a:r>
              <a:rPr lang="en-US" spc="26" dirty="0" smtClean="0">
                <a:solidFill>
                  <a:srgbClr val="000000"/>
                </a:solidFill>
                <a:latin typeface="League Spartan"/>
              </a:rPr>
              <a:t>Domestic use</a:t>
            </a:r>
            <a:endParaRPr lang="en-US" spc="26" dirty="0">
              <a:solidFill>
                <a:srgbClr val="000000"/>
              </a:solidFill>
              <a:latin typeface="League Spartan"/>
            </a:endParaRPr>
          </a:p>
        </p:txBody>
      </p:sp>
      <p:sp>
        <p:nvSpPr>
          <p:cNvPr id="6" name="TextBox 16"/>
          <p:cNvSpPr txBox="1"/>
          <p:nvPr/>
        </p:nvSpPr>
        <p:spPr>
          <a:xfrm>
            <a:off x="0" y="5029200"/>
            <a:ext cx="9144000" cy="923330"/>
          </a:xfrm>
          <a:prstGeom prst="rect">
            <a:avLst/>
          </a:prstGeom>
        </p:spPr>
        <p:txBody>
          <a:bodyPr wrap="square" lIns="0" tIns="0" rIns="0" bIns="0" rtlCol="0" anchor="t">
            <a:spAutoFit/>
          </a:bodyPr>
          <a:lstStyle/>
          <a:p>
            <a:pPr>
              <a:lnSpc>
                <a:spcPts val="2560"/>
              </a:lnSpc>
            </a:pPr>
            <a:r>
              <a:rPr lang="en-US" b="1" u="sng" spc="73" dirty="0" smtClean="0">
                <a:solidFill>
                  <a:srgbClr val="000000"/>
                </a:solidFill>
                <a:latin typeface="League Spartan"/>
              </a:rPr>
              <a:t>The </a:t>
            </a:r>
            <a:r>
              <a:rPr lang="en-US" b="1" u="sng" spc="73" dirty="0">
                <a:solidFill>
                  <a:srgbClr val="000000"/>
                </a:solidFill>
                <a:latin typeface="League Spartan"/>
              </a:rPr>
              <a:t>gate pulling </a:t>
            </a:r>
            <a:r>
              <a:rPr lang="en-US" b="1" u="sng" spc="73" dirty="0" smtClean="0">
                <a:solidFill>
                  <a:srgbClr val="000000"/>
                </a:solidFill>
                <a:latin typeface="League Spartan"/>
              </a:rPr>
              <a:t>force is more important than gate weight.</a:t>
            </a:r>
            <a:endParaRPr lang="en-US" b="1" u="sng" spc="73" dirty="0">
              <a:solidFill>
                <a:srgbClr val="000000"/>
              </a:solidFill>
              <a:latin typeface="League Spartan"/>
            </a:endParaRPr>
          </a:p>
          <a:p>
            <a:pPr marL="247091" lvl="1" indent="-123546" algn="l">
              <a:lnSpc>
                <a:spcPts val="2304"/>
              </a:lnSpc>
              <a:buClr>
                <a:srgbClr val="0070C0"/>
              </a:buClr>
              <a:buFont typeface="Arial"/>
              <a:buChar char="•"/>
            </a:pPr>
            <a:r>
              <a:rPr lang="en-US" spc="66" dirty="0">
                <a:solidFill>
                  <a:srgbClr val="000000"/>
                </a:solidFill>
                <a:latin typeface="League Spartan"/>
              </a:rPr>
              <a:t>DTS Expert 500 = 12.5kg continuous pulling force</a:t>
            </a:r>
            <a:r>
              <a:rPr lang="en-US" spc="66" dirty="0" smtClean="0">
                <a:solidFill>
                  <a:srgbClr val="000000"/>
                </a:solidFill>
                <a:latin typeface="League Spartan"/>
              </a:rPr>
              <a:t>.</a:t>
            </a:r>
          </a:p>
          <a:p>
            <a:pPr marL="247091" lvl="1" indent="-123546" algn="l">
              <a:lnSpc>
                <a:spcPts val="2304"/>
              </a:lnSpc>
              <a:buClr>
                <a:srgbClr val="0070C0"/>
              </a:buClr>
              <a:buFont typeface="Arial"/>
              <a:buChar char="•"/>
            </a:pPr>
            <a:r>
              <a:rPr lang="en-US" spc="66" dirty="0" smtClean="0">
                <a:solidFill>
                  <a:srgbClr val="000000"/>
                </a:solidFill>
                <a:latin typeface="League Spartan"/>
              </a:rPr>
              <a:t>DTS Elite 600    = 15kg continuous pulling force.</a:t>
            </a:r>
            <a:endParaRPr lang="en-US" spc="66" dirty="0">
              <a:solidFill>
                <a:srgbClr val="000000"/>
              </a:solidFill>
              <a:latin typeface="League Spartan"/>
            </a:endParaRPr>
          </a:p>
        </p:txBody>
      </p:sp>
      <p:pic>
        <p:nvPicPr>
          <p:cNvPr id="7" name="Picture 13"/>
          <p:cNvPicPr>
            <a:picLocks noChangeAspect="1"/>
          </p:cNvPicPr>
          <p:nvPr/>
        </p:nvPicPr>
        <p:blipFill>
          <a:blip r:embed="rId4" cstate="print"/>
          <a:srcRect/>
          <a:stretch>
            <a:fillRect/>
          </a:stretch>
        </p:blipFill>
        <p:spPr>
          <a:xfrm>
            <a:off x="5105400" y="2362200"/>
            <a:ext cx="1991202" cy="2819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15"/>
          <p:cNvSpPr txBox="1"/>
          <p:nvPr/>
        </p:nvSpPr>
        <p:spPr>
          <a:xfrm>
            <a:off x="4419600" y="914400"/>
            <a:ext cx="4251730" cy="1333698"/>
          </a:xfrm>
          <a:prstGeom prst="rect">
            <a:avLst/>
          </a:prstGeom>
        </p:spPr>
        <p:txBody>
          <a:bodyPr wrap="square" lIns="0" tIns="0" rIns="0" bIns="0" rtlCol="0" anchor="t">
            <a:spAutoFit/>
          </a:bodyPr>
          <a:lstStyle/>
          <a:p>
            <a:pPr>
              <a:lnSpc>
                <a:spcPts val="2560"/>
              </a:lnSpc>
            </a:pPr>
            <a:r>
              <a:rPr lang="en-US" sz="2133" b="1" spc="26" dirty="0" smtClean="0">
                <a:solidFill>
                  <a:srgbClr val="000000"/>
                </a:solidFill>
                <a:latin typeface="League Spartan" charset="0"/>
              </a:rPr>
              <a:t>   </a:t>
            </a:r>
            <a:r>
              <a:rPr lang="en-US" sz="2400" b="1" u="sng" spc="26" dirty="0" smtClean="0">
                <a:solidFill>
                  <a:srgbClr val="000000"/>
                </a:solidFill>
                <a:latin typeface="League Spartan" charset="0"/>
              </a:rPr>
              <a:t>Elite 600 with Multi PCB</a:t>
            </a:r>
            <a:endParaRPr lang="en-US" sz="2400" b="1" u="sng" spc="26" dirty="0">
              <a:solidFill>
                <a:srgbClr val="000000"/>
              </a:solidFill>
              <a:latin typeface="League Spartan" charset="0"/>
            </a:endParaRPr>
          </a:p>
          <a:p>
            <a:pPr marL="274546" lvl="1" indent="-137273" algn="l">
              <a:lnSpc>
                <a:spcPts val="2560"/>
              </a:lnSpc>
              <a:buFont typeface="Arial"/>
              <a:buChar char="•"/>
            </a:pPr>
            <a:r>
              <a:rPr lang="en-US" spc="26" dirty="0">
                <a:solidFill>
                  <a:srgbClr val="000000"/>
                </a:solidFill>
                <a:latin typeface="League Spartan" charset="0"/>
              </a:rPr>
              <a:t>600 kg. (Gate weight)</a:t>
            </a:r>
          </a:p>
          <a:p>
            <a:pPr marL="274546" lvl="1" indent="-137273" algn="l">
              <a:lnSpc>
                <a:spcPts val="2560"/>
              </a:lnSpc>
              <a:buFont typeface="Arial"/>
              <a:buChar char="•"/>
            </a:pPr>
            <a:r>
              <a:rPr lang="en-US" spc="26" dirty="0">
                <a:solidFill>
                  <a:srgbClr val="000000"/>
                </a:solidFill>
                <a:latin typeface="League Spartan" charset="0"/>
              </a:rPr>
              <a:t>12 volt motor.</a:t>
            </a:r>
          </a:p>
          <a:p>
            <a:pPr marL="274546" lvl="1" indent="-137273" algn="l">
              <a:lnSpc>
                <a:spcPts val="2560"/>
              </a:lnSpc>
              <a:buFont typeface="Arial"/>
              <a:buChar char="•"/>
            </a:pPr>
            <a:r>
              <a:rPr lang="en-US" spc="26" dirty="0">
                <a:solidFill>
                  <a:srgbClr val="000000"/>
                </a:solidFill>
                <a:latin typeface="League Spartan" charset="0"/>
              </a:rPr>
              <a:t>Complex / </a:t>
            </a:r>
            <a:r>
              <a:rPr lang="en-US" spc="26" dirty="0" smtClean="0">
                <a:solidFill>
                  <a:srgbClr val="000000"/>
                </a:solidFill>
                <a:latin typeface="League Spartan" charset="0"/>
              </a:rPr>
              <a:t>Business use </a:t>
            </a:r>
            <a:endParaRPr lang="en-US" spc="26" dirty="0">
              <a:solidFill>
                <a:srgbClr val="000000"/>
              </a:solidFill>
              <a:latin typeface="League Spartan"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122" name="Picture 2" descr="INTRO LETTER COLLAGE (1)"/>
          <p:cNvPicPr>
            <a:picLocks noChangeAspect="1" noChangeArrowheads="1"/>
          </p:cNvPicPr>
          <p:nvPr/>
        </p:nvPicPr>
        <p:blipFill>
          <a:blip r:embed="rId2" cstate="print"/>
          <a:srcRect/>
          <a:stretch>
            <a:fillRect/>
          </a:stretch>
        </p:blipFill>
        <p:spPr bwMode="auto">
          <a:xfrm>
            <a:off x="2209800" y="0"/>
            <a:ext cx="4724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11" name="TextBox 10"/>
          <p:cNvSpPr txBox="1"/>
          <p:nvPr/>
        </p:nvSpPr>
        <p:spPr>
          <a:xfrm>
            <a:off x="0" y="457200"/>
            <a:ext cx="5791200" cy="6309420"/>
          </a:xfrm>
          <a:prstGeom prst="rect">
            <a:avLst/>
          </a:prstGeom>
          <a:noFill/>
          <a:ln>
            <a:noFill/>
          </a:ln>
        </p:spPr>
        <p:txBody>
          <a:bodyPr wrap="square" rtlCol="0">
            <a:spAutoFit/>
          </a:bodyPr>
          <a:lstStyle/>
          <a:p>
            <a:r>
              <a:rPr lang="en-US" b="1" u="sng" dirty="0" smtClean="0">
                <a:solidFill>
                  <a:schemeClr val="bg1"/>
                </a:solidFill>
                <a:latin typeface="League Spartan"/>
              </a:rPr>
              <a:t>Features</a:t>
            </a:r>
          </a:p>
          <a:p>
            <a:pPr marL="342900" indent="-342900">
              <a:buClr>
                <a:srgbClr val="0070C0"/>
              </a:buClr>
              <a:buFont typeface="+mj-lt"/>
              <a:buAutoNum type="arabicPeriod"/>
            </a:pPr>
            <a:r>
              <a:rPr lang="en-US" altLang="en-US" sz="1400" dirty="0" smtClean="0">
                <a:solidFill>
                  <a:schemeClr val="bg1"/>
                </a:solidFill>
                <a:latin typeface="League Spartan"/>
              </a:rPr>
              <a:t>16V AC and High Access compatible connections</a:t>
            </a:r>
          </a:p>
          <a:p>
            <a:pPr marL="342900" indent="-342900">
              <a:buClr>
                <a:srgbClr val="0070C0"/>
              </a:buClr>
              <a:buFont typeface="+mj-lt"/>
              <a:buAutoNum type="arabicPeriod"/>
            </a:pPr>
            <a:r>
              <a:rPr lang="en-US" altLang="en-US" sz="1400" dirty="0" smtClean="0">
                <a:solidFill>
                  <a:schemeClr val="bg1"/>
                </a:solidFill>
                <a:latin typeface="League Spartan"/>
              </a:rPr>
              <a:t>Available in Magnetic and Spring limits.</a:t>
            </a:r>
          </a:p>
          <a:p>
            <a:pPr marL="342900" indent="-342900">
              <a:buClr>
                <a:srgbClr val="0070C0"/>
              </a:buClr>
              <a:buFont typeface="+mj-lt"/>
              <a:buAutoNum type="arabicPeriod"/>
            </a:pPr>
            <a:r>
              <a:rPr lang="en-US" altLang="en-US" sz="1400" dirty="0" smtClean="0">
                <a:solidFill>
                  <a:schemeClr val="bg1"/>
                </a:solidFill>
                <a:latin typeface="League Spartan"/>
              </a:rPr>
              <a:t>Auto close and Pedestrian functions</a:t>
            </a:r>
          </a:p>
          <a:p>
            <a:pPr marL="342900" indent="-342900">
              <a:buClr>
                <a:srgbClr val="0070C0"/>
              </a:buClr>
              <a:buFont typeface="+mj-lt"/>
              <a:buAutoNum type="arabicPeriod"/>
            </a:pPr>
            <a:r>
              <a:rPr lang="en-US" altLang="en-US" sz="1400" dirty="0" smtClean="0">
                <a:solidFill>
                  <a:schemeClr val="bg1"/>
                </a:solidFill>
                <a:latin typeface="League Spartan"/>
              </a:rPr>
              <a:t>Onboard receiver up to </a:t>
            </a:r>
            <a:r>
              <a:rPr lang="en-US" altLang="en-US" sz="1400" u="sng" dirty="0" smtClean="0">
                <a:solidFill>
                  <a:schemeClr val="bg1"/>
                </a:solidFill>
                <a:latin typeface="League Spartan"/>
              </a:rPr>
              <a:t>500</a:t>
            </a:r>
            <a:r>
              <a:rPr lang="en-US" altLang="en-US" sz="1400" dirty="0" smtClean="0">
                <a:solidFill>
                  <a:schemeClr val="bg1"/>
                </a:solidFill>
                <a:latin typeface="League Spartan"/>
              </a:rPr>
              <a:t> remotes combined between Full open and Pedestrian (DTS TX5 OCTO REMOTES ONLY)</a:t>
            </a:r>
          </a:p>
          <a:p>
            <a:pPr marL="342900" indent="-342900">
              <a:buClr>
                <a:srgbClr val="0070C0"/>
              </a:buClr>
              <a:buFont typeface="+mj-lt"/>
              <a:buAutoNum type="arabicPeriod"/>
            </a:pPr>
            <a:r>
              <a:rPr lang="en-US" altLang="en-US" sz="1400" b="1" dirty="0" smtClean="0">
                <a:solidFill>
                  <a:schemeClr val="bg1"/>
                </a:solidFill>
                <a:latin typeface="League Spartan"/>
              </a:rPr>
              <a:t>Solar ready </a:t>
            </a:r>
            <a:r>
              <a:rPr lang="en-US" altLang="en-US" sz="1400" dirty="0" smtClean="0">
                <a:solidFill>
                  <a:schemeClr val="bg1"/>
                </a:solidFill>
                <a:latin typeface="League Spartan"/>
              </a:rPr>
              <a:t>function for 50watt panel maximum directly onto PCB</a:t>
            </a:r>
          </a:p>
          <a:p>
            <a:pPr marL="342900" indent="-342900">
              <a:buClr>
                <a:srgbClr val="0070C0"/>
              </a:buClr>
              <a:buFont typeface="+mj-lt"/>
              <a:buAutoNum type="arabicPeriod"/>
            </a:pPr>
            <a:r>
              <a:rPr lang="en-US" altLang="en-US" sz="1400" dirty="0" smtClean="0">
                <a:solidFill>
                  <a:schemeClr val="bg1"/>
                </a:solidFill>
                <a:latin typeface="League Spartan"/>
              </a:rPr>
              <a:t>Anti Hijack/Alarm function</a:t>
            </a:r>
          </a:p>
          <a:p>
            <a:pPr marL="342900" indent="-342900">
              <a:buClr>
                <a:srgbClr val="0070C0"/>
              </a:buClr>
              <a:buFont typeface="+mj-lt"/>
              <a:buAutoNum type="arabicPeriod"/>
            </a:pPr>
            <a:r>
              <a:rPr lang="en-US" altLang="en-US" sz="1400" dirty="0" smtClean="0">
                <a:solidFill>
                  <a:schemeClr val="bg1"/>
                </a:solidFill>
                <a:latin typeface="League Spartan"/>
              </a:rPr>
              <a:t>Dynamic slowdown before stopping at opening and closing cycles</a:t>
            </a:r>
          </a:p>
          <a:p>
            <a:pPr marL="342900" indent="-342900">
              <a:buClr>
                <a:srgbClr val="0070C0"/>
              </a:buClr>
              <a:buFont typeface="+mj-lt"/>
              <a:buAutoNum type="arabicPeriod"/>
            </a:pPr>
            <a:r>
              <a:rPr lang="en-US" altLang="en-US" sz="1400" dirty="0" smtClean="0">
                <a:solidFill>
                  <a:schemeClr val="bg1"/>
                </a:solidFill>
                <a:latin typeface="League Spartan"/>
              </a:rPr>
              <a:t>Holiday Lockout</a:t>
            </a:r>
          </a:p>
          <a:p>
            <a:pPr marL="342900" indent="-342900">
              <a:buClr>
                <a:srgbClr val="0070C0"/>
              </a:buClr>
              <a:buFont typeface="+mj-lt"/>
              <a:buAutoNum type="arabicPeriod"/>
            </a:pPr>
            <a:r>
              <a:rPr lang="en-US" altLang="en-US" sz="1400" dirty="0" smtClean="0">
                <a:solidFill>
                  <a:schemeClr val="bg1"/>
                </a:solidFill>
                <a:latin typeface="League Spartan"/>
              </a:rPr>
              <a:t>Power saving mode (selectable)</a:t>
            </a:r>
          </a:p>
          <a:p>
            <a:pPr>
              <a:buClr>
                <a:srgbClr val="0070C0"/>
              </a:buClr>
              <a:buFont typeface="Wingdings" pitchFamily="2" charset="2"/>
              <a:buChar char="Ø"/>
            </a:pPr>
            <a:endParaRPr lang="en-US" altLang="en-US" sz="1400" dirty="0" smtClean="0">
              <a:solidFill>
                <a:schemeClr val="bg1"/>
              </a:solidFill>
              <a:latin typeface="League Spartan"/>
            </a:endParaRPr>
          </a:p>
          <a:p>
            <a:pPr>
              <a:buClr>
                <a:srgbClr val="0070C0"/>
              </a:buClr>
              <a:buFont typeface="Wingdings" pitchFamily="2" charset="2"/>
              <a:buChar char="Ø"/>
            </a:pPr>
            <a:endParaRPr lang="en-US" altLang="en-US" sz="1400" dirty="0" smtClean="0">
              <a:solidFill>
                <a:schemeClr val="bg1"/>
              </a:solidFill>
              <a:latin typeface="League Spartan"/>
            </a:endParaRPr>
          </a:p>
          <a:p>
            <a:pPr>
              <a:buClr>
                <a:srgbClr val="0070C0"/>
              </a:buClr>
              <a:buFont typeface="Wingdings" pitchFamily="2" charset="2"/>
              <a:buChar char="Ø"/>
            </a:pPr>
            <a:endParaRPr lang="en-US" altLang="en-US" sz="1400" dirty="0" smtClean="0">
              <a:solidFill>
                <a:schemeClr val="bg1"/>
              </a:solidFill>
              <a:latin typeface="League Spartan"/>
            </a:endParaRPr>
          </a:p>
          <a:p>
            <a:pPr>
              <a:buClr>
                <a:srgbClr val="0070C0"/>
              </a:buClr>
            </a:pPr>
            <a:r>
              <a:rPr lang="en-US" altLang="en-US" b="1" u="sng" dirty="0" smtClean="0">
                <a:solidFill>
                  <a:schemeClr val="bg1"/>
                </a:solidFill>
                <a:latin typeface="League Spartan"/>
              </a:rPr>
              <a:t>Dip-switches</a:t>
            </a:r>
          </a:p>
          <a:p>
            <a:pPr marL="342900" indent="-342900">
              <a:buClr>
                <a:srgbClr val="0070C0"/>
              </a:buClr>
              <a:buFont typeface="+mj-lt"/>
              <a:buAutoNum type="arabicPeriod"/>
            </a:pPr>
            <a:r>
              <a:rPr lang="en-US" altLang="en-US" sz="1400" dirty="0" smtClean="0">
                <a:solidFill>
                  <a:schemeClr val="bg1"/>
                </a:solidFill>
                <a:latin typeface="League Spartan"/>
              </a:rPr>
              <a:t>SETUP – To program/change features</a:t>
            </a:r>
            <a:endParaRPr lang="en-US" altLang="en-US" sz="1200" dirty="0" smtClean="0">
              <a:solidFill>
                <a:schemeClr val="bg2"/>
              </a:solidFill>
              <a:latin typeface="League Spartan"/>
            </a:endParaRPr>
          </a:p>
          <a:p>
            <a:pPr marL="342900" indent="-342900">
              <a:buClr>
                <a:srgbClr val="0070C0"/>
              </a:buClr>
              <a:buFont typeface="+mj-lt"/>
              <a:buAutoNum type="arabicPeriod"/>
            </a:pPr>
            <a:r>
              <a:rPr lang="en-US" altLang="en-US" sz="1400" dirty="0" smtClean="0">
                <a:solidFill>
                  <a:schemeClr val="bg1"/>
                </a:solidFill>
                <a:latin typeface="League Spartan"/>
              </a:rPr>
              <a:t>Gate direction change – Off =close left, On =close right</a:t>
            </a:r>
          </a:p>
          <a:p>
            <a:pPr marL="342900" indent="-342900">
              <a:buClr>
                <a:srgbClr val="0070C0"/>
              </a:buClr>
              <a:buFont typeface="+mj-lt"/>
              <a:buAutoNum type="arabicPeriod"/>
            </a:pPr>
            <a:r>
              <a:rPr lang="en-US" altLang="en-US" sz="1400" dirty="0" smtClean="0">
                <a:solidFill>
                  <a:schemeClr val="bg1"/>
                </a:solidFill>
                <a:latin typeface="League Spartan"/>
              </a:rPr>
              <a:t>Auto close function – Default 10 seconds(IR beams must be fitted)</a:t>
            </a:r>
          </a:p>
          <a:p>
            <a:pPr marL="342900" indent="-342900">
              <a:buClr>
                <a:srgbClr val="0070C0"/>
              </a:buClr>
              <a:buFont typeface="+mj-lt"/>
              <a:buAutoNum type="arabicPeriod"/>
            </a:pPr>
            <a:r>
              <a:rPr lang="en-US" altLang="en-US" sz="1400" dirty="0" smtClean="0">
                <a:solidFill>
                  <a:schemeClr val="bg1"/>
                </a:solidFill>
                <a:latin typeface="League Spartan"/>
              </a:rPr>
              <a:t>Condominium – Complex use where gate will complete the 1</a:t>
            </a:r>
            <a:r>
              <a:rPr lang="en-US" altLang="en-US" sz="1400" baseline="30000" dirty="0" smtClean="0">
                <a:solidFill>
                  <a:schemeClr val="bg1"/>
                </a:solidFill>
                <a:latin typeface="League Spartan"/>
              </a:rPr>
              <a:t>st</a:t>
            </a:r>
            <a:r>
              <a:rPr lang="en-US" altLang="en-US" sz="1400" dirty="0" smtClean="0">
                <a:solidFill>
                  <a:schemeClr val="bg1"/>
                </a:solidFill>
                <a:latin typeface="League Spartan"/>
              </a:rPr>
              <a:t> trigger and not stop when a second remote is pressed while in opening cycle</a:t>
            </a:r>
            <a:r>
              <a:rPr lang="en-US" altLang="en-US" sz="1200" dirty="0" smtClean="0">
                <a:solidFill>
                  <a:schemeClr val="bg2"/>
                </a:solidFill>
                <a:latin typeface="League Spartan"/>
              </a:rPr>
              <a:t>(Auto -close is activated as well)</a:t>
            </a:r>
            <a:endParaRPr lang="en-US" altLang="en-US" sz="1400" dirty="0" smtClean="0">
              <a:solidFill>
                <a:schemeClr val="bg2"/>
              </a:solidFill>
              <a:latin typeface="League Spartan"/>
            </a:endParaRPr>
          </a:p>
          <a:p>
            <a:pPr marL="342900" indent="-342900">
              <a:buClr>
                <a:srgbClr val="0070C0"/>
              </a:buClr>
              <a:buFont typeface="+mj-lt"/>
              <a:buAutoNum type="arabicPeriod"/>
            </a:pPr>
            <a:r>
              <a:rPr lang="en-US" altLang="en-US" sz="1400" dirty="0" smtClean="0">
                <a:solidFill>
                  <a:schemeClr val="bg1"/>
                </a:solidFill>
                <a:latin typeface="League Spartan"/>
              </a:rPr>
              <a:t>P.I.R.A.C – </a:t>
            </a:r>
            <a:r>
              <a:rPr lang="en-US" altLang="en-US" sz="1200" dirty="0" smtClean="0">
                <a:solidFill>
                  <a:schemeClr val="bg1"/>
                </a:solidFill>
                <a:latin typeface="League Spartan"/>
              </a:rPr>
              <a:t>(Passive Infrared Access Control) </a:t>
            </a:r>
            <a:r>
              <a:rPr lang="en-US" altLang="en-US" sz="1400" dirty="0" smtClean="0">
                <a:solidFill>
                  <a:schemeClr val="bg1"/>
                </a:solidFill>
                <a:latin typeface="League Spartan"/>
              </a:rPr>
              <a:t> Works with gate beams, gate will close after vehicle clears the beam </a:t>
            </a:r>
            <a:r>
              <a:rPr lang="en-US" sz="1400" dirty="0" smtClean="0">
                <a:solidFill>
                  <a:schemeClr val="bg2"/>
                </a:solidFill>
              </a:rPr>
              <a:t>(Be aware of this factor should a trailer be in tow!!!!)</a:t>
            </a:r>
            <a:endParaRPr lang="en-US" altLang="en-US" sz="1400" dirty="0" smtClean="0">
              <a:solidFill>
                <a:schemeClr val="bg2"/>
              </a:solidFill>
              <a:latin typeface="League Spartan"/>
            </a:endParaRPr>
          </a:p>
          <a:p>
            <a:pPr marL="342900" indent="-342900">
              <a:buClr>
                <a:srgbClr val="0070C0"/>
              </a:buClr>
              <a:buFont typeface="+mj-lt"/>
              <a:buAutoNum type="arabicPeriod"/>
            </a:pPr>
            <a:r>
              <a:rPr lang="en-US" altLang="en-US" sz="1400" dirty="0" smtClean="0">
                <a:solidFill>
                  <a:schemeClr val="bg1"/>
                </a:solidFill>
                <a:latin typeface="League Spartan"/>
              </a:rPr>
              <a:t>Slowdown Distance</a:t>
            </a:r>
          </a:p>
          <a:p>
            <a:pPr>
              <a:buClr>
                <a:srgbClr val="0070C0"/>
              </a:buClr>
              <a:buFont typeface="Wingdings" pitchFamily="2" charset="2"/>
              <a:buChar char="Ø"/>
            </a:pPr>
            <a:endParaRPr lang="en-US" altLang="en-US" sz="1400" b="1" dirty="0" smtClean="0">
              <a:solidFill>
                <a:schemeClr val="bg1"/>
              </a:solidFill>
              <a:latin typeface="League Spartan"/>
            </a:endParaRPr>
          </a:p>
          <a:p>
            <a:pPr>
              <a:buClr>
                <a:srgbClr val="0070C0"/>
              </a:buClr>
              <a:buFont typeface="Wingdings" pitchFamily="2" charset="2"/>
              <a:buChar char="Ø"/>
            </a:pPr>
            <a:endParaRPr lang="en-US" b="1" u="sng" dirty="0">
              <a:solidFill>
                <a:schemeClr val="bg1"/>
              </a:solidFill>
              <a:latin typeface="League Spartan"/>
            </a:endParaRPr>
          </a:p>
        </p:txBody>
      </p:sp>
      <p:sp>
        <p:nvSpPr>
          <p:cNvPr id="5" name="TextBox 4"/>
          <p:cNvSpPr txBox="1"/>
          <p:nvPr/>
        </p:nvSpPr>
        <p:spPr>
          <a:xfrm>
            <a:off x="0" y="0"/>
            <a:ext cx="9144000" cy="369332"/>
          </a:xfrm>
          <a:prstGeom prst="rect">
            <a:avLst/>
          </a:prstGeom>
          <a:noFill/>
        </p:spPr>
        <p:txBody>
          <a:bodyPr wrap="square" rtlCol="0">
            <a:spAutoFit/>
          </a:bodyPr>
          <a:lstStyle/>
          <a:p>
            <a:pPr algn="ctr"/>
            <a:r>
              <a:rPr lang="en-US" b="1" u="sng" dirty="0" smtClean="0">
                <a:solidFill>
                  <a:schemeClr val="bg1"/>
                </a:solidFill>
                <a:latin typeface="League Spartan"/>
              </a:rPr>
              <a:t>MULTI PCB</a:t>
            </a:r>
            <a:endParaRPr lang="en-US" b="1" u="sng" dirty="0">
              <a:solidFill>
                <a:schemeClr val="bg1"/>
              </a:solidFill>
              <a:latin typeface="League Spartan"/>
            </a:endParaRPr>
          </a:p>
        </p:txBody>
      </p:sp>
      <p:pic>
        <p:nvPicPr>
          <p:cNvPr id="14" name="Picture 13" descr="PCBMULTI2.jpg"/>
          <p:cNvPicPr>
            <a:picLocks noChangeAspect="1"/>
          </p:cNvPicPr>
          <p:nvPr/>
        </p:nvPicPr>
        <p:blipFill>
          <a:blip r:embed="rId4" cstate="print"/>
          <a:stretch>
            <a:fillRect/>
          </a:stretch>
        </p:blipFill>
        <p:spPr>
          <a:xfrm>
            <a:off x="5943600" y="2745619"/>
            <a:ext cx="2590800" cy="4112381"/>
          </a:xfrm>
          <a:prstGeom prst="rect">
            <a:avLst/>
          </a:prstGeom>
        </p:spPr>
      </p:pic>
      <p:pic>
        <p:nvPicPr>
          <p:cNvPr id="15" name="Picture 14"/>
          <p:cNvPicPr>
            <a:picLocks noChangeAspect="1"/>
          </p:cNvPicPr>
          <p:nvPr/>
        </p:nvPicPr>
        <p:blipFill>
          <a:blip r:embed="rId5" cstate="print"/>
          <a:srcRect r="1826" b="797"/>
          <a:stretch>
            <a:fillRect/>
          </a:stretch>
        </p:blipFill>
        <p:spPr>
          <a:xfrm>
            <a:off x="7369439" y="685800"/>
            <a:ext cx="1774561" cy="1524000"/>
          </a:xfrm>
          <a:prstGeom prst="rect">
            <a:avLst/>
          </a:prstGeom>
        </p:spPr>
      </p:pic>
      <p:pic>
        <p:nvPicPr>
          <p:cNvPr id="16" name="Picture 14"/>
          <p:cNvPicPr>
            <a:picLocks noChangeAspect="1"/>
          </p:cNvPicPr>
          <p:nvPr/>
        </p:nvPicPr>
        <p:blipFill>
          <a:blip r:embed="rId6" cstate="print"/>
          <a:srcRect r="317" b="344"/>
          <a:stretch>
            <a:fillRect/>
          </a:stretch>
        </p:blipFill>
        <p:spPr>
          <a:xfrm>
            <a:off x="5715000" y="685800"/>
            <a:ext cx="964576" cy="1523999"/>
          </a:xfrm>
          <a:prstGeom prst="rect">
            <a:avLst/>
          </a:prstGeom>
        </p:spPr>
      </p:pic>
      <p:sp>
        <p:nvSpPr>
          <p:cNvPr id="17" name="TextBox 16"/>
          <p:cNvSpPr txBox="1"/>
          <p:nvPr/>
        </p:nvSpPr>
        <p:spPr>
          <a:xfrm>
            <a:off x="5562600" y="304800"/>
            <a:ext cx="1143000" cy="369332"/>
          </a:xfrm>
          <a:prstGeom prst="rect">
            <a:avLst/>
          </a:prstGeom>
          <a:noFill/>
        </p:spPr>
        <p:txBody>
          <a:bodyPr wrap="square" rtlCol="0">
            <a:spAutoFit/>
          </a:bodyPr>
          <a:lstStyle/>
          <a:p>
            <a:r>
              <a:rPr lang="en-US" dirty="0" smtClean="0">
                <a:solidFill>
                  <a:schemeClr val="bg1"/>
                </a:solidFill>
                <a:latin typeface="League Spartan" charset="0"/>
              </a:rPr>
              <a:t>16V AC</a:t>
            </a:r>
            <a:endParaRPr lang="en-US" dirty="0">
              <a:solidFill>
                <a:schemeClr val="bg1"/>
              </a:solidFill>
              <a:latin typeface="League Spartan" charset="0"/>
            </a:endParaRPr>
          </a:p>
        </p:txBody>
      </p:sp>
      <p:sp>
        <p:nvSpPr>
          <p:cNvPr id="18" name="TextBox 17"/>
          <p:cNvSpPr txBox="1"/>
          <p:nvPr/>
        </p:nvSpPr>
        <p:spPr>
          <a:xfrm>
            <a:off x="7391400" y="304800"/>
            <a:ext cx="1752600" cy="369332"/>
          </a:xfrm>
          <a:prstGeom prst="rect">
            <a:avLst/>
          </a:prstGeom>
          <a:noFill/>
        </p:spPr>
        <p:txBody>
          <a:bodyPr wrap="square" rtlCol="0">
            <a:spAutoFit/>
          </a:bodyPr>
          <a:lstStyle/>
          <a:p>
            <a:r>
              <a:rPr lang="en-US" dirty="0" smtClean="0">
                <a:solidFill>
                  <a:schemeClr val="bg1"/>
                </a:solidFill>
                <a:latin typeface="League Spartan" charset="0"/>
              </a:rPr>
              <a:t>High Access</a:t>
            </a:r>
            <a:endParaRPr lang="en-US" dirty="0">
              <a:solidFill>
                <a:schemeClr val="bg1"/>
              </a:solidFill>
              <a:latin typeface="League Spartan" charset="0"/>
            </a:endParaRPr>
          </a:p>
        </p:txBody>
      </p:sp>
      <p:sp>
        <p:nvSpPr>
          <p:cNvPr id="19" name="Rectangle 18"/>
          <p:cNvSpPr/>
          <p:nvPr/>
        </p:nvSpPr>
        <p:spPr>
          <a:xfrm>
            <a:off x="6477000" y="2362200"/>
            <a:ext cx="1398716" cy="369332"/>
          </a:xfrm>
          <a:prstGeom prst="rect">
            <a:avLst/>
          </a:prstGeom>
        </p:spPr>
        <p:txBody>
          <a:bodyPr wrap="none">
            <a:spAutoFit/>
          </a:bodyPr>
          <a:lstStyle/>
          <a:p>
            <a:pPr lvl="0"/>
            <a:r>
              <a:rPr lang="en-US" dirty="0" smtClean="0">
                <a:solidFill>
                  <a:srgbClr val="000000"/>
                </a:solidFill>
                <a:latin typeface="League Spartan"/>
              </a:rPr>
              <a:t>MULTI PCB</a:t>
            </a:r>
            <a:endParaRPr lang="en-US" dirty="0">
              <a:solidFill>
                <a:srgbClr val="000000"/>
              </a:solidFill>
              <a:latin typeface="League Spart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0" y="0"/>
            <a:ext cx="9144000" cy="1354217"/>
          </a:xfrm>
          <a:prstGeom prst="rect">
            <a:avLst/>
          </a:prstGeom>
          <a:noFill/>
        </p:spPr>
        <p:txBody>
          <a:bodyPr wrap="square" rtlCol="0">
            <a:spAutoFit/>
          </a:bodyPr>
          <a:lstStyle/>
          <a:p>
            <a:pPr algn="ctr"/>
            <a:r>
              <a:rPr lang="en-US" b="1" u="sng" dirty="0" smtClean="0">
                <a:solidFill>
                  <a:schemeClr val="bg1"/>
                </a:solidFill>
                <a:latin typeface="League Spartan"/>
              </a:rPr>
              <a:t>Power Connections</a:t>
            </a:r>
          </a:p>
          <a:p>
            <a:pPr algn="ctr"/>
            <a:endParaRPr lang="en-US" b="1" u="sng" dirty="0" smtClean="0">
              <a:solidFill>
                <a:schemeClr val="bg1"/>
              </a:solidFill>
              <a:latin typeface="League Spartan"/>
            </a:endParaRPr>
          </a:p>
          <a:p>
            <a:r>
              <a:rPr lang="en-US" b="1" u="sng" dirty="0" smtClean="0">
                <a:solidFill>
                  <a:schemeClr val="bg1"/>
                </a:solidFill>
                <a:latin typeface="League Spartan"/>
              </a:rPr>
              <a:t>Low voltage 16V AC transformer</a:t>
            </a:r>
          </a:p>
          <a:p>
            <a:pPr>
              <a:buClr>
                <a:srgbClr val="0070C0"/>
              </a:buClr>
              <a:buFont typeface="Wingdings" pitchFamily="2" charset="2"/>
              <a:buChar char="Ø"/>
            </a:pPr>
            <a:r>
              <a:rPr lang="en-US" sz="1400" dirty="0" smtClean="0">
                <a:solidFill>
                  <a:schemeClr val="bg1"/>
                </a:solidFill>
                <a:latin typeface="League Spartan"/>
              </a:rPr>
              <a:t>Connect 220V AC wires to input side of the Expert/16volt AC transformer (Live/Earth/Neutral) then connect the 2 output wires (red) to 16VAC connectors on controller card.</a:t>
            </a:r>
            <a:endParaRPr lang="en-US" sz="1400" dirty="0">
              <a:solidFill>
                <a:schemeClr val="bg1"/>
              </a:solidFill>
              <a:latin typeface="League Spartan"/>
            </a:endParaRPr>
          </a:p>
        </p:txBody>
      </p:sp>
      <p:cxnSp>
        <p:nvCxnSpPr>
          <p:cNvPr id="7" name="Straight Arrow Connector 6"/>
          <p:cNvCxnSpPr/>
          <p:nvPr/>
        </p:nvCxnSpPr>
        <p:spPr>
          <a:xfrm flipH="1">
            <a:off x="1524000" y="2438400"/>
            <a:ext cx="762000" cy="0"/>
          </a:xfrm>
          <a:prstGeom prst="straightConnector1">
            <a:avLst/>
          </a:prstGeom>
          <a:ln w="317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24000" y="2895600"/>
            <a:ext cx="762000" cy="0"/>
          </a:xfrm>
          <a:prstGeom prst="straightConnector1">
            <a:avLst/>
          </a:prstGeom>
          <a:ln w="317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3200400"/>
            <a:ext cx="9144000" cy="800219"/>
          </a:xfrm>
          <a:prstGeom prst="rect">
            <a:avLst/>
          </a:prstGeom>
          <a:noFill/>
        </p:spPr>
        <p:txBody>
          <a:bodyPr wrap="square" rtlCol="0">
            <a:spAutoFit/>
          </a:bodyPr>
          <a:lstStyle/>
          <a:p>
            <a:r>
              <a:rPr lang="en-US" b="1" u="sng" dirty="0" smtClean="0">
                <a:solidFill>
                  <a:schemeClr val="bg1"/>
                </a:solidFill>
              </a:rPr>
              <a:t>High Access transformer</a:t>
            </a:r>
          </a:p>
          <a:p>
            <a:pPr>
              <a:buClr>
                <a:srgbClr val="0070C0"/>
              </a:buClr>
              <a:buFont typeface="Wingdings" pitchFamily="2" charset="2"/>
              <a:buChar char="Ø"/>
            </a:pPr>
            <a:r>
              <a:rPr lang="en-US" sz="1400" dirty="0" smtClean="0">
                <a:solidFill>
                  <a:schemeClr val="bg1"/>
                </a:solidFill>
                <a:latin typeface="League Spartan"/>
              </a:rPr>
              <a:t>Black lead from power supply unit gets connected to – ( neg.) HA PSU connection on PCB.</a:t>
            </a:r>
          </a:p>
          <a:p>
            <a:pPr>
              <a:buClr>
                <a:srgbClr val="0070C0"/>
              </a:buClr>
              <a:buFont typeface="Wingdings" pitchFamily="2" charset="2"/>
              <a:buChar char="Ø"/>
            </a:pPr>
            <a:r>
              <a:rPr lang="en-US" sz="1400" dirty="0" smtClean="0">
                <a:solidFill>
                  <a:schemeClr val="bg1"/>
                </a:solidFill>
                <a:latin typeface="League Spartan"/>
              </a:rPr>
              <a:t>Red lead from power supply unit gets connected to + ( pos.) HA PSU connection on PCB</a:t>
            </a:r>
            <a:r>
              <a:rPr lang="en-US" sz="1400" dirty="0" smtClean="0">
                <a:solidFill>
                  <a:schemeClr val="bg1"/>
                </a:solidFill>
              </a:rPr>
              <a:t>.</a:t>
            </a:r>
            <a:endParaRPr lang="en-US" sz="1400" dirty="0">
              <a:solidFill>
                <a:schemeClr val="bg1"/>
              </a:solidFill>
            </a:endParaRPr>
          </a:p>
        </p:txBody>
      </p:sp>
      <p:pic>
        <p:nvPicPr>
          <p:cNvPr id="4099" name="Picture 3"/>
          <p:cNvPicPr>
            <a:picLocks noChangeAspect="1" noChangeArrowheads="1"/>
          </p:cNvPicPr>
          <p:nvPr/>
        </p:nvPicPr>
        <p:blipFill>
          <a:blip r:embed="rId3" cstate="print"/>
          <a:srcRect/>
          <a:stretch>
            <a:fillRect/>
          </a:stretch>
        </p:blipFill>
        <p:spPr bwMode="auto">
          <a:xfrm rot="16200000">
            <a:off x="-333933" y="4753532"/>
            <a:ext cx="2515775" cy="1238310"/>
          </a:xfrm>
          <a:prstGeom prst="rect">
            <a:avLst/>
          </a:prstGeom>
          <a:noFill/>
          <a:ln w="9525">
            <a:noFill/>
            <a:miter lim="800000"/>
            <a:headEnd/>
            <a:tailEnd/>
          </a:ln>
        </p:spPr>
      </p:pic>
      <p:cxnSp>
        <p:nvCxnSpPr>
          <p:cNvPr id="13" name="Straight Arrow Connector 12"/>
          <p:cNvCxnSpPr/>
          <p:nvPr/>
        </p:nvCxnSpPr>
        <p:spPr>
          <a:xfrm flipH="1">
            <a:off x="1524000" y="5181600"/>
            <a:ext cx="762000" cy="0"/>
          </a:xfrm>
          <a:prstGeom prst="straightConnector1">
            <a:avLst/>
          </a:prstGeom>
          <a:ln w="317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524000" y="5486400"/>
            <a:ext cx="762000" cy="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srcRect/>
          <a:stretch>
            <a:fillRect/>
          </a:stretch>
        </p:blipFill>
        <p:spPr bwMode="auto">
          <a:xfrm>
            <a:off x="381000" y="1371600"/>
            <a:ext cx="1153025" cy="1828800"/>
          </a:xfrm>
          <a:prstGeom prst="rect">
            <a:avLst/>
          </a:prstGeom>
          <a:noFill/>
          <a:ln w="9525">
            <a:noFill/>
            <a:miter lim="800000"/>
            <a:headEnd/>
            <a:tailEnd/>
          </a:ln>
          <a:effectLst/>
        </p:spPr>
      </p:pic>
      <p:pic>
        <p:nvPicPr>
          <p:cNvPr id="12" name="Picture 14"/>
          <p:cNvPicPr>
            <a:picLocks noChangeAspect="1"/>
          </p:cNvPicPr>
          <p:nvPr/>
        </p:nvPicPr>
        <p:blipFill>
          <a:blip r:embed="rId5" cstate="print"/>
          <a:srcRect r="317" b="344"/>
          <a:stretch>
            <a:fillRect/>
          </a:stretch>
        </p:blipFill>
        <p:spPr>
          <a:xfrm>
            <a:off x="3048000" y="1676400"/>
            <a:ext cx="1012806" cy="1600200"/>
          </a:xfrm>
          <a:prstGeom prst="rect">
            <a:avLst/>
          </a:prstGeom>
        </p:spPr>
      </p:pic>
      <p:sp>
        <p:nvSpPr>
          <p:cNvPr id="16" name="TextBox 15"/>
          <p:cNvSpPr txBox="1"/>
          <p:nvPr/>
        </p:nvSpPr>
        <p:spPr>
          <a:xfrm>
            <a:off x="2971800" y="1295400"/>
            <a:ext cx="1143000" cy="369332"/>
          </a:xfrm>
          <a:prstGeom prst="rect">
            <a:avLst/>
          </a:prstGeom>
          <a:noFill/>
        </p:spPr>
        <p:txBody>
          <a:bodyPr wrap="square" rtlCol="0">
            <a:spAutoFit/>
          </a:bodyPr>
          <a:lstStyle/>
          <a:p>
            <a:r>
              <a:rPr lang="en-US" dirty="0" smtClean="0">
                <a:solidFill>
                  <a:schemeClr val="bg1"/>
                </a:solidFill>
                <a:latin typeface="League Spartan" charset="0"/>
              </a:rPr>
              <a:t>16V AC</a:t>
            </a:r>
            <a:endParaRPr lang="en-US" dirty="0">
              <a:solidFill>
                <a:schemeClr val="bg1"/>
              </a:solidFill>
              <a:latin typeface="League Spartan" charset="0"/>
            </a:endParaRPr>
          </a:p>
        </p:txBody>
      </p:sp>
      <p:pic>
        <p:nvPicPr>
          <p:cNvPr id="17" name="Picture 16"/>
          <p:cNvPicPr>
            <a:picLocks noChangeAspect="1"/>
          </p:cNvPicPr>
          <p:nvPr/>
        </p:nvPicPr>
        <p:blipFill>
          <a:blip r:embed="rId6" cstate="print"/>
          <a:srcRect r="1826" b="797"/>
          <a:stretch>
            <a:fillRect/>
          </a:stretch>
        </p:blipFill>
        <p:spPr>
          <a:xfrm>
            <a:off x="3048000" y="4572000"/>
            <a:ext cx="2133600" cy="1832344"/>
          </a:xfrm>
          <a:prstGeom prst="rect">
            <a:avLst/>
          </a:prstGeom>
        </p:spPr>
      </p:pic>
      <p:sp>
        <p:nvSpPr>
          <p:cNvPr id="18" name="TextBox 17"/>
          <p:cNvSpPr txBox="1"/>
          <p:nvPr/>
        </p:nvSpPr>
        <p:spPr>
          <a:xfrm>
            <a:off x="3069961" y="4191000"/>
            <a:ext cx="1752600" cy="369332"/>
          </a:xfrm>
          <a:prstGeom prst="rect">
            <a:avLst/>
          </a:prstGeom>
          <a:noFill/>
        </p:spPr>
        <p:txBody>
          <a:bodyPr wrap="square" rtlCol="0">
            <a:spAutoFit/>
          </a:bodyPr>
          <a:lstStyle/>
          <a:p>
            <a:r>
              <a:rPr lang="en-US" dirty="0" smtClean="0">
                <a:solidFill>
                  <a:schemeClr val="bg1"/>
                </a:solidFill>
                <a:latin typeface="League Spartan" charset="0"/>
              </a:rPr>
              <a:t>High Access</a:t>
            </a:r>
            <a:endParaRPr lang="en-US" dirty="0">
              <a:solidFill>
                <a:schemeClr val="bg1"/>
              </a:solidFill>
              <a:latin typeface="League Spartan"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pic>
        <p:nvPicPr>
          <p:cNvPr id="1027" name="Picture 3" descr="C:\Dts All 2021 on\dts\Advertising &amp; Marketing\Photos\Product photos\SOLAR.jpg"/>
          <p:cNvPicPr>
            <a:picLocks noChangeAspect="1" noChangeArrowheads="1"/>
          </p:cNvPicPr>
          <p:nvPr/>
        </p:nvPicPr>
        <p:blipFill>
          <a:blip r:embed="rId3" cstate="print"/>
          <a:srcRect/>
          <a:stretch>
            <a:fillRect/>
          </a:stretch>
        </p:blipFill>
        <p:spPr bwMode="auto">
          <a:xfrm rot="2538182">
            <a:off x="4888847" y="621647"/>
            <a:ext cx="1905000" cy="1905000"/>
          </a:xfrm>
          <a:prstGeom prst="rect">
            <a:avLst/>
          </a:prstGeom>
          <a:noFill/>
        </p:spPr>
      </p:pic>
      <p:pic>
        <p:nvPicPr>
          <p:cNvPr id="7" name="Picture 12"/>
          <p:cNvPicPr>
            <a:picLocks noChangeAspect="1"/>
          </p:cNvPicPr>
          <p:nvPr/>
        </p:nvPicPr>
        <p:blipFill>
          <a:blip r:embed="rId4" cstate="print"/>
          <a:srcRect/>
          <a:stretch>
            <a:fillRect/>
          </a:stretch>
        </p:blipFill>
        <p:spPr>
          <a:xfrm>
            <a:off x="1295400" y="304800"/>
            <a:ext cx="1937385" cy="2743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p:cNvSpPr txBox="1"/>
          <p:nvPr/>
        </p:nvSpPr>
        <p:spPr>
          <a:xfrm>
            <a:off x="0" y="0"/>
            <a:ext cx="9144000" cy="523220"/>
          </a:xfrm>
          <a:prstGeom prst="rect">
            <a:avLst/>
          </a:prstGeom>
          <a:noFill/>
        </p:spPr>
        <p:txBody>
          <a:bodyPr wrap="square" rtlCol="0">
            <a:spAutoFit/>
          </a:bodyPr>
          <a:lstStyle/>
          <a:p>
            <a:pPr algn="ctr"/>
            <a:r>
              <a:rPr lang="en-US" sz="2800" b="1" u="sng" dirty="0" smtClean="0">
                <a:solidFill>
                  <a:schemeClr val="bg1"/>
                </a:solidFill>
                <a:latin typeface="League Spartan"/>
              </a:rPr>
              <a:t>Solar to Motor</a:t>
            </a:r>
            <a:endParaRPr lang="en-US" sz="2800" b="1" u="sng" dirty="0">
              <a:solidFill>
                <a:schemeClr val="bg1"/>
              </a:solidFill>
              <a:latin typeface="League Spartan"/>
            </a:endParaRPr>
          </a:p>
        </p:txBody>
      </p:sp>
      <p:sp>
        <p:nvSpPr>
          <p:cNvPr id="8" name="TextBox 7"/>
          <p:cNvSpPr txBox="1"/>
          <p:nvPr/>
        </p:nvSpPr>
        <p:spPr>
          <a:xfrm>
            <a:off x="1752600" y="2743200"/>
            <a:ext cx="1447800" cy="369332"/>
          </a:xfrm>
          <a:prstGeom prst="rect">
            <a:avLst/>
          </a:prstGeom>
          <a:noFill/>
        </p:spPr>
        <p:txBody>
          <a:bodyPr wrap="square" rtlCol="0">
            <a:spAutoFit/>
          </a:bodyPr>
          <a:lstStyle/>
          <a:p>
            <a:r>
              <a:rPr lang="en-US" b="1" u="sng" dirty="0" smtClean="0">
                <a:solidFill>
                  <a:schemeClr val="bg1"/>
                </a:solidFill>
                <a:latin typeface="League Spartan"/>
              </a:rPr>
              <a:t>Expert 500</a:t>
            </a:r>
            <a:endParaRPr lang="en-US" b="1" u="sng" dirty="0">
              <a:solidFill>
                <a:schemeClr val="bg1"/>
              </a:solidFill>
              <a:latin typeface="League Spartan"/>
            </a:endParaRPr>
          </a:p>
        </p:txBody>
      </p:sp>
      <p:pic>
        <p:nvPicPr>
          <p:cNvPr id="12" name="Picture 3" descr="C:\Dts All 2021 on\dts\Advertising &amp; Marketing\Photos\Product photos\SOLAR.jpg"/>
          <p:cNvPicPr>
            <a:picLocks noChangeAspect="1" noChangeArrowheads="1"/>
          </p:cNvPicPr>
          <p:nvPr/>
        </p:nvPicPr>
        <p:blipFill>
          <a:blip r:embed="rId3" cstate="print"/>
          <a:srcRect/>
          <a:stretch>
            <a:fillRect/>
          </a:stretch>
        </p:blipFill>
        <p:spPr bwMode="auto">
          <a:xfrm rot="10800000">
            <a:off x="4114800" y="3276600"/>
            <a:ext cx="2133600" cy="2133600"/>
          </a:xfrm>
          <a:prstGeom prst="rect">
            <a:avLst/>
          </a:prstGeom>
          <a:noFill/>
        </p:spPr>
      </p:pic>
      <p:cxnSp>
        <p:nvCxnSpPr>
          <p:cNvPr id="14" name="Straight Arrow Connector 13"/>
          <p:cNvCxnSpPr/>
          <p:nvPr/>
        </p:nvCxnSpPr>
        <p:spPr>
          <a:xfrm flipH="1">
            <a:off x="3962400" y="4648200"/>
            <a:ext cx="905256" cy="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962400" y="5029200"/>
            <a:ext cx="905256" cy="0"/>
          </a:xfrm>
          <a:prstGeom prst="straightConnector1">
            <a:avLst/>
          </a:prstGeom>
          <a:ln w="508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410200"/>
            <a:ext cx="9144000" cy="523220"/>
          </a:xfrm>
          <a:prstGeom prst="rect">
            <a:avLst/>
          </a:prstGeom>
          <a:noFill/>
        </p:spPr>
        <p:txBody>
          <a:bodyPr wrap="square" rtlCol="0">
            <a:spAutoFit/>
          </a:bodyPr>
          <a:lstStyle/>
          <a:p>
            <a:pPr algn="ctr"/>
            <a:r>
              <a:rPr lang="en-US" sz="1400" b="1" dirty="0" smtClean="0">
                <a:solidFill>
                  <a:schemeClr val="bg1"/>
                </a:solidFill>
                <a:latin typeface="League Spartan"/>
              </a:rPr>
              <a:t>From 50watt Solar Panel connect directly to 16V AC</a:t>
            </a:r>
          </a:p>
          <a:p>
            <a:pPr algn="ctr"/>
            <a:r>
              <a:rPr lang="en-US" sz="1400" b="1" dirty="0" smtClean="0">
                <a:solidFill>
                  <a:schemeClr val="bg1"/>
                </a:solidFill>
                <a:latin typeface="League Spartan"/>
              </a:rPr>
              <a:t>(Remove 16V AC transformer wires)</a:t>
            </a:r>
            <a:endParaRPr lang="en-US" sz="1400" b="1" dirty="0">
              <a:solidFill>
                <a:schemeClr val="bg1"/>
              </a:solidFill>
              <a:latin typeface="League Spartan"/>
            </a:endParaRPr>
          </a:p>
        </p:txBody>
      </p:sp>
      <p:sp>
        <p:nvSpPr>
          <p:cNvPr id="34" name="TextBox 33"/>
          <p:cNvSpPr txBox="1"/>
          <p:nvPr/>
        </p:nvSpPr>
        <p:spPr>
          <a:xfrm>
            <a:off x="1676400" y="5996226"/>
            <a:ext cx="5638800" cy="861774"/>
          </a:xfrm>
          <a:prstGeom prst="rect">
            <a:avLst/>
          </a:prstGeom>
          <a:noFill/>
          <a:ln w="22225">
            <a:solidFill>
              <a:schemeClr val="bg1"/>
            </a:solidFill>
          </a:ln>
        </p:spPr>
        <p:txBody>
          <a:bodyPr wrap="square" rtlCol="0">
            <a:spAutoFit/>
          </a:bodyPr>
          <a:lstStyle/>
          <a:p>
            <a:pPr algn="ctr"/>
            <a:r>
              <a:rPr lang="en-US" sz="1600" b="1" dirty="0" smtClean="0">
                <a:solidFill>
                  <a:schemeClr val="bg1"/>
                </a:solidFill>
                <a:latin typeface="League Spartan"/>
              </a:rPr>
              <a:t>We suggest that you remove the transformer and add</a:t>
            </a:r>
          </a:p>
          <a:p>
            <a:pPr algn="ctr"/>
            <a:r>
              <a:rPr lang="en-US" sz="1600" b="1" dirty="0" smtClean="0">
                <a:solidFill>
                  <a:schemeClr val="bg1"/>
                </a:solidFill>
                <a:latin typeface="League Spartan"/>
              </a:rPr>
              <a:t>an extra battery in the motor with the Solar Wiring Kit</a:t>
            </a:r>
          </a:p>
          <a:p>
            <a:pPr algn="ctr"/>
            <a:r>
              <a:rPr lang="en-US" dirty="0" smtClean="0">
                <a:solidFill>
                  <a:schemeClr val="bg1"/>
                </a:solidFill>
                <a:latin typeface="League Spartan"/>
              </a:rPr>
              <a:t>NOTE: THIS WILL NOT VOID THE WARRANTY</a:t>
            </a:r>
            <a:endParaRPr lang="en-US" dirty="0">
              <a:solidFill>
                <a:schemeClr val="bg1"/>
              </a:solidFill>
              <a:latin typeface="League Spartan"/>
            </a:endParaRPr>
          </a:p>
        </p:txBody>
      </p:sp>
      <p:pic>
        <p:nvPicPr>
          <p:cNvPr id="38" name="Picture 2"/>
          <p:cNvPicPr>
            <a:picLocks noChangeAspect="1" noChangeArrowheads="1"/>
          </p:cNvPicPr>
          <p:nvPr/>
        </p:nvPicPr>
        <p:blipFill>
          <a:blip r:embed="rId5" cstate="print"/>
          <a:srcRect/>
          <a:stretch>
            <a:fillRect/>
          </a:stretch>
        </p:blipFill>
        <p:spPr bwMode="auto">
          <a:xfrm>
            <a:off x="2819400" y="3581400"/>
            <a:ext cx="1153025" cy="1828800"/>
          </a:xfrm>
          <a:prstGeom prst="rect">
            <a:avLst/>
          </a:prstGeom>
          <a:noFill/>
          <a:ln w="9525">
            <a:noFill/>
            <a:miter lim="800000"/>
            <a:headEnd/>
            <a:tailEnd/>
          </a:ln>
          <a:effectLst/>
        </p:spPr>
      </p:pic>
      <p:sp>
        <p:nvSpPr>
          <p:cNvPr id="10" name="TextBox 9"/>
          <p:cNvSpPr txBox="1"/>
          <p:nvPr/>
        </p:nvSpPr>
        <p:spPr>
          <a:xfrm>
            <a:off x="4648200" y="2514600"/>
            <a:ext cx="2578754" cy="646331"/>
          </a:xfrm>
          <a:prstGeom prst="rect">
            <a:avLst/>
          </a:prstGeom>
          <a:noFill/>
        </p:spPr>
        <p:txBody>
          <a:bodyPr wrap="square" rtlCol="0">
            <a:spAutoFit/>
          </a:bodyPr>
          <a:lstStyle/>
          <a:p>
            <a:r>
              <a:rPr lang="en-US" b="1" u="sng" dirty="0" smtClean="0">
                <a:solidFill>
                  <a:schemeClr val="bg1"/>
                </a:solidFill>
                <a:latin typeface="League Spartan"/>
              </a:rPr>
              <a:t>50Watt Solar Panel(50Watt max)</a:t>
            </a:r>
            <a:endParaRPr lang="en-US" b="1" u="sng" dirty="0">
              <a:solidFill>
                <a:schemeClr val="bg1"/>
              </a:solidFill>
              <a:latin typeface="League Spart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0" y="0"/>
            <a:ext cx="9144000" cy="3982629"/>
          </a:xfrm>
          <a:prstGeom prst="rect">
            <a:avLst/>
          </a:prstGeom>
          <a:noFill/>
        </p:spPr>
        <p:txBody>
          <a:bodyPr wrap="square" rtlCol="0">
            <a:spAutoFit/>
          </a:bodyPr>
          <a:lstStyle/>
          <a:p>
            <a:pPr algn="ctr"/>
            <a:r>
              <a:rPr lang="en-US" b="1" u="sng" dirty="0" smtClean="0">
                <a:solidFill>
                  <a:schemeClr val="bg1"/>
                </a:solidFill>
                <a:latin typeface="League Spartan" charset="0"/>
              </a:rPr>
              <a:t>Open and Close Limit Programming</a:t>
            </a:r>
          </a:p>
          <a:p>
            <a:r>
              <a:rPr lang="en-US" sz="1400" dirty="0" smtClean="0">
                <a:solidFill>
                  <a:schemeClr val="bg1"/>
                </a:solidFill>
                <a:latin typeface="League Spartan" charset="0"/>
              </a:rPr>
              <a:t>Before programming the limits make sure that the actuators/ “stoppers” is correctly placed on the gate and that the open and close light goes on 10 -15mm before gate is completely open or closed. Also check the load setting and Gate Direction with a 2.5 to 3mm gap between rack and pinion</a:t>
            </a:r>
          </a:p>
          <a:p>
            <a:endParaRPr lang="en-US" sz="1400" dirty="0" smtClean="0">
              <a:solidFill>
                <a:schemeClr val="bg1"/>
              </a:solidFill>
              <a:latin typeface="League Spartan" charset="0"/>
            </a:endParaRPr>
          </a:p>
          <a:p>
            <a:endParaRPr lang="en-US" sz="1400" dirty="0" smtClean="0">
              <a:solidFill>
                <a:schemeClr val="bg1"/>
              </a:solidFill>
              <a:latin typeface="League Spartan" charset="0"/>
            </a:endParaRPr>
          </a:p>
          <a:p>
            <a:endParaRPr lang="en-US" sz="1400" dirty="0" smtClean="0">
              <a:solidFill>
                <a:schemeClr val="bg1"/>
              </a:solidFill>
              <a:latin typeface="League Spartan" charset="0"/>
            </a:endParaRPr>
          </a:p>
          <a:p>
            <a:endParaRPr lang="en-US" sz="1400" dirty="0" smtClean="0">
              <a:solidFill>
                <a:schemeClr val="bg1"/>
              </a:solidFill>
              <a:latin typeface="League Spartan" charset="0"/>
            </a:endParaRPr>
          </a:p>
          <a:p>
            <a:endParaRPr lang="en-US" dirty="0" smtClean="0">
              <a:solidFill>
                <a:schemeClr val="bg1"/>
              </a:solidFill>
              <a:latin typeface="League Spartan" charset="0"/>
            </a:endParaRPr>
          </a:p>
          <a:p>
            <a:pPr>
              <a:lnSpc>
                <a:spcPct val="80000"/>
              </a:lnSpc>
              <a:buClr>
                <a:srgbClr val="0070C0"/>
              </a:buClr>
              <a:buFont typeface="Wingdings" pitchFamily="2" charset="2"/>
              <a:buChar char="Ø"/>
            </a:pPr>
            <a:r>
              <a:rPr lang="en-US" sz="1400" dirty="0" smtClean="0">
                <a:solidFill>
                  <a:schemeClr val="bg1"/>
                </a:solidFill>
                <a:latin typeface="League Spartan" charset="0"/>
              </a:rPr>
              <a:t> Open gate 1m and close the gearbox release, push the gate to engage the gearbox and the press the </a:t>
            </a:r>
            <a:r>
              <a:rPr lang="en-US" sz="1400" b="1" dirty="0" smtClean="0">
                <a:solidFill>
                  <a:schemeClr val="bg1"/>
                </a:solidFill>
                <a:latin typeface="League Spartan" charset="0"/>
              </a:rPr>
              <a:t>TEST </a:t>
            </a:r>
            <a:r>
              <a:rPr lang="en-US" sz="1400" dirty="0" smtClean="0">
                <a:solidFill>
                  <a:schemeClr val="bg1"/>
                </a:solidFill>
                <a:latin typeface="League Spartan" charset="0"/>
              </a:rPr>
              <a:t>button once – The gate must then </a:t>
            </a:r>
            <a:r>
              <a:rPr lang="en-US" sz="1400" b="1" dirty="0" smtClean="0">
                <a:solidFill>
                  <a:schemeClr val="bg1"/>
                </a:solidFill>
                <a:latin typeface="League Spartan" charset="0"/>
              </a:rPr>
              <a:t>close</a:t>
            </a:r>
            <a:r>
              <a:rPr lang="en-US" sz="1400" dirty="0" smtClean="0">
                <a:solidFill>
                  <a:schemeClr val="bg1"/>
                </a:solidFill>
                <a:latin typeface="League Spartan" charset="0"/>
              </a:rPr>
              <a:t> first then open and then at normal speed close and give 2 beeps.         		</a:t>
            </a:r>
            <a:r>
              <a:rPr lang="en-US" sz="1400" dirty="0" smtClean="0">
                <a:solidFill>
                  <a:schemeClr val="tx2"/>
                </a:solidFill>
                <a:latin typeface="League Spartan" charset="0"/>
              </a:rPr>
              <a:t>(</a:t>
            </a:r>
            <a:r>
              <a:rPr lang="en-US" altLang="en-US" sz="1400" dirty="0" smtClean="0">
                <a:solidFill>
                  <a:schemeClr val="tx2"/>
                </a:solidFill>
              </a:rPr>
              <a:t>Note: The gate must never bump the close or open end stoppers.)</a:t>
            </a:r>
          </a:p>
          <a:p>
            <a:pPr>
              <a:lnSpc>
                <a:spcPct val="80000"/>
              </a:lnSpc>
              <a:buClr>
                <a:srgbClr val="0070C0"/>
              </a:buClr>
            </a:pPr>
            <a:endParaRPr lang="en-US" sz="1400" dirty="0" smtClean="0">
              <a:solidFill>
                <a:schemeClr val="tx2"/>
              </a:solidFill>
              <a:latin typeface="League Spartan" charset="0"/>
            </a:endParaRPr>
          </a:p>
          <a:p>
            <a:pPr marL="342900" indent="-342900"/>
            <a:r>
              <a:rPr lang="en-US" b="1" u="sng" dirty="0" smtClean="0">
                <a:solidFill>
                  <a:schemeClr val="bg1"/>
                </a:solidFill>
                <a:latin typeface="League Spartan" charset="0"/>
              </a:rPr>
              <a:t>Changing Auto close time</a:t>
            </a:r>
          </a:p>
          <a:p>
            <a:r>
              <a:rPr lang="en-US" sz="1400" dirty="0" smtClean="0">
                <a:solidFill>
                  <a:schemeClr val="bg1"/>
                </a:solidFill>
                <a:latin typeface="League Spartan" charset="0"/>
              </a:rPr>
              <a:t>With the gate in the closed position, switch dipswitch number 1 &amp; 3 on &gt; Now press and hold the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and for every beep its 1 second &gt; release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desired time and switch 1 &amp; 3 off and only number 3 back on </a:t>
            </a:r>
            <a:r>
              <a:rPr lang="en-US" sz="1400" b="1" dirty="0" smtClean="0">
                <a:solidFill>
                  <a:schemeClr val="bg1"/>
                </a:solidFill>
                <a:latin typeface="League Spartan" charset="0"/>
              </a:rPr>
              <a:t>Party mode </a:t>
            </a:r>
            <a:r>
              <a:rPr lang="en-US" sz="1400" dirty="0" smtClean="0">
                <a:solidFill>
                  <a:schemeClr val="bg1"/>
                </a:solidFill>
                <a:latin typeface="League Spartan" charset="0"/>
              </a:rPr>
              <a:t>&gt; </a:t>
            </a:r>
            <a:r>
              <a:rPr lang="en-US" sz="1400" dirty="0" smtClean="0">
                <a:solidFill>
                  <a:schemeClr val="bg1"/>
                </a:solidFill>
                <a:latin typeface="League Spartan"/>
              </a:rPr>
              <a:t>To override the auto close, wait till the gate reaches its open limit then press &amp; hold the transmitter or manual push button for approximately 6 sec, then press remote again to continue as normal.</a:t>
            </a:r>
            <a:endParaRPr lang="en-US" dirty="0" smtClean="0">
              <a:solidFill>
                <a:schemeClr val="bg1"/>
              </a:solidFill>
              <a:latin typeface="League Spartan" charset="0"/>
            </a:endParaRPr>
          </a:p>
        </p:txBody>
      </p:sp>
      <p:sp>
        <p:nvSpPr>
          <p:cNvPr id="9" name="TextBox 8"/>
          <p:cNvSpPr txBox="1"/>
          <p:nvPr/>
        </p:nvSpPr>
        <p:spPr>
          <a:xfrm>
            <a:off x="0" y="4114800"/>
            <a:ext cx="9144000" cy="2369880"/>
          </a:xfrm>
          <a:prstGeom prst="rect">
            <a:avLst/>
          </a:prstGeom>
          <a:noFill/>
        </p:spPr>
        <p:txBody>
          <a:bodyPr wrap="square" rtlCol="0">
            <a:spAutoFit/>
          </a:bodyPr>
          <a:lstStyle/>
          <a:p>
            <a:r>
              <a:rPr lang="en-US" b="1" u="sng" dirty="0" smtClean="0">
                <a:solidFill>
                  <a:schemeClr val="bg1"/>
                </a:solidFill>
                <a:latin typeface="League Spartan" charset="0"/>
              </a:rPr>
              <a:t>Programming Remotes </a:t>
            </a:r>
          </a:p>
          <a:p>
            <a:pPr>
              <a:buClr>
                <a:srgbClr val="0070C0"/>
              </a:buClr>
              <a:buFont typeface="Wingdings" pitchFamily="2" charset="2"/>
              <a:buChar char="Ø"/>
            </a:pPr>
            <a:r>
              <a:rPr lang="en-US" sz="1400" dirty="0" smtClean="0">
                <a:solidFill>
                  <a:schemeClr val="bg1"/>
                </a:solidFill>
                <a:latin typeface="League Spartan" charset="0"/>
              </a:rPr>
              <a:t> </a:t>
            </a:r>
            <a:r>
              <a:rPr lang="en-US" sz="1400" b="1" dirty="0" smtClean="0">
                <a:solidFill>
                  <a:schemeClr val="bg1"/>
                </a:solidFill>
                <a:latin typeface="League Spartan" charset="0"/>
              </a:rPr>
              <a:t>Full open </a:t>
            </a:r>
            <a:r>
              <a:rPr lang="en-US" sz="1400" dirty="0" smtClean="0">
                <a:solidFill>
                  <a:schemeClr val="bg1"/>
                </a:solidFill>
                <a:latin typeface="League Spartan" charset="0"/>
              </a:rPr>
              <a:t>&gt; Press and release the </a:t>
            </a:r>
            <a:r>
              <a:rPr lang="en-US" sz="1400" b="1" dirty="0" smtClean="0">
                <a:solidFill>
                  <a:schemeClr val="bg1"/>
                </a:solidFill>
                <a:latin typeface="League Spartan" charset="0"/>
              </a:rPr>
              <a:t>GATE</a:t>
            </a:r>
            <a:r>
              <a:rPr lang="en-US" sz="1400" dirty="0" smtClean="0">
                <a:solidFill>
                  <a:schemeClr val="bg1"/>
                </a:solidFill>
                <a:latin typeface="League Spartan" charset="0"/>
              </a:rPr>
              <a:t> button and then press the desired remote button </a:t>
            </a:r>
            <a:r>
              <a:rPr lang="en-US" sz="1400" b="1" dirty="0" smtClean="0">
                <a:solidFill>
                  <a:schemeClr val="bg1"/>
                </a:solidFill>
                <a:latin typeface="League Spartan" charset="0"/>
              </a:rPr>
              <a:t>TWO</a:t>
            </a:r>
            <a:r>
              <a:rPr lang="en-US" sz="1400" dirty="0" smtClean="0">
                <a:solidFill>
                  <a:schemeClr val="bg1"/>
                </a:solidFill>
                <a:latin typeface="League Spartan" charset="0"/>
              </a:rPr>
              <a:t> times, the PCB will beep on completion </a:t>
            </a:r>
            <a:r>
              <a:rPr lang="en-US" sz="1400" dirty="0" smtClean="0">
                <a:solidFill>
                  <a:schemeClr val="bg2"/>
                </a:solidFill>
                <a:latin typeface="League Spartan" charset="0"/>
              </a:rPr>
              <a:t>(Note: Only DTS TX 5 OCTO Remotes will program)</a:t>
            </a:r>
          </a:p>
          <a:p>
            <a:pPr>
              <a:buClr>
                <a:srgbClr val="0070C0"/>
              </a:buClr>
              <a:buFont typeface="Wingdings" pitchFamily="2" charset="2"/>
              <a:buChar char="Ø"/>
            </a:pPr>
            <a:r>
              <a:rPr lang="en-US" sz="1400" b="1" dirty="0" smtClean="0">
                <a:solidFill>
                  <a:schemeClr val="bg1"/>
                </a:solidFill>
                <a:latin typeface="League Spartan" charset="0"/>
              </a:rPr>
              <a:t>Pedestrian open </a:t>
            </a:r>
            <a:r>
              <a:rPr lang="en-US" sz="1400" dirty="0" smtClean="0">
                <a:solidFill>
                  <a:schemeClr val="bg1"/>
                </a:solidFill>
                <a:latin typeface="League Spartan" charset="0"/>
              </a:rPr>
              <a:t>&gt; Press and release the </a:t>
            </a:r>
            <a:r>
              <a:rPr lang="en-US" sz="1400" b="1" dirty="0" smtClean="0">
                <a:solidFill>
                  <a:schemeClr val="bg1"/>
                </a:solidFill>
                <a:latin typeface="League Spartan" charset="0"/>
              </a:rPr>
              <a:t>PED</a:t>
            </a:r>
            <a:r>
              <a:rPr lang="en-US" sz="1400" dirty="0" smtClean="0">
                <a:solidFill>
                  <a:schemeClr val="bg1"/>
                </a:solidFill>
                <a:latin typeface="League Spartan" charset="0"/>
              </a:rPr>
              <a:t> button then press the desired remote button </a:t>
            </a:r>
            <a:r>
              <a:rPr lang="en-US" sz="1400" b="1" dirty="0" smtClean="0">
                <a:solidFill>
                  <a:schemeClr val="bg1"/>
                </a:solidFill>
                <a:latin typeface="League Spartan" charset="0"/>
              </a:rPr>
              <a:t>TWO </a:t>
            </a:r>
            <a:r>
              <a:rPr lang="en-US" sz="1400" dirty="0" smtClean="0">
                <a:solidFill>
                  <a:schemeClr val="bg1"/>
                </a:solidFill>
                <a:latin typeface="League Spartan" charset="0"/>
              </a:rPr>
              <a:t>times, the PCB will beep on completion. </a:t>
            </a:r>
            <a:endParaRPr lang="en-US" sz="1400" dirty="0" smtClean="0">
              <a:solidFill>
                <a:schemeClr val="bg2"/>
              </a:solidFill>
              <a:latin typeface="League Spartan" charset="0"/>
            </a:endParaRPr>
          </a:p>
          <a:p>
            <a:pPr>
              <a:buClr>
                <a:srgbClr val="0070C0"/>
              </a:buClr>
              <a:buFont typeface="Wingdings" pitchFamily="2" charset="2"/>
              <a:buChar char="Ø"/>
            </a:pPr>
            <a:r>
              <a:rPr lang="en-US" sz="1400" b="1" dirty="0" smtClean="0">
                <a:solidFill>
                  <a:schemeClr val="bg1"/>
                </a:solidFill>
                <a:latin typeface="League Spartan" charset="0"/>
              </a:rPr>
              <a:t>Erase one button </a:t>
            </a:r>
            <a:r>
              <a:rPr lang="en-US" sz="1400" dirty="0" smtClean="0">
                <a:solidFill>
                  <a:schemeClr val="bg1"/>
                </a:solidFill>
                <a:latin typeface="League Spartan" charset="0"/>
              </a:rPr>
              <a:t>&gt; Press and hold the </a:t>
            </a:r>
            <a:r>
              <a:rPr lang="en-US" sz="1400" b="1" dirty="0" smtClean="0">
                <a:solidFill>
                  <a:schemeClr val="bg1"/>
                </a:solidFill>
                <a:latin typeface="League Spartan" charset="0"/>
              </a:rPr>
              <a:t>GATE</a:t>
            </a:r>
            <a:r>
              <a:rPr lang="en-US" sz="1400" dirty="0" smtClean="0">
                <a:solidFill>
                  <a:schemeClr val="bg1"/>
                </a:solidFill>
                <a:latin typeface="League Spartan" charset="0"/>
              </a:rPr>
              <a:t> button until PCB gives one beep then press remote button two times</a:t>
            </a:r>
            <a:r>
              <a:rPr lang="en-US" sz="1400" dirty="0" smtClean="0">
                <a:solidFill>
                  <a:schemeClr val="bg2"/>
                </a:solidFill>
                <a:latin typeface="League Spartan" charset="0"/>
              </a:rPr>
              <a:t>(Note: This applies for full open and Pedestrian remotes)</a:t>
            </a:r>
          </a:p>
          <a:p>
            <a:pPr>
              <a:buClr>
                <a:srgbClr val="0070C0"/>
              </a:buClr>
              <a:buFont typeface="Wingdings" pitchFamily="2" charset="2"/>
              <a:buChar char="Ø"/>
            </a:pPr>
            <a:r>
              <a:rPr lang="en-US" sz="1400" b="1" dirty="0" smtClean="0">
                <a:solidFill>
                  <a:schemeClr val="bg1"/>
                </a:solidFill>
                <a:latin typeface="League Spartan" charset="0"/>
              </a:rPr>
              <a:t>Master erase </a:t>
            </a:r>
            <a:r>
              <a:rPr lang="en-US" sz="1400" dirty="0" smtClean="0">
                <a:solidFill>
                  <a:schemeClr val="bg1"/>
                </a:solidFill>
                <a:latin typeface="League Spartan" charset="0"/>
              </a:rPr>
              <a:t>&gt; Press and HOLD the </a:t>
            </a:r>
            <a:r>
              <a:rPr lang="en-US" sz="1400" b="1" dirty="0" smtClean="0">
                <a:solidFill>
                  <a:schemeClr val="bg1"/>
                </a:solidFill>
                <a:latin typeface="League Spartan" charset="0"/>
              </a:rPr>
              <a:t>GATE</a:t>
            </a:r>
            <a:r>
              <a:rPr lang="en-US" sz="1400" dirty="0" smtClean="0">
                <a:solidFill>
                  <a:schemeClr val="bg1"/>
                </a:solidFill>
                <a:latin typeface="League Spartan" charset="0"/>
              </a:rPr>
              <a:t> button, the PCB will beep once, Hold </a:t>
            </a:r>
            <a:r>
              <a:rPr lang="en-US" sz="1400" b="1" dirty="0" smtClean="0">
                <a:solidFill>
                  <a:schemeClr val="bg1"/>
                </a:solidFill>
                <a:latin typeface="League Spartan" charset="0"/>
              </a:rPr>
              <a:t>GATE</a:t>
            </a:r>
            <a:r>
              <a:rPr lang="en-US" sz="1400" dirty="0" smtClean="0">
                <a:solidFill>
                  <a:schemeClr val="bg1"/>
                </a:solidFill>
                <a:latin typeface="League Spartan" charset="0"/>
              </a:rPr>
              <a:t> button until PCB gives one long beep</a:t>
            </a:r>
            <a:endParaRPr lang="en-US" sz="1400" b="1" dirty="0" smtClean="0">
              <a:solidFill>
                <a:schemeClr val="bg1"/>
              </a:solidFill>
              <a:latin typeface="League Spartan" charset="0"/>
            </a:endParaRPr>
          </a:p>
          <a:p>
            <a:endParaRPr lang="en-US" b="1" u="sng" dirty="0">
              <a:solidFill>
                <a:schemeClr val="bg1"/>
              </a:solidFill>
              <a:latin typeface="League Spartan" charset="0"/>
            </a:endParaRPr>
          </a:p>
        </p:txBody>
      </p:sp>
      <p:pic>
        <p:nvPicPr>
          <p:cNvPr id="2051" name="Picture 3"/>
          <p:cNvPicPr>
            <a:picLocks noChangeAspect="1" noChangeArrowheads="1"/>
          </p:cNvPicPr>
          <p:nvPr/>
        </p:nvPicPr>
        <p:blipFill>
          <a:blip r:embed="rId3" cstate="print"/>
          <a:srcRect/>
          <a:stretch>
            <a:fillRect/>
          </a:stretch>
        </p:blipFill>
        <p:spPr bwMode="auto">
          <a:xfrm>
            <a:off x="3581400" y="6028794"/>
            <a:ext cx="1846042" cy="829206"/>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114800" y="1066800"/>
            <a:ext cx="1852933" cy="9144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33400" y="1066800"/>
            <a:ext cx="2566987" cy="889713"/>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6477000" y="914400"/>
            <a:ext cx="2147887" cy="10946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0" y="0"/>
            <a:ext cx="8991600" cy="4647426"/>
          </a:xfrm>
          <a:prstGeom prst="rect">
            <a:avLst/>
          </a:prstGeom>
          <a:noFill/>
        </p:spPr>
        <p:txBody>
          <a:bodyPr wrap="square" rtlCol="0">
            <a:spAutoFit/>
          </a:bodyPr>
          <a:lstStyle/>
          <a:p>
            <a:endParaRPr lang="en-US" b="1" u="sng" dirty="0" smtClean="0">
              <a:solidFill>
                <a:schemeClr val="bg1"/>
              </a:solidFill>
              <a:latin typeface="League Spartan" charset="0"/>
            </a:endParaRPr>
          </a:p>
          <a:p>
            <a:r>
              <a:rPr lang="en-US" b="1" u="sng" dirty="0" smtClean="0">
                <a:solidFill>
                  <a:schemeClr val="bg1"/>
                </a:solidFill>
                <a:latin typeface="League Spartan" charset="0"/>
              </a:rPr>
              <a:t>Changing Pedestrian settings</a:t>
            </a:r>
          </a:p>
          <a:p>
            <a:pPr>
              <a:buClr>
                <a:srgbClr val="0070C0"/>
              </a:buClr>
              <a:buFont typeface="Wingdings" pitchFamily="2" charset="2"/>
              <a:buChar char="Ø"/>
            </a:pPr>
            <a:r>
              <a:rPr lang="en-US" sz="1400" b="1" dirty="0" smtClean="0">
                <a:solidFill>
                  <a:schemeClr val="bg1"/>
                </a:solidFill>
                <a:latin typeface="League Spartan" charset="0"/>
              </a:rPr>
              <a:t>Default</a:t>
            </a:r>
            <a:r>
              <a:rPr lang="en-US" sz="1400" dirty="0" smtClean="0">
                <a:solidFill>
                  <a:schemeClr val="bg1"/>
                </a:solidFill>
                <a:latin typeface="League Spartan" charset="0"/>
              </a:rPr>
              <a:t>: Gate will open for 1m and auto close after 10 seconds</a:t>
            </a:r>
          </a:p>
          <a:p>
            <a:pPr>
              <a:buClr>
                <a:srgbClr val="0070C0"/>
              </a:buClr>
              <a:buFont typeface="Wingdings" pitchFamily="2" charset="2"/>
              <a:buChar char="Ø"/>
            </a:pPr>
            <a:r>
              <a:rPr lang="en-US" sz="1400" dirty="0" smtClean="0">
                <a:solidFill>
                  <a:schemeClr val="bg1"/>
                </a:solidFill>
                <a:latin typeface="League Spartan" charset="0"/>
              </a:rPr>
              <a:t>With the gate in the close position &gt; switch dipswitch number 1 &amp; 4 on</a:t>
            </a:r>
          </a:p>
          <a:p>
            <a:pPr>
              <a:buClr>
                <a:srgbClr val="0070C0"/>
              </a:buClr>
              <a:buFont typeface="Wingdings" pitchFamily="2" charset="2"/>
              <a:buChar char="Ø"/>
            </a:pPr>
            <a:r>
              <a:rPr lang="en-US" sz="1400" dirty="0" smtClean="0">
                <a:solidFill>
                  <a:schemeClr val="bg1"/>
                </a:solidFill>
                <a:latin typeface="League Spartan" charset="0"/>
              </a:rPr>
              <a:t>Press and release the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 The gate will start opening &gt; press the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again on the desired open distance </a:t>
            </a:r>
          </a:p>
          <a:p>
            <a:pPr>
              <a:buClr>
                <a:srgbClr val="0070C0"/>
              </a:buClr>
              <a:buFont typeface="Wingdings" pitchFamily="2" charset="2"/>
              <a:buChar char="Ø"/>
            </a:pPr>
            <a:r>
              <a:rPr lang="en-US" sz="1400" dirty="0" smtClean="0">
                <a:solidFill>
                  <a:schemeClr val="bg1"/>
                </a:solidFill>
                <a:latin typeface="League Spartan" charset="0"/>
              </a:rPr>
              <a:t>Now press and HOLD the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and for every beep its 1 second &gt; release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on desired time and switch 1 &amp; 4 off</a:t>
            </a:r>
            <a:r>
              <a:rPr lang="en-US" sz="1400" dirty="0" smtClean="0">
                <a:solidFill>
                  <a:schemeClr val="bg2"/>
                </a:solidFill>
                <a:latin typeface="League Spartan" charset="0"/>
              </a:rPr>
              <a:t>(Do </a:t>
            </a:r>
            <a:r>
              <a:rPr lang="en-US" sz="1400" b="1" dirty="0" smtClean="0">
                <a:solidFill>
                  <a:schemeClr val="bg2"/>
                </a:solidFill>
                <a:latin typeface="League Spartan" charset="0"/>
              </a:rPr>
              <a:t>NOT</a:t>
            </a:r>
            <a:r>
              <a:rPr lang="en-US" sz="1400" dirty="0" smtClean="0">
                <a:solidFill>
                  <a:schemeClr val="bg2"/>
                </a:solidFill>
                <a:latin typeface="League Spartan" charset="0"/>
              </a:rPr>
              <a:t> switch number 4 back on)</a:t>
            </a:r>
            <a:r>
              <a:rPr lang="en-US" sz="1400" dirty="0" smtClean="0">
                <a:solidFill>
                  <a:schemeClr val="bg1"/>
                </a:solidFill>
                <a:latin typeface="League Spartan" charset="0"/>
              </a:rPr>
              <a:t> </a:t>
            </a:r>
          </a:p>
          <a:p>
            <a:pPr>
              <a:buClr>
                <a:srgbClr val="0070C0"/>
              </a:buClr>
              <a:buFont typeface="Wingdings" pitchFamily="2" charset="2"/>
              <a:buChar char="Ø"/>
            </a:pPr>
            <a:endParaRPr lang="en-US" sz="1400" dirty="0" smtClean="0">
              <a:solidFill>
                <a:schemeClr val="bg1"/>
              </a:solidFill>
              <a:latin typeface="League Spartan" charset="0"/>
            </a:endParaRPr>
          </a:p>
          <a:p>
            <a:pPr>
              <a:buClr>
                <a:srgbClr val="0070C0"/>
              </a:buClr>
            </a:pPr>
            <a:r>
              <a:rPr lang="en-US" b="1" u="sng" dirty="0" smtClean="0">
                <a:solidFill>
                  <a:schemeClr val="bg1"/>
                </a:solidFill>
                <a:latin typeface="League Spartan" charset="0"/>
              </a:rPr>
              <a:t>Changing Slowdown distance</a:t>
            </a:r>
          </a:p>
          <a:p>
            <a:pPr>
              <a:buClr>
                <a:srgbClr val="0070C0"/>
              </a:buClr>
              <a:buFont typeface="Wingdings" pitchFamily="2" charset="2"/>
              <a:buChar char="Ø"/>
            </a:pPr>
            <a:r>
              <a:rPr lang="en-US" sz="1400" b="1" dirty="0" smtClean="0">
                <a:solidFill>
                  <a:schemeClr val="bg1"/>
                </a:solidFill>
                <a:latin typeface="League Spartan" charset="0"/>
              </a:rPr>
              <a:t>Default</a:t>
            </a:r>
            <a:r>
              <a:rPr lang="en-US" sz="1400" dirty="0" smtClean="0">
                <a:solidFill>
                  <a:schemeClr val="bg1"/>
                </a:solidFill>
                <a:latin typeface="League Spartan" charset="0"/>
              </a:rPr>
              <a:t>: Dipswitch 6 on = 800mm / Dipswitch 6 off = 400mm</a:t>
            </a:r>
          </a:p>
          <a:p>
            <a:pPr>
              <a:buClr>
                <a:srgbClr val="0070C0"/>
              </a:buClr>
              <a:buFont typeface="Wingdings" pitchFamily="2" charset="2"/>
              <a:buChar char="Ø"/>
            </a:pPr>
            <a:r>
              <a:rPr lang="en-US" sz="1400" dirty="0" smtClean="0">
                <a:solidFill>
                  <a:schemeClr val="bg1"/>
                </a:solidFill>
                <a:latin typeface="League Spartan" charset="0"/>
              </a:rPr>
              <a:t> With gate in close position &gt; switch dipswitch number 1 &amp; 6 on</a:t>
            </a:r>
          </a:p>
          <a:p>
            <a:pPr>
              <a:buClr>
                <a:srgbClr val="0070C0"/>
              </a:buClr>
              <a:buFont typeface="Wingdings" pitchFamily="2" charset="2"/>
              <a:buChar char="Ø"/>
            </a:pPr>
            <a:r>
              <a:rPr lang="en-US" sz="1400" dirty="0" smtClean="0">
                <a:solidFill>
                  <a:schemeClr val="bg1"/>
                </a:solidFill>
                <a:latin typeface="League Spartan" charset="0"/>
              </a:rPr>
              <a:t>Press and HOLD the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and for every beep its 100mm(1000mm maximum) &gt; release </a:t>
            </a:r>
            <a:r>
              <a:rPr lang="en-US" sz="1400" b="1" dirty="0" smtClean="0">
                <a:solidFill>
                  <a:schemeClr val="bg1"/>
                </a:solidFill>
                <a:latin typeface="League Spartan" charset="0"/>
              </a:rPr>
              <a:t>TEST</a:t>
            </a:r>
            <a:r>
              <a:rPr lang="en-US" sz="1400" dirty="0" smtClean="0">
                <a:solidFill>
                  <a:schemeClr val="bg1"/>
                </a:solidFill>
                <a:latin typeface="League Spartan" charset="0"/>
              </a:rPr>
              <a:t> button desired distance and switch 1 &amp; 6 off</a:t>
            </a:r>
          </a:p>
          <a:p>
            <a:pPr>
              <a:buClr>
                <a:srgbClr val="0070C0"/>
              </a:buClr>
              <a:buFont typeface="Wingdings" pitchFamily="2" charset="2"/>
              <a:buChar char="Ø"/>
            </a:pPr>
            <a:endParaRPr lang="en-US" sz="1400" dirty="0" smtClean="0">
              <a:solidFill>
                <a:schemeClr val="bg1"/>
              </a:solidFill>
              <a:latin typeface="League Spartan" charset="0"/>
            </a:endParaRPr>
          </a:p>
          <a:p>
            <a:pPr>
              <a:buClr>
                <a:srgbClr val="0070C0"/>
              </a:buClr>
            </a:pPr>
            <a:r>
              <a:rPr lang="en-US" b="1" u="sng" dirty="0" smtClean="0">
                <a:solidFill>
                  <a:schemeClr val="bg1"/>
                </a:solidFill>
                <a:latin typeface="League Spartan" charset="0"/>
              </a:rPr>
              <a:t>Power saving mode(selectable by jumper)</a:t>
            </a:r>
          </a:p>
          <a:p>
            <a:pPr>
              <a:buClr>
                <a:srgbClr val="0070C0"/>
              </a:buClr>
              <a:buFont typeface="Wingdings" pitchFamily="2" charset="2"/>
              <a:buChar char="Ø"/>
            </a:pPr>
            <a:r>
              <a:rPr lang="en-US" sz="1400" dirty="0" smtClean="0">
                <a:solidFill>
                  <a:schemeClr val="bg1"/>
                </a:solidFill>
                <a:latin typeface="League Spartan"/>
              </a:rPr>
              <a:t>If jumper is bridged over the two pins, that will disable the power saving mode.</a:t>
            </a:r>
          </a:p>
          <a:p>
            <a:pPr>
              <a:buClr>
                <a:srgbClr val="0070C0"/>
              </a:buClr>
              <a:buFont typeface="Wingdings" pitchFamily="2" charset="2"/>
              <a:buChar char="Ø"/>
            </a:pPr>
            <a:r>
              <a:rPr lang="en-US" sz="1400" dirty="0" smtClean="0">
                <a:solidFill>
                  <a:schemeClr val="bg1"/>
                </a:solidFill>
                <a:latin typeface="League Spartan"/>
              </a:rPr>
              <a:t>When jumper is removed, power saving mode will be active.</a:t>
            </a:r>
          </a:p>
          <a:p>
            <a:pPr>
              <a:buClr>
                <a:srgbClr val="0070C0"/>
              </a:buClr>
            </a:pPr>
            <a:endParaRPr lang="en-US" sz="1400" dirty="0" smtClean="0">
              <a:solidFill>
                <a:schemeClr val="bg1"/>
              </a:solidFill>
              <a:latin typeface="League Spartan"/>
            </a:endParaRPr>
          </a:p>
          <a:p>
            <a:pPr>
              <a:buClr>
                <a:srgbClr val="0070C0"/>
              </a:buClr>
            </a:pPr>
            <a:endParaRPr lang="en-US" sz="1400" dirty="0" smtClean="0">
              <a:solidFill>
                <a:schemeClr val="bg1"/>
              </a:solidFill>
              <a:latin typeface="League Spartan" charset="0"/>
            </a:endParaRPr>
          </a:p>
        </p:txBody>
      </p:sp>
      <p:sp>
        <p:nvSpPr>
          <p:cNvPr id="5" name="TextBox 4"/>
          <p:cNvSpPr txBox="1"/>
          <p:nvPr/>
        </p:nvSpPr>
        <p:spPr>
          <a:xfrm>
            <a:off x="0" y="4267200"/>
            <a:ext cx="9144000" cy="1477328"/>
          </a:xfrm>
          <a:prstGeom prst="rect">
            <a:avLst/>
          </a:prstGeom>
          <a:noFill/>
          <a:ln w="25400">
            <a:noFill/>
          </a:ln>
        </p:spPr>
        <p:txBody>
          <a:bodyPr wrap="square" rtlCol="0">
            <a:spAutoFit/>
          </a:bodyPr>
          <a:lstStyle/>
          <a:p>
            <a:pPr algn="just"/>
            <a:r>
              <a:rPr lang="en-US" b="1" dirty="0" smtClean="0">
                <a:solidFill>
                  <a:schemeClr val="bg1"/>
                </a:solidFill>
                <a:latin typeface="League Spartan"/>
              </a:rPr>
              <a:t>Note: </a:t>
            </a:r>
            <a:r>
              <a:rPr lang="en-US" b="1" u="sng" dirty="0" smtClean="0">
                <a:solidFill>
                  <a:schemeClr val="bg1"/>
                </a:solidFill>
                <a:latin typeface="League Spartan"/>
              </a:rPr>
              <a:t>If an external receiver is fitted, the power for this receiver must be connected directly to the battery connection and not to the 12V auxiliary output</a:t>
            </a:r>
            <a:r>
              <a:rPr lang="en-US" b="1" dirty="0" smtClean="0">
                <a:solidFill>
                  <a:schemeClr val="bg1"/>
                </a:solidFill>
                <a:latin typeface="League Spartan"/>
              </a:rPr>
              <a:t>  The auxiliary power switches off when no AC (220V) or solar power is detected for 3 minutes. (Saving battery life). The PCB will rectify itself on a input trigger when in power saving mode.</a:t>
            </a:r>
            <a:endParaRPr lang="en-US" b="1" u="sng" dirty="0" smtClean="0">
              <a:solidFill>
                <a:schemeClr val="bg1"/>
              </a:solidFill>
              <a:latin typeface="League Spart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70000" contrast="-70000"/>
          </a:blip>
          <a:srcRect l="22222" t="6250" r="22222"/>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0" y="0"/>
            <a:ext cx="8839200" cy="5139869"/>
          </a:xfrm>
          <a:prstGeom prst="rect">
            <a:avLst/>
          </a:prstGeom>
          <a:noFill/>
        </p:spPr>
        <p:txBody>
          <a:bodyPr wrap="square" rtlCol="0">
            <a:spAutoFit/>
          </a:bodyPr>
          <a:lstStyle/>
          <a:p>
            <a:pPr algn="ctr">
              <a:buClr>
                <a:srgbClr val="0070C0"/>
              </a:buClr>
            </a:pPr>
            <a:endParaRPr lang="en-US" b="1" u="sng" dirty="0" smtClean="0">
              <a:solidFill>
                <a:schemeClr val="bg1"/>
              </a:solidFill>
              <a:latin typeface="League Spartan" charset="0"/>
            </a:endParaRPr>
          </a:p>
          <a:p>
            <a:pPr algn="ctr">
              <a:buClr>
                <a:srgbClr val="0070C0"/>
              </a:buClr>
            </a:pPr>
            <a:r>
              <a:rPr lang="en-US" b="1" u="sng" dirty="0" smtClean="0">
                <a:solidFill>
                  <a:schemeClr val="bg1"/>
                </a:solidFill>
                <a:latin typeface="League Spartan" charset="0"/>
              </a:rPr>
              <a:t>Tamper Alarm function</a:t>
            </a:r>
          </a:p>
          <a:p>
            <a:pPr algn="ctr">
              <a:buClr>
                <a:srgbClr val="0070C0"/>
              </a:buClr>
            </a:pPr>
            <a:endParaRPr lang="en-US" dirty="0" smtClean="0">
              <a:solidFill>
                <a:schemeClr val="bg1"/>
              </a:solidFill>
              <a:latin typeface="League Spartan" charset="0"/>
            </a:endParaRPr>
          </a:p>
          <a:p>
            <a:pPr marL="342900" indent="-342900">
              <a:buClr>
                <a:srgbClr val="0070C0"/>
              </a:buClr>
              <a:buFont typeface="Wingdings" pitchFamily="2" charset="2"/>
              <a:buChar char="Ø"/>
            </a:pPr>
            <a:r>
              <a:rPr lang="en-US" sz="1400" b="1" dirty="0" smtClean="0">
                <a:solidFill>
                  <a:schemeClr val="bg1"/>
                </a:solidFill>
                <a:latin typeface="League Spartan" charset="0"/>
              </a:rPr>
              <a:t>Three minute Latching </a:t>
            </a:r>
            <a:r>
              <a:rPr lang="en-US" sz="1400" dirty="0" smtClean="0">
                <a:solidFill>
                  <a:schemeClr val="bg1"/>
                </a:solidFill>
                <a:latin typeface="League Spartan" charset="0"/>
              </a:rPr>
              <a:t>&gt; Switch all dipswitches off ,remove AC and DC power and switch number 1 &amp; 6 on, open the gearbox release. Reapply the Ac and DC then after 2 seconds switch number 1 &amp; 6 off(The setting is confirmed by 1 – 5 beeps) and close the gearbox release then follow open and closing limit programming as normal</a:t>
            </a:r>
          </a:p>
          <a:p>
            <a:pPr marL="342900" indent="-342900">
              <a:buClr>
                <a:srgbClr val="0070C0"/>
              </a:buClr>
              <a:buFont typeface="Wingdings" pitchFamily="2" charset="2"/>
              <a:buChar char="Ø"/>
            </a:pPr>
            <a:r>
              <a:rPr lang="en-US" sz="1400" b="1" dirty="0" smtClean="0">
                <a:solidFill>
                  <a:schemeClr val="bg1"/>
                </a:solidFill>
                <a:latin typeface="League Spartan" charset="0"/>
              </a:rPr>
              <a:t>Impulse Tamper </a:t>
            </a:r>
            <a:r>
              <a:rPr lang="en-US" sz="1400" dirty="0" smtClean="0">
                <a:solidFill>
                  <a:schemeClr val="bg1"/>
                </a:solidFill>
                <a:latin typeface="League Spartan" charset="0"/>
              </a:rPr>
              <a:t>&gt; Repeat above steps using dipswitch number 1 &amp; 5</a:t>
            </a:r>
          </a:p>
          <a:p>
            <a:pPr marL="342900" indent="-342900">
              <a:buClr>
                <a:srgbClr val="0070C0"/>
              </a:buClr>
              <a:buFont typeface="Wingdings" pitchFamily="2" charset="2"/>
              <a:buChar char="Ø"/>
            </a:pPr>
            <a:r>
              <a:rPr lang="en-US" sz="1400" b="1" dirty="0" smtClean="0">
                <a:solidFill>
                  <a:schemeClr val="bg1"/>
                </a:solidFill>
                <a:latin typeface="League Spartan" charset="0"/>
              </a:rPr>
              <a:t>Continuous alarm output</a:t>
            </a:r>
            <a:r>
              <a:rPr lang="en-US" sz="1400" dirty="0" smtClean="0">
                <a:solidFill>
                  <a:schemeClr val="bg1"/>
                </a:solidFill>
                <a:latin typeface="League Spartan" charset="0"/>
              </a:rPr>
              <a:t> &gt; Repeat above steps using dipswitch number 1 &amp; 4</a:t>
            </a:r>
          </a:p>
          <a:p>
            <a:pPr marL="342900" indent="-342900">
              <a:buClr>
                <a:srgbClr val="0070C0"/>
              </a:buClr>
              <a:buFont typeface="Wingdings" pitchFamily="2" charset="2"/>
              <a:buChar char="Ø"/>
            </a:pPr>
            <a:r>
              <a:rPr lang="en-US" sz="1400" b="1" dirty="0" smtClean="0">
                <a:solidFill>
                  <a:schemeClr val="bg1"/>
                </a:solidFill>
                <a:latin typeface="League Spartan" charset="0"/>
              </a:rPr>
              <a:t>Anti-hijack </a:t>
            </a:r>
            <a:r>
              <a:rPr lang="en-US" sz="1400" dirty="0" smtClean="0">
                <a:solidFill>
                  <a:schemeClr val="bg1"/>
                </a:solidFill>
                <a:latin typeface="League Spartan"/>
              </a:rPr>
              <a:t>&gt; When the tamper alarm function is active and the gate receives a valid trigger but is obstructed and cannot move or did not move more than 150mm, the alarm or siren will activate.</a:t>
            </a:r>
          </a:p>
          <a:p>
            <a:pPr marL="342900" indent="-342900">
              <a:buClr>
                <a:srgbClr val="0070C0"/>
              </a:buClr>
              <a:buFont typeface="Wingdings" pitchFamily="2" charset="2"/>
              <a:buChar char="Ø"/>
            </a:pPr>
            <a:endParaRPr lang="en-US" sz="1400" b="1" dirty="0" smtClean="0">
              <a:solidFill>
                <a:schemeClr val="bg1"/>
              </a:solidFill>
              <a:latin typeface="League Spartan"/>
            </a:endParaRPr>
          </a:p>
          <a:p>
            <a:pPr marL="342900" indent="-342900" algn="ctr">
              <a:buClr>
                <a:srgbClr val="0070C0"/>
              </a:buClr>
            </a:pPr>
            <a:endParaRPr lang="en-US" b="1" u="sng" dirty="0" smtClean="0">
              <a:solidFill>
                <a:schemeClr val="bg1"/>
              </a:solidFill>
              <a:latin typeface="League Spartan"/>
            </a:endParaRPr>
          </a:p>
          <a:p>
            <a:pPr marL="342900" indent="-342900" algn="ctr">
              <a:buClr>
                <a:srgbClr val="0070C0"/>
              </a:buClr>
            </a:pPr>
            <a:r>
              <a:rPr lang="en-US" b="1" u="sng" dirty="0" smtClean="0">
                <a:solidFill>
                  <a:schemeClr val="bg1"/>
                </a:solidFill>
                <a:latin typeface="League Spartan"/>
              </a:rPr>
              <a:t>How it works</a:t>
            </a:r>
          </a:p>
          <a:p>
            <a:r>
              <a:rPr lang="en-US" sz="1400" dirty="0" smtClean="0">
                <a:solidFill>
                  <a:schemeClr val="bg1"/>
                </a:solidFill>
                <a:latin typeface="League Spartan"/>
              </a:rPr>
              <a:t>The tamper alarm will automatically arm itself when the gate is in the closed position and will trigger the alarm relay if the gate is moved or forced off the closed limit switch without a valid trigger. If latching mode is configured, the relay will switch every 3 minutes until the alarm is restored. If impulse mode is configured, the relay will trigger only once. Any valid gate or pedestrian input trigger will cancel the tamper alarm which will automatically re-arm once the gate is again in the close position. The alarm can also be disabled for maintenance by opening the gearbox release and pressing the remote control push button (confirmed by 3 short beeps). The alarm will remain disabled until the gearbox release is closed and the gate closed position re-confirmed.</a:t>
            </a:r>
            <a:endParaRPr lang="en-US" sz="1400" b="1" u="sng" dirty="0" smtClean="0">
              <a:solidFill>
                <a:schemeClr val="bg1"/>
              </a:solidFill>
              <a:latin typeface="League Sparta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Custom 1">
      <a:dk1>
        <a:srgbClr val="000000"/>
      </a:dk1>
      <a:lt1>
        <a:srgbClr val="3F3F3F"/>
      </a:lt1>
      <a:dk2>
        <a:srgbClr val="FF0000"/>
      </a:dk2>
      <a:lt2>
        <a:srgbClr val="FF0000"/>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2317</TotalTime>
  <Words>3250</Words>
  <Application>Microsoft Office PowerPoint</Application>
  <PresentationFormat>On-screen Show (4:3)</PresentationFormat>
  <Paragraphs>350</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Technic</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Salesp2</dc:creator>
  <cp:lastModifiedBy>Salesp2</cp:lastModifiedBy>
  <cp:revision>218</cp:revision>
  <dcterms:created xsi:type="dcterms:W3CDTF">2006-08-16T00:00:00Z</dcterms:created>
  <dcterms:modified xsi:type="dcterms:W3CDTF">2023-05-24T06:50:41Z</dcterms:modified>
</cp:coreProperties>
</file>